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720" r:id="rId2"/>
  </p:sldMasterIdLst>
  <p:notesMasterIdLst>
    <p:notesMasterId r:id="rId18"/>
  </p:notesMasterIdLst>
  <p:sldIdLst>
    <p:sldId id="611" r:id="rId3"/>
    <p:sldId id="612" r:id="rId4"/>
    <p:sldId id="613" r:id="rId5"/>
    <p:sldId id="614" r:id="rId6"/>
    <p:sldId id="615" r:id="rId7"/>
    <p:sldId id="616" r:id="rId8"/>
    <p:sldId id="617" r:id="rId9"/>
    <p:sldId id="618" r:id="rId10"/>
    <p:sldId id="619" r:id="rId11"/>
    <p:sldId id="620" r:id="rId12"/>
    <p:sldId id="621" r:id="rId13"/>
    <p:sldId id="622" r:id="rId14"/>
    <p:sldId id="623" r:id="rId15"/>
    <p:sldId id="624" r:id="rId16"/>
    <p:sldId id="625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F1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83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90D46-C67F-461B-933A-8654CB20B26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4774C-C409-4A69-94E3-F89806EBE8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6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ADE894-2BA1-44E5-93A7-BC320FF764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031C3-ED48-4112-824B-C7E81A7BCB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56A1B-CBA8-4F4A-B5B5-877006859E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7CA1CB-8904-43B4-A8E8-FFE1E9C07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22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044CF-8D22-4606-8DCB-7F96B7FC1C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9CE55-5670-47A7-9FB2-65ABD58DF3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20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ACB74-87E6-4DC5-9CEE-F8FA15128E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BC73B-36A9-4BB1-9757-E0597BB65D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733D0-BC1F-4D60-970C-6FF30EC0BE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5901A-4124-4A03-80A9-2897A66CCA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58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C2451-13F7-414E-84C6-9EB9560D33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E0E88-3371-418C-A629-0A83BBBEF4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CE30B-530E-4B15-92A1-A98DEFA74F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99E57-87A2-4736-B78A-54B4605025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8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EB0C8-B787-44A2-A6FE-21299F4018F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F2F1F-3FD2-4ABA-BF85-D245349415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3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50131-8067-4981-8A8C-DDC79A1C95F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3EA59-9A97-4759-A4B8-76BCD6DD33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36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69E36-F096-4401-BD8B-07243E704A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6080B-5D32-48B2-8097-1F638C8500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89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6B2E1-3EB5-478C-8B49-C867CE68C32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47C1E-A967-4A9A-A56A-94203BE805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2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35F44-8F9E-43AB-AEE6-15FC854AC8B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EAE0B-F28A-419B-9DF7-905291E22F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/>
          <a:stretch/>
        </p:blipFill>
        <p:spPr bwMode="auto">
          <a:xfrm>
            <a:off x="0" y="1017639"/>
            <a:ext cx="9144000" cy="58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b="96127"/>
          <a:stretch/>
        </p:blipFill>
        <p:spPr bwMode="auto">
          <a:xfrm>
            <a:off x="0" y="0"/>
            <a:ext cx="9144000" cy="125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470" y="361372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「誰是我的鄰舍？</a:t>
            </a:r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631" y="1010266"/>
            <a:ext cx="29017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solidFill>
                  <a:schemeClr val="accent1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>
                <a:solidFill>
                  <a:schemeClr val="accent1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路 </a:t>
            </a:r>
            <a:r>
              <a:rPr lang="en-US" altLang="zh-TW" sz="3400" dirty="0">
                <a:solidFill>
                  <a:schemeClr val="accent1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10:25-37)</a:t>
            </a:r>
            <a:endParaRPr lang="en-US" sz="3400" dirty="0">
              <a:solidFill>
                <a:schemeClr val="accent1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1527" y="6000130"/>
            <a:ext cx="19287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1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主日信息</a:t>
            </a:r>
            <a:endParaRPr lang="en-US" sz="3400" dirty="0">
              <a:solidFill>
                <a:schemeClr val="accent1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486" y="6014886"/>
            <a:ext cx="25571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solidFill>
                  <a:schemeClr val="accent1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11/18/2018</a:t>
            </a:r>
            <a:endParaRPr lang="en-US" sz="3400" dirty="0">
              <a:solidFill>
                <a:schemeClr val="accent1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6631" y="2639544"/>
            <a:ext cx="24080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1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薛忠勇 </a:t>
            </a:r>
            <a:r>
              <a:rPr lang="zh-TW" altLang="en-US" sz="3000" dirty="0">
                <a:solidFill>
                  <a:schemeClr val="accent1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弟兄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014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30" y="4671391"/>
            <a:ext cx="4708039" cy="2095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206" y="22122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u="sng" dirty="0">
                <a:solidFill>
                  <a:schemeClr val="accent1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五個人物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：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206" y="898334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</a:t>
            </a:r>
            <a:r>
              <a:rPr lang="zh-TW" altLang="en-US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祭司和利未人</a:t>
            </a:r>
            <a:endParaRPr lang="en-US" sz="36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607" y="1561976"/>
            <a:ext cx="847058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偶然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有一個祭司從這條路下來，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看見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他就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從那邊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過去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了。又有一個利未人，來到這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地方，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看見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他，也照樣從那邊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過去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了</a:t>
            </a:r>
            <a:r>
              <a:rPr lang="zh-TW" altLang="en-US" sz="3400" dirty="0">
                <a:latin typeface="華康榜書體 Std W8" panose="03000800000000000000" pitchFamily="66" charset="-120"/>
                <a:ea typeface="華康榜書體 Std W8" panose="03000800000000000000" pitchFamily="66" charset="-120"/>
              </a:rPr>
              <a:t>」</a:t>
            </a:r>
            <a:endParaRPr lang="en-US" altLang="zh-TW" sz="3400" dirty="0">
              <a:latin typeface="華康榜書體 Std W8" panose="03000800000000000000" pitchFamily="66" charset="-120"/>
              <a:ea typeface="華康榜書體 Std W8" panose="03000800000000000000" pitchFamily="66" charset="-120"/>
            </a:endParaRPr>
          </a:p>
          <a:p>
            <a:r>
              <a:rPr lang="en-US" sz="3400" dirty="0">
                <a:latin typeface="華康榜書體 Std W8" panose="03000800000000000000" pitchFamily="66" charset="-120"/>
                <a:ea typeface="華康榜書體 Std W8" panose="03000800000000000000" pitchFamily="66" charset="-120"/>
              </a:rPr>
              <a:t>  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(31-32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3598" y="3893556"/>
            <a:ext cx="522611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偶然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上帝安排的機會？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</a:t>
            </a:r>
            <a:r>
              <a:rPr lang="en-US" altLang="zh-TW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倒霉遇上的麻煩？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844" y="5163833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缺乏憐憫、怕惹麻煩、</a:t>
            </a:r>
            <a:endParaRPr lang="en-US" altLang="zh-TW" sz="3600" dirty="0">
              <a:solidFill>
                <a:srgbClr val="0070C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600" dirty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保護自己</a:t>
            </a:r>
            <a:r>
              <a:rPr lang="en-US" altLang="zh-TW" sz="3600" dirty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endParaRPr lang="en-US" sz="3600" dirty="0">
              <a:solidFill>
                <a:srgbClr val="0070C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59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2145" y="5086350"/>
            <a:ext cx="82798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如果我採取行動，</a:t>
            </a:r>
            <a:r>
              <a:rPr lang="zh-TW" altLang="en-US" sz="3800" dirty="0">
                <a:solidFill>
                  <a:schemeClr val="accent5">
                    <a:lumMod val="75000"/>
                  </a:schemeClr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對我</a:t>
            </a:r>
            <a:r>
              <a:rPr lang="zh-TW" altLang="en-US" sz="3800" dirty="0"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會有何後果？</a:t>
            </a:r>
            <a:endParaRPr lang="en-US" sz="3800" dirty="0"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082" y="5660588"/>
            <a:ext cx="86308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>
                <a:solidFill>
                  <a:srgbClr val="C0000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如果我不採取行動，</a:t>
            </a:r>
            <a:r>
              <a:rPr lang="zh-TW" altLang="en-US" sz="3800" dirty="0">
                <a:solidFill>
                  <a:schemeClr val="accent5">
                    <a:lumMod val="75000"/>
                  </a:schemeClr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那人</a:t>
            </a:r>
            <a:r>
              <a:rPr lang="zh-TW" altLang="en-US" sz="3800" dirty="0">
                <a:solidFill>
                  <a:srgbClr val="C0000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會有何後果？ </a:t>
            </a:r>
            <a:endParaRPr lang="en-US" sz="3800" dirty="0">
              <a:solidFill>
                <a:srgbClr val="C00000"/>
              </a:solidFill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07" y="190115"/>
            <a:ext cx="4458539" cy="3348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0" y="2202896"/>
            <a:ext cx="4536740" cy="278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477" y="3252024"/>
            <a:ext cx="87900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因為我餓了，你們給我喫，渴了，你們給我喝；我作客旅，你們留我住；我赤身露體，你們給我穿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 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義人就回答說：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『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主啊，我們甚麼時候見你餓了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 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這些事你們既作在我這弟兄中一個最小的身上，就是作在我身上了。我實在告訴你們，</a:t>
            </a:r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這些事你們既作在我這弟兄中一個最小的身上，就是作在我身上了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太 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25:34-46)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9218" name="Picture 2" descr="Image result for matthew 25:34-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6" y="312658"/>
            <a:ext cx="3044503" cy="201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27" y="194674"/>
            <a:ext cx="4460670" cy="2973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6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30" y="4671391"/>
            <a:ext cx="4708039" cy="2095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206" y="22122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u="sng" dirty="0">
                <a:solidFill>
                  <a:schemeClr val="accent1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五個人物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：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206" y="898334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5.</a:t>
            </a:r>
            <a:r>
              <a:rPr lang="zh-TW" altLang="en-US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好撒瑪利亞人</a:t>
            </a:r>
            <a:endParaRPr lang="en-US" sz="36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7419" y="1533465"/>
            <a:ext cx="81263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惟有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一個</a:t>
            </a:r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撒瑪利亞人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行路來到那裡，看見他就</a:t>
            </a:r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動了慈心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，上前用油和酒倒在他的傷處，包裹好了，扶他騎上自己的牲口，帶到店裡去照應他。第二天拿出二錢銀子來，交給店主，說：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『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你且照應他；此外所費用的，我回來必還你。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』(33-35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9412" y="3656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衝破種族的圍牆與障礙</a:t>
            </a:r>
            <a:endParaRPr lang="en-US" altLang="zh-TW" sz="32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不但憐憫，也付諸行動</a:t>
            </a:r>
            <a:endParaRPr lang="en-US" altLang="zh-TW" sz="32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與受傷的人認同</a:t>
            </a:r>
            <a:endParaRPr lang="en-US" altLang="zh-TW" sz="32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7419" y="4563380"/>
            <a:ext cx="585288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不只一時的付出，持續的犧牲</a:t>
            </a:r>
            <a:endParaRPr lang="en-US" altLang="zh-TW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好人做到底</a:t>
            </a:r>
            <a:endParaRPr lang="en-US" altLang="zh-TW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3721011" y="255516"/>
            <a:ext cx="417744" cy="1344429"/>
          </a:xfrm>
          <a:prstGeom prst="leftBrace">
            <a:avLst>
              <a:gd name="adj1" fmla="val 8333"/>
              <a:gd name="adj2" fmla="val 6544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8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9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Sundar Sing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r="17615"/>
          <a:stretch/>
        </p:blipFill>
        <p:spPr bwMode="auto">
          <a:xfrm>
            <a:off x="324466" y="1616042"/>
            <a:ext cx="3111909" cy="4801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8489" y="3186005"/>
            <a:ext cx="70788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孫大信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6590" y="141344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愛是一種</a:t>
            </a:r>
            <a:r>
              <a:rPr lang="zh-TW" altLang="en-US" sz="3600" dirty="0">
                <a:solidFill>
                  <a:srgbClr val="0070C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施贈</a:t>
            </a:r>
            <a:r>
              <a:rPr lang="zh-TW" altLang="en-US" sz="3600" dirty="0"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，卻也是一種</a:t>
            </a:r>
            <a:r>
              <a:rPr lang="zh-TW" altLang="en-US" sz="3600" dirty="0">
                <a:solidFill>
                  <a:srgbClr val="0070C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獲得</a:t>
            </a:r>
            <a:endParaRPr lang="en-US" sz="3600" dirty="0">
              <a:solidFill>
                <a:srgbClr val="0070C0"/>
              </a:solidFill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  <p:pic>
        <p:nvPicPr>
          <p:cNvPr id="12292" name="Picture 4" descr="Image result for spraying perfum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29191"/>
            <a:ext cx="4286250" cy="2771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spraying perfum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6" b="100000" l="10000" r="100000">
                        <a14:foregroundMark x1="74444" y1="81787" x2="74444" y2="81787"/>
                        <a14:foregroundMark x1="55333" y1="60137" x2="55333" y2="60137"/>
                        <a14:foregroundMark x1="57111" y1="52921" x2="57111" y2="52921"/>
                        <a14:foregroundMark x1="58222" y1="64261" x2="58222" y2="64261"/>
                        <a14:foregroundMark x1="53111" y1="69416" x2="53111" y2="69416"/>
                        <a14:foregroundMark x1="59778" y1="69416" x2="59778" y2="69416"/>
                        <a14:foregroundMark x1="62000" y1="67698" x2="62000" y2="67698"/>
                        <a14:foregroundMark x1="60444" y1="61856" x2="60444" y2="61856"/>
                        <a14:foregroundMark x1="51333" y1="58076" x2="51333" y2="58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03" y="4865919"/>
            <a:ext cx="4572000" cy="295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2875" l="57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06" y="354081"/>
            <a:ext cx="3362594" cy="457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93239" y="782366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我們愛人，人也愛我們</a:t>
            </a:r>
            <a:endParaRPr lang="en-US" sz="3600" dirty="0">
              <a:solidFill>
                <a:srgbClr val="0070C0"/>
              </a:solidFill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  <p:pic>
        <p:nvPicPr>
          <p:cNvPr id="11" name="Picture 6" descr="Image result for spraying perfum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6" b="100000" l="10000" r="100000">
                        <a14:foregroundMark x1="74444" y1="81787" x2="74444" y2="81787"/>
                        <a14:foregroundMark x1="55333" y1="60137" x2="55333" y2="60137"/>
                        <a14:foregroundMark x1="57111" y1="52921" x2="57111" y2="52921"/>
                        <a14:foregroundMark x1="58222" y1="64261" x2="58222" y2="64261"/>
                        <a14:foregroundMark x1="53111" y1="69416" x2="53111" y2="69416"/>
                        <a14:foregroundMark x1="59778" y1="69416" x2="59778" y2="69416"/>
                        <a14:foregroundMark x1="62000" y1="67698" x2="62000" y2="67698"/>
                        <a14:foregroundMark x1="60444" y1="61856" x2="60444" y2="61856"/>
                        <a14:foregroundMark x1="51333" y1="58076" x2="51333" y2="58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1439"/>
            <a:ext cx="4572000" cy="295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what goes around comes aroun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r="12158"/>
          <a:stretch/>
        </p:blipFill>
        <p:spPr bwMode="auto">
          <a:xfrm>
            <a:off x="130902" y="1573075"/>
            <a:ext cx="3789588" cy="502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60946"/>
            <a:ext cx="3845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誰是我的鄰舍？</a:t>
            </a:r>
            <a:endParaRPr lang="en-US" sz="4000"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1058779" y="0"/>
            <a:ext cx="2021305" cy="1347537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9073" y="1237274"/>
            <a:ext cx="579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我是誰的鄰舍？</a:t>
            </a:r>
            <a:endParaRPr lang="en-US" sz="60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21379"/>
            <a:ext cx="8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不是對象的問題，而是行動的問題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236152"/>
            <a:ext cx="89755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耶穌問：誰是那受傷者的鄰舍？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877368"/>
            <a:ext cx="89755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回答是：那憐憫他的人！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583689"/>
            <a:ext cx="89755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耶穌說：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你去照樣行吧！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4842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2" y="295060"/>
            <a:ext cx="3760838" cy="2845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6" y="3427307"/>
            <a:ext cx="6024715" cy="3144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kitty genovese bod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00" y="413047"/>
            <a:ext cx="4821560" cy="361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86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21" y="200892"/>
            <a:ext cx="4976863" cy="279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84" y="3224314"/>
            <a:ext cx="5105078" cy="347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9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d"/>
      </p:transition>
    </mc:Choice>
    <mc:Fallback xmlns="">
      <p:transition spd="slow">
        <p:strips dir="r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watching accident in free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38627"/>
            <a:ext cx="8750300" cy="49220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r accident free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114800"/>
            <a:ext cx="397764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93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0" y="4160521"/>
            <a:ext cx="5185463" cy="2603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206" y="22122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u="sng" dirty="0">
                <a:solidFill>
                  <a:schemeClr val="accent1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五個人物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：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206" y="898334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律法師</a:t>
            </a:r>
            <a:endParaRPr lang="en-US" sz="36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607" y="1561976"/>
            <a:ext cx="8468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「律法上寫的是什麼？你念的是怎樣呢？</a:t>
            </a:r>
            <a:r>
              <a:rPr lang="zh-TW" altLang="en-US" sz="3400" dirty="0">
                <a:latin typeface="華康榜書體 Std W8" panose="03000800000000000000" pitchFamily="66" charset="-120"/>
                <a:ea typeface="華康榜書體 Std W8" panose="03000800000000000000" pitchFamily="66" charset="-120"/>
              </a:rPr>
              <a:t>」</a:t>
            </a:r>
            <a:endParaRPr lang="en-US" altLang="zh-TW" sz="3400" dirty="0">
              <a:latin typeface="華康榜書體 Std W8" panose="03000800000000000000" pitchFamily="66" charset="-120"/>
              <a:ea typeface="華康榜書體 Std W8" panose="03000800000000000000" pitchFamily="66" charset="-120"/>
            </a:endParaRPr>
          </a:p>
          <a:p>
            <a:r>
              <a:rPr lang="en-US" sz="3400" dirty="0">
                <a:latin typeface="華康榜書體 Std W8" panose="03000800000000000000" pitchFamily="66" charset="-120"/>
                <a:ea typeface="華康榜書體 Std W8" panose="03000800000000000000" pitchFamily="66" charset="-120"/>
              </a:rPr>
              <a:t>  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(26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687" y="2700749"/>
            <a:ext cx="8468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「要盡心、盡性、盡力、盡意愛主你的神，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又要愛鄰舍如同自己」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(27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397" y="208391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規條與行為</a:t>
            </a:r>
            <a:endParaRPr lang="en-US" sz="36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1216" y="374964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關係與動機</a:t>
            </a:r>
            <a:endParaRPr lang="en-US" sz="36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397" y="898333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問題</a:t>
            </a:r>
            <a:r>
              <a:rPr lang="en-US" altLang="zh-TW" sz="3600" dirty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–</a:t>
            </a:r>
            <a:r>
              <a:rPr lang="zh-TW" altLang="en-US" sz="3600" dirty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「能說不能做</a:t>
            </a:r>
            <a:r>
              <a:rPr lang="zh-TW" altLang="en-US" sz="36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sz="36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687" y="4365212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「討論</a:t>
            </a: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代替「行動</a:t>
            </a: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687" y="4972821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「信心</a:t>
            </a: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與「行為</a:t>
            </a: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737" y="5595591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「聽道</a:t>
            </a: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與「行道</a:t>
            </a: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883484" y="122538"/>
            <a:ext cx="3620555" cy="607569"/>
          </a:xfrm>
          <a:prstGeom prst="wedgeRoundRectCallout">
            <a:avLst>
              <a:gd name="adj1" fmla="val -33651"/>
              <a:gd name="adj2" fmla="val 10121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誰是我的鄰舍呢？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6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7" grpId="0"/>
      <p:bldP spid="14" grpId="0"/>
      <p:bldP spid="15" grpId="0"/>
      <p:bldP spid="16" grpId="0"/>
      <p:bldP spid="17" grpId="0"/>
      <p:bldP spid="18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30" y="4671391"/>
            <a:ext cx="4708039" cy="2095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206" y="22122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u="sng" dirty="0">
                <a:solidFill>
                  <a:schemeClr val="accent1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五個人物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：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206" y="898334"/>
            <a:ext cx="7447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被打傷的人 </a:t>
            </a:r>
            <a:r>
              <a:rPr lang="en-US" altLang="zh-TW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(= </a:t>
            </a:r>
            <a:r>
              <a:rPr lang="zh-TW" altLang="en-US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受害者，有需要者</a:t>
            </a:r>
            <a:r>
              <a:rPr lang="en-US" altLang="zh-TW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6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7328924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7" y="0"/>
            <a:ext cx="9331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1341" y="3182778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耶路撒冷</a:t>
            </a:r>
            <a:endParaRPr lang="en-US" sz="22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27755" y="3613358"/>
            <a:ext cx="127431" cy="28053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32321" y="2858166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耶利哥</a:t>
            </a:r>
            <a:endParaRPr lang="en-US" sz="22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639187" y="3265489"/>
            <a:ext cx="98748" cy="28053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5088765" y="3613358"/>
            <a:ext cx="387800" cy="280530"/>
          </a:xfrm>
          <a:prstGeom prst="curvedConnector3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01981" y="1499407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6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血路</a:t>
            </a:r>
            <a:endParaRPr lang="en-US" sz="36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2321" y="149940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下坡路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09852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253" y="4837650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如果你發生意外，公司應該立刻通知何人？</a:t>
            </a:r>
            <a:endParaRPr lang="en-US" sz="3600" dirty="0"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9169" y="5565338"/>
            <a:ext cx="413446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chemeClr val="accent5">
                    <a:lumMod val="50000"/>
                  </a:schemeClr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任何在場的人！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3"/>
          <a:stretch/>
        </p:blipFill>
        <p:spPr bwMode="auto">
          <a:xfrm>
            <a:off x="1203153" y="228600"/>
            <a:ext cx="7750109" cy="3088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good samari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" y="632993"/>
            <a:ext cx="5065646" cy="3799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Image result for people who need peop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7" r="-2957"/>
          <a:stretch/>
        </p:blipFill>
        <p:spPr bwMode="auto">
          <a:xfrm>
            <a:off x="2719169" y="3967761"/>
            <a:ext cx="6424831" cy="2803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4713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30" y="4671391"/>
            <a:ext cx="4708039" cy="2095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206" y="22122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u="sng" dirty="0">
                <a:solidFill>
                  <a:schemeClr val="accent1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五個人物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：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206" y="898334"/>
            <a:ext cx="5190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強盜 </a:t>
            </a:r>
            <a:r>
              <a:rPr lang="en-US" altLang="zh-TW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傷人者、襲擊者</a:t>
            </a:r>
            <a:r>
              <a:rPr lang="en-US" altLang="zh-TW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6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97" y="1504280"/>
            <a:ext cx="8355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用權力、暴力、詐騙</a:t>
            </a:r>
            <a:r>
              <a:rPr lang="en-US" altLang="zh-TW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 </a:t>
            </a:r>
            <a:r>
              <a:rPr lang="zh-TW" altLang="en-US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搶奪他人、攻擊</a:t>
            </a:r>
            <a:endParaRPr lang="en-US" altLang="zh-TW" sz="36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他人、操縱威脅他人、佔人便宜</a:t>
            </a:r>
            <a:r>
              <a:rPr lang="en-US" altLang="zh-TW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endParaRPr lang="en-US" sz="36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4098" name="Picture 2" descr="Image result for atta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55" y="4309110"/>
            <a:ext cx="5250486" cy="26517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8697" y="2780518"/>
            <a:ext cx="70871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</a:t>
            </a:r>
            <a:r>
              <a:rPr lang="en-US" altLang="zh-TW" sz="3800" dirty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= </a:t>
            </a:r>
            <a:r>
              <a:rPr lang="zh-TW" altLang="en-US" sz="3800" dirty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被傷害者？還是傷害人者？</a:t>
            </a:r>
            <a:endParaRPr lang="en-US" sz="38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225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6954</TotalTime>
  <Words>621</Words>
  <Application>Microsoft Macintosh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華康榜書體 Std W8</vt:lpstr>
      <vt:lpstr>華康雅藝體 Std W6</vt:lpstr>
      <vt:lpstr>華康黑體 Std W7</vt:lpstr>
      <vt:lpstr>華康黑體 Std W9</vt:lpstr>
      <vt:lpstr>華康龍門石碑 Std W9</vt:lpstr>
      <vt:lpstr>Arial</vt:lpstr>
      <vt:lpstr>Calibri</vt:lpstr>
      <vt:lpstr>Calibri Light</vt:lpstr>
      <vt:lpstr>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500</cp:revision>
  <cp:lastPrinted>2018-09-19T16:35:09Z</cp:lastPrinted>
  <dcterms:created xsi:type="dcterms:W3CDTF">2016-12-29T18:12:43Z</dcterms:created>
  <dcterms:modified xsi:type="dcterms:W3CDTF">2018-11-27T18:10:31Z</dcterms:modified>
</cp:coreProperties>
</file>