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21" r:id="rId3"/>
    <p:sldMasterId id="2147483739" r:id="rId4"/>
  </p:sldMasterIdLst>
  <p:notesMasterIdLst>
    <p:notesMasterId r:id="rId27"/>
  </p:notesMasterIdLst>
  <p:sldIdLst>
    <p:sldId id="703" r:id="rId5"/>
    <p:sldId id="704" r:id="rId6"/>
    <p:sldId id="705" r:id="rId7"/>
    <p:sldId id="706" r:id="rId8"/>
    <p:sldId id="707" r:id="rId9"/>
    <p:sldId id="708" r:id="rId10"/>
    <p:sldId id="709" r:id="rId11"/>
    <p:sldId id="710" r:id="rId12"/>
    <p:sldId id="711" r:id="rId13"/>
    <p:sldId id="712" r:id="rId14"/>
    <p:sldId id="713" r:id="rId15"/>
    <p:sldId id="714" r:id="rId16"/>
    <p:sldId id="715" r:id="rId17"/>
    <p:sldId id="716" r:id="rId18"/>
    <p:sldId id="717" r:id="rId19"/>
    <p:sldId id="718" r:id="rId20"/>
    <p:sldId id="719" r:id="rId21"/>
    <p:sldId id="720" r:id="rId22"/>
    <p:sldId id="721" r:id="rId23"/>
    <p:sldId id="722" r:id="rId24"/>
    <p:sldId id="723" r:id="rId25"/>
    <p:sldId id="72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AA347B9-D04D-472C-83D4-A1B41512A29C}">
          <p14:sldIdLst>
            <p14:sldId id="703"/>
            <p14:sldId id="704"/>
            <p14:sldId id="705"/>
            <p14:sldId id="706"/>
            <p14:sldId id="707"/>
            <p14:sldId id="708"/>
            <p14:sldId id="709"/>
            <p14:sldId id="710"/>
            <p14:sldId id="711"/>
            <p14:sldId id="712"/>
            <p14:sldId id="713"/>
            <p14:sldId id="714"/>
            <p14:sldId id="715"/>
            <p14:sldId id="716"/>
            <p14:sldId id="717"/>
            <p14:sldId id="718"/>
            <p14:sldId id="719"/>
            <p14:sldId id="720"/>
            <p14:sldId id="721"/>
            <p14:sldId id="722"/>
            <p14:sldId id="723"/>
            <p14:sldId id="724"/>
          </p14:sldIdLst>
        </p14:section>
        <p14:section name="Untitled Section" id="{1FC300F3-553B-44BE-A063-1E0CCF9BAF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085"/>
    <a:srgbClr val="384F55"/>
    <a:srgbClr val="FFFF00"/>
    <a:srgbClr val="FFC000"/>
    <a:srgbClr val="B40000"/>
    <a:srgbClr val="CC9B00"/>
    <a:srgbClr val="658091"/>
    <a:srgbClr val="96A4BC"/>
    <a:srgbClr val="8C0000"/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86410"/>
  </p:normalViewPr>
  <p:slideViewPr>
    <p:cSldViewPr snapToGrid="0">
      <p:cViewPr varScale="1">
        <p:scale>
          <a:sx n="128" d="100"/>
          <a:sy n="128" d="100"/>
        </p:scale>
        <p:origin x="1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350EA-6871-4E51-A1A9-08A39BCDBE35}" type="datetimeFigureOut">
              <a:rPr lang="en-US" smtClean="0"/>
              <a:t>7/22/19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86F86-1E4F-408D-8FD6-B9B228F4D4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7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D26E72-28BA-4126-848B-F9D48E776F28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TW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579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m/pin/603552787537894991/" TargetMode="External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4A90D46-C67F-461B-933A-8654CB20B268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B24774C-C409-4A69-94E3-F89806EBE8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2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ADE894-2BA1-44E5-93A7-BC320FF76407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6031C3-ED48-4112-824B-C7E81A7BCB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19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2756A1B-CBA8-4F4A-B5B5-877006859E35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B7CA1CB-8904-43B4-A8E8-FFE1E9C078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83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2044CF-8D22-4606-8DCB-7F96B7FC1C34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F9CE55-5670-47A7-9FB2-65ABD58DF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643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6DACB74-87E6-4DC5-9CEE-F8FA15128E11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42BC73B-36A9-4BB1-9757-E0597BB65D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98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5F733D0-BC1F-4D60-970C-6FF30EC0BE0B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65901A-4124-4A03-80A9-2897A66CCA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255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CFC2451-13F7-414E-84C6-9EB9560D3350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2E0E88-3371-418C-A629-0A83BBBEF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67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7CE30B-530E-4B15-92A1-A98DEFA74F26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099E57-87A2-4736-B78A-54B4605025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F5EB0C8-B787-44A2-A6FE-21299F4018FB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4F2F1F-3FD2-4ABA-BF85-D245349415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46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3250131-8067-4981-8A8C-DDC79A1C95F0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F93EA59-9A97-4759-A4B8-76BCD6DD33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75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569E36-F096-4401-BD8B-07243E704A35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A6080B-5D32-48B2-8097-1F638C850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23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06B2E1-3EB5-478C-8B49-C867CE68C325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347C1E-A967-4A9A-A56A-94203BE805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8283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64149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694376"/>
            <a:ext cx="6858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5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green field&#10;&#10;Description generated with high confidence">
            <a:extLst>
              <a:ext uri="{FF2B5EF4-FFF2-40B4-BE49-F238E27FC236}">
                <a16:creationId xmlns:a16="http://schemas.microsoft.com/office/drawing/2014/main" id="{3D7095F3-B063-49E8-A38D-A8930D49AD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661"/>
            <a:ext cx="9144001" cy="680940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1pPr>
            <a:lvl2pPr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2pPr>
            <a:lvl3pPr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3pPr>
            <a:lvl4pPr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4pPr>
            <a:lvl5pPr marL="1543050" marR="0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1">
                <a:solidFill>
                  <a:schemeClr val="bg1"/>
                </a:solidFill>
                <a:latin typeface="DFKai-SB" panose="03000509000000000000" pitchFamily="65" charset="-120"/>
                <a:ea typeface="DFKai-SB" panose="03000509000000000000" pitchFamily="65" charset="-12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marL="1543050" marR="0" lvl="4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Fifth level</a:t>
            </a:r>
            <a:endParaRPr lang="en-US" dirty="0">
              <a:effectLst/>
              <a:hlinkClick r:id="rId3"/>
            </a:endParaRPr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277533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64149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693675"/>
            <a:ext cx="6858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8498626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85036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/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985012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6833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9744349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2490587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8380126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362164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4723006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24989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66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050236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1705695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64305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3549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EDFCB5F9-92C8-4965-8CF5-A353D7F1B540}" type="slidenum">
              <a:rPr lang="zh-TW" altLang="en-US" smtClean="0">
                <a:solidFill>
                  <a:srgbClr val="000000"/>
                </a:solidFill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72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pPr/>
              <a:t>7/22/19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E535F44-8F9E-43AB-AEE6-15FC854AC8B9}" type="datetimeFigureOut">
              <a:rPr lang="en-US"/>
              <a:pPr>
                <a:defRPr/>
              </a:pPr>
              <a:t>7/22/19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342EAE0B-F28A-419B-9DF7-905291E22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84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fld id="{933CE35D-1795-4275-B651-4E82C173C822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7/22/19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fld id="{90A8921A-536D-4BB4-9B17-9B4BA73CF37B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789966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5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 charset="0"/>
            </a:endParaRP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pitchFamily="18" charset="-120"/>
              <a:cs typeface="Arial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8400"/>
            <a:ext cx="175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cs typeface="+mn-cs"/>
              </a:defRPr>
            </a:lvl1pPr>
          </a:lstStyle>
          <a:p>
            <a:pPr defTabSz="342900">
              <a:defRPr/>
            </a:pPr>
            <a:fld id="{9E2C145C-2C33-449B-A6CD-D03EB5EC26CD}" type="slidenum">
              <a:rPr lang="zh-TW" altLang="en-US" smtClean="0">
                <a:solidFill>
                  <a:srgbClr val="000000"/>
                </a:solidFill>
              </a:rPr>
              <a:pPr defTabSz="342900">
                <a:defRPr/>
              </a:pPr>
              <a:t>‹#›</a:t>
            </a:fld>
            <a:endParaRPr lang="zh-TW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66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新細明體" pitchFamily="18" charset="-120"/>
        </a:defRPr>
      </a:lvl5pPr>
      <a:lvl6pPr marL="342900" algn="ctr" rtl="0" fontAlgn="base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新細明體" pitchFamily="18" charset="-120"/>
        </a:defRPr>
      </a:lvl6pPr>
      <a:lvl7pPr marL="685800" algn="ctr" rtl="0" fontAlgn="base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新細明體" pitchFamily="18" charset="-120"/>
        </a:defRPr>
      </a:lvl7pPr>
      <a:lvl8pPr marL="1028700" algn="ctr" rtl="0" fontAlgn="base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新細明體" pitchFamily="18" charset="-120"/>
        </a:defRPr>
      </a:lvl8pPr>
      <a:lvl9pPr marL="1371600" algn="ctr" rtl="0" fontAlgn="base">
        <a:spcBef>
          <a:spcPct val="0"/>
        </a:spcBef>
        <a:spcAft>
          <a:spcPct val="0"/>
        </a:spcAft>
        <a:defRPr sz="27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新細明體" pitchFamily="18" charset="-120"/>
        </a:defRPr>
      </a:lvl9pPr>
    </p:titleStyle>
    <p:bodyStyle>
      <a:lvl1pPr marL="257175" indent="-257175" algn="ctr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ctr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</a:defRPr>
      </a:lvl2pPr>
      <a:lvl3pPr marL="857250" indent="-171450" algn="ctr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</a:defRPr>
      </a:lvl3pPr>
      <a:lvl4pPr marL="1200150" indent="-171450" algn="ctr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</a:defRPr>
      </a:lvl4pPr>
      <a:lvl5pPr marL="1543050" indent="-171450" algn="ctr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</a:defRPr>
      </a:lvl5pPr>
      <a:lvl6pPr marL="1885950" indent="-171450" algn="ctr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</a:defRPr>
      </a:lvl6pPr>
      <a:lvl7pPr marL="2228850" indent="-171450" algn="ctr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</a:defRPr>
      </a:lvl7pPr>
      <a:lvl8pPr marL="2571750" indent="-171450" algn="ctr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</a:defRPr>
      </a:lvl8pPr>
      <a:lvl9pPr marL="2914650" indent="-171450" algn="ctr" rtl="0" fontAlgn="base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5-23.htm" TargetMode="External"/><Relationship Id="rId2" Type="http://schemas.openxmlformats.org/officeDocument/2006/relationships/hyperlink" Target="https://cnbible.com/ephesians/5-22.htm" TargetMode="Externa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1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87747" y="680871"/>
            <a:ext cx="51139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7200" b="1" kern="0" spc="40" dirty="0">
                <a:ln w="13335" cmpd="sng">
                  <a:solidFill>
                    <a:schemeClr val="bg1"/>
                  </a:solidFill>
                  <a:prstDash val="solid"/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「</a:t>
            </a:r>
            <a:r>
              <a:rPr lang="zh-CN" altLang="en-US" sz="7200" b="1" kern="0" spc="40" dirty="0">
                <a:ln w="13335" cmpd="sng">
                  <a:solidFill>
                    <a:schemeClr val="bg1"/>
                  </a:solidFill>
                  <a:prstDash val="solid"/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饒恕</a:t>
            </a:r>
            <a:r>
              <a:rPr lang="zh-CN" altLang="en-US" sz="7200" b="1" kern="0" spc="40" dirty="0">
                <a:ln w="13335" cmpd="sng">
                  <a:solidFill>
                    <a:schemeClr val="bg1"/>
                  </a:solidFill>
                  <a:prstDash val="solid"/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」</a:t>
            </a:r>
            <a:endParaRPr lang="en-US" kern="0" dirty="0">
              <a:ln w="13335" cmpd="sng">
                <a:solidFill>
                  <a:schemeClr val="bg1"/>
                </a:solidFill>
                <a:prstDash val="solid"/>
              </a:ln>
              <a:solidFill>
                <a:srgbClr val="336085"/>
              </a:solidFill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9209" y="5403236"/>
            <a:ext cx="20826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  <a:effectLst>
                  <a:glow rad="101600">
                    <a:schemeClr val="accent5">
                      <a:lumMod val="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主日信息</a:t>
            </a:r>
            <a:endParaRPr lang="en-US" sz="3600" b="1" dirty="0">
              <a:solidFill>
                <a:schemeClr val="bg1"/>
              </a:solidFill>
              <a:effectLst>
                <a:glow rad="101600">
                  <a:schemeClr val="accent5">
                    <a:lumMod val="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209" y="6031384"/>
            <a:ext cx="2582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b="1" dirty="0">
                <a:solidFill>
                  <a:schemeClr val="bg1"/>
                </a:solidFill>
                <a:effectLst>
                  <a:glow rad="101600">
                    <a:schemeClr val="accent5">
                      <a:lumMod val="5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/>
              </a:rPr>
              <a:t>7</a:t>
            </a:r>
            <a:r>
              <a:rPr lang="en-US" altLang="zh-TW" sz="3600" b="1" dirty="0">
                <a:solidFill>
                  <a:schemeClr val="bg1"/>
                </a:solidFill>
                <a:effectLst>
                  <a:glow rad="101600">
                    <a:schemeClr val="accent5">
                      <a:lumMod val="5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 panose="05000000000000000000" pitchFamily="2" charset="2"/>
              </a:rPr>
              <a:t></a:t>
            </a:r>
            <a:r>
              <a:rPr lang="en-US" altLang="zh-TW" sz="3600" b="1" dirty="0">
                <a:solidFill>
                  <a:schemeClr val="bg1"/>
                </a:solidFill>
                <a:effectLst>
                  <a:glow rad="101600">
                    <a:schemeClr val="accent5">
                      <a:lumMod val="5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/>
              </a:rPr>
              <a:t>21</a:t>
            </a:r>
            <a:r>
              <a:rPr lang="en-US" altLang="zh-TW" sz="3600" b="1" dirty="0">
                <a:solidFill>
                  <a:schemeClr val="bg1"/>
                </a:solidFill>
                <a:effectLst>
                  <a:glow rad="101600">
                    <a:schemeClr val="accent5">
                      <a:lumMod val="5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  <a:sym typeface="Wingdings" panose="05000000000000000000" pitchFamily="2" charset="2"/>
              </a:rPr>
              <a:t></a:t>
            </a:r>
            <a:r>
              <a:rPr lang="en-US" altLang="zh-TW" sz="3600" b="1" dirty="0">
                <a:solidFill>
                  <a:schemeClr val="bg1"/>
                </a:solidFill>
                <a:effectLst>
                  <a:glow rad="101600">
                    <a:schemeClr val="accent5">
                      <a:lumMod val="5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2019</a:t>
            </a:r>
            <a:endParaRPr lang="en-US" sz="3600" b="1" dirty="0">
              <a:solidFill>
                <a:schemeClr val="bg1"/>
              </a:solidFill>
              <a:effectLst>
                <a:glow rad="101600">
                  <a:schemeClr val="accent5">
                    <a:lumMod val="5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15942" y="2546165"/>
            <a:ext cx="27318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3800" dirty="0">
                <a:ln w="12700" cmpd="sng">
                  <a:solidFill>
                    <a:schemeClr val="bg1">
                      <a:alpha val="4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劉俊偉</a:t>
            </a:r>
            <a:r>
              <a:rPr lang="zh-TW" altLang="en-US" sz="4400" dirty="0">
                <a:ln w="12700" cmpd="sng">
                  <a:solidFill>
                    <a:schemeClr val="bg1">
                      <a:alpha val="4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 </a:t>
            </a:r>
            <a:r>
              <a:rPr lang="zh-TW" altLang="en-US" sz="3200" dirty="0">
                <a:ln w="12700" cmpd="sng">
                  <a:solidFill>
                    <a:schemeClr val="bg1">
                      <a:alpha val="4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</a:effectLst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長老</a:t>
            </a:r>
            <a:endParaRPr lang="en-US" sz="3200" dirty="0">
              <a:ln w="12700" cmpd="sng">
                <a:solidFill>
                  <a:schemeClr val="bg1">
                    <a:alpha val="4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</a:effectLst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46053" y="1730557"/>
            <a:ext cx="60197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4000" b="1" kern="0" dirty="0">
                <a:ln>
                  <a:solidFill>
                    <a:schemeClr val="bg1">
                      <a:alpha val="40000"/>
                    </a:scheme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lang="zh-TW" altLang="en-US" sz="4000" b="1" kern="0" dirty="0">
                <a:ln>
                  <a:solidFill>
                    <a:schemeClr val="bg1">
                      <a:alpha val="40000"/>
                    </a:scheme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太 </a:t>
            </a:r>
            <a:r>
              <a:rPr lang="en-US" altLang="zh-TW" sz="4000" b="1" kern="0" dirty="0">
                <a:ln>
                  <a:solidFill>
                    <a:schemeClr val="bg1">
                      <a:alpha val="40000"/>
                    </a:schemeClr>
                  </a:solidFill>
                </a:ln>
                <a:solidFill>
                  <a:srgbClr val="336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18:21-35)</a:t>
            </a:r>
          </a:p>
          <a:p>
            <a:pPr>
              <a:defRPr/>
            </a:pPr>
            <a:endParaRPr lang="en-US" sz="1400" kern="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53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856" y="993922"/>
            <a:ext cx="8836288" cy="388045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TW" altLang="en-US" sz="3200" dirty="0"/>
              <a:t>夫妻關係：</a:t>
            </a:r>
            <a:r>
              <a:rPr lang="zh-TW" altLang="en-US" sz="3200" dirty="0">
                <a:solidFill>
                  <a:srgbClr val="7030A0"/>
                </a:solidFill>
              </a:rPr>
              <a:t>弗 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5:22-25</a:t>
            </a:r>
          </a:p>
          <a:p>
            <a:pPr marL="21431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/>
              <a:t>『</a:t>
            </a:r>
            <a:r>
              <a:rPr lang="en-US" sz="3200" u="sng" dirty="0">
                <a:solidFill>
                  <a:srgbClr val="7030A0"/>
                </a:solidFill>
                <a:hlinkClick r:id="rId2"/>
              </a:rPr>
              <a:t> </a:t>
            </a:r>
            <a:r>
              <a:rPr lang="zh-TW" altLang="en-US" sz="3200" dirty="0"/>
              <a:t>你們做妻子的，當順服自己的丈夫，如同順服主；</a:t>
            </a:r>
            <a:r>
              <a:rPr lang="en-US" sz="3200" u="sng" dirty="0">
                <a:hlinkClick r:id="rId3"/>
              </a:rPr>
              <a:t> </a:t>
            </a:r>
            <a:r>
              <a:rPr lang="zh-TW" altLang="en-US" sz="3200" dirty="0"/>
              <a:t>因為丈夫是妻子的頭，如同基督是教會的頭，他又是教會全體的救主。</a:t>
            </a:r>
            <a:r>
              <a:rPr lang="en-US" sz="3200" dirty="0"/>
              <a:t> </a:t>
            </a:r>
            <a:r>
              <a:rPr lang="zh-TW" altLang="en-US" sz="3200" dirty="0"/>
              <a:t>教會怎樣順服基督，妻子也要怎樣凡事順服丈夫。你們做丈夫的，要愛你們的妻子，正如基督愛教會，為教會捨己</a:t>
            </a:r>
            <a:r>
              <a:rPr lang="en-US" altLang="zh-TW" sz="3200" dirty="0"/>
              <a:t>』</a:t>
            </a:r>
            <a:endParaRPr lang="en-US" sz="3200" dirty="0"/>
          </a:p>
          <a:p>
            <a:pPr marL="0" indent="0">
              <a:lnSpc>
                <a:spcPct val="11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sz="21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二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都蒙神的饒恕</a:t>
            </a:r>
            <a:br>
              <a:rPr lang="en-US" sz="3000" dirty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0064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712" y="847618"/>
            <a:ext cx="8836288" cy="3880453"/>
          </a:xfrm>
        </p:spPr>
        <p:txBody>
          <a:bodyPr>
            <a:noAutofit/>
          </a:bodyPr>
          <a:lstStyle/>
          <a:p>
            <a:pPr marL="0" lvl="3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000" dirty="0"/>
              <a:t>夫妻關係的十要（藥）與十不要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要彼此享受，而不要彼此忍受；</a:t>
            </a:r>
            <a:endParaRPr lang="en-US" altLang="zh-TW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要彼此代求，而不要彼此要求；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要彼此認罪，而不要彼此定罪；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要彼此領會，而不要彼此誤會；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要彼此肯定，而不要彼此否定；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要彼此禱告，而不要彼此控告；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要彼此扶持，而不要彼此堅持；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要彼此稱贊，而不要彼此爭戰；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要彼此相愛，而不要彼此傷害；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zh-TW" altLang="en-US" sz="3000" dirty="0"/>
              <a:t>要彼此慰問，而不要彼此質問；</a:t>
            </a:r>
            <a:endParaRPr lang="en-US" sz="3000" dirty="0"/>
          </a:p>
          <a:p>
            <a:pPr marL="386954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二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都蒙神的饒恕</a:t>
            </a:r>
            <a:br>
              <a:rPr lang="en-US" sz="3000" dirty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6167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856" y="972407"/>
            <a:ext cx="8836288" cy="3880453"/>
          </a:xfrm>
        </p:spPr>
        <p:txBody>
          <a:bodyPr>
            <a:normAutofit/>
          </a:bodyPr>
          <a:lstStyle/>
          <a:p>
            <a:pPr marL="0" lvl="3" indent="0">
              <a:buNone/>
            </a:pPr>
            <a:r>
              <a:rPr lang="zh-TW" altLang="en-US" sz="3200" dirty="0"/>
              <a:t>同工關係</a:t>
            </a:r>
            <a:r>
              <a:rPr lang="zh-CN" altLang="en-US" sz="3200" dirty="0"/>
              <a:t>：</a:t>
            </a:r>
            <a:r>
              <a:rPr lang="zh-TW" altLang="en-US" sz="3200" dirty="0"/>
              <a:t>兩個原則</a:t>
            </a:r>
            <a:endParaRPr lang="en-US" sz="3200" dirty="0"/>
          </a:p>
          <a:p>
            <a:pPr marL="386954">
              <a:lnSpc>
                <a:spcPct val="114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zh-TW" altLang="en-US" sz="3200" dirty="0"/>
              <a:t>榮耀上帝</a:t>
            </a:r>
            <a:endParaRPr lang="en-US" altLang="zh-TW" sz="3200" dirty="0"/>
          </a:p>
          <a:p>
            <a:pPr marL="386954">
              <a:lnSpc>
                <a:spcPct val="114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zh-TW" altLang="en-US" sz="3200" dirty="0"/>
              <a:t>重新和好</a:t>
            </a:r>
            <a:endParaRPr lang="en-US" altLang="zh-TW" sz="3200" dirty="0"/>
          </a:p>
          <a:p>
            <a:pPr marL="471488" indent="0">
              <a:lnSpc>
                <a:spcPct val="11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太</a:t>
            </a:r>
            <a:r>
              <a:rPr lang="zh-TW" altLang="en-US" sz="3200" dirty="0"/>
              <a:t> 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5:23-24</a:t>
            </a:r>
            <a:r>
              <a:rPr lang="en-US" altLang="zh-TW" sz="3200" dirty="0"/>
              <a:t>『</a:t>
            </a:r>
            <a:r>
              <a:rPr lang="zh-TW" altLang="en-US" sz="3200" dirty="0"/>
              <a:t>你在祭壇上獻禮物的時候，若想起弟兄向你懷怨，就把禮物留在壇前，先去同弟兄和好，然後來獻禮物。</a:t>
            </a:r>
            <a:r>
              <a:rPr lang="en-US" sz="3200" dirty="0"/>
              <a:t> </a:t>
            </a:r>
            <a:r>
              <a:rPr lang="en-US" altLang="zh-TW" sz="3200" dirty="0"/>
              <a:t>』</a:t>
            </a:r>
            <a:endParaRPr lang="en-US" altLang="zh-CN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二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都蒙神的饒恕</a:t>
            </a:r>
            <a:br>
              <a:rPr lang="en-US" sz="3000" dirty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54099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072" y="972407"/>
            <a:ext cx="8317856" cy="388045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zh-CN" sz="32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</a:t>
            </a:r>
            <a:r>
              <a:rPr lang="zh-CN" altLang="en-US" sz="3200" dirty="0"/>
              <a:t>不能饒恕人的結果</a:t>
            </a:r>
            <a:endParaRPr lang="en-US" sz="3200" dirty="0"/>
          </a:p>
          <a:p>
            <a:pPr marL="298847" indent="0">
              <a:lnSpc>
                <a:spcPct val="114000"/>
              </a:lnSpc>
              <a:buNone/>
            </a:pPr>
            <a:r>
              <a:rPr lang="zh-TW" altLang="en-US" sz="3200" dirty="0"/>
              <a:t>釘痕</a:t>
            </a:r>
            <a:r>
              <a:rPr lang="zh-CN" altLang="en-US" sz="3200" dirty="0"/>
              <a:t>：</a:t>
            </a:r>
            <a:endParaRPr lang="en-US" altLang="zh-TW" sz="3200" dirty="0"/>
          </a:p>
          <a:p>
            <a:pPr marL="298847" indent="0">
              <a:lnSpc>
                <a:spcPct val="114000"/>
              </a:lnSpc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箴 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15</a:t>
            </a:r>
            <a:r>
              <a:rPr lang="en-US" altLang="zh-TW" sz="3200" dirty="0">
                <a:solidFill>
                  <a:srgbClr val="7030A0"/>
                </a:solidFill>
                <a:latin typeface="+mn-lt"/>
              </a:rPr>
              <a:t>: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1</a:t>
            </a:r>
            <a:r>
              <a:rPr lang="en-US" altLang="zh-TW" sz="3200" dirty="0"/>
              <a:t>『</a:t>
            </a:r>
            <a:r>
              <a:rPr lang="zh-TW" altLang="en-US" sz="3200" dirty="0"/>
              <a:t>回答柔和使怒消退，言語暴戾觸動怒氣。</a:t>
            </a:r>
            <a:r>
              <a:rPr lang="en-US" altLang="zh-TW" sz="3200" dirty="0"/>
              <a:t>』</a:t>
            </a:r>
          </a:p>
          <a:p>
            <a:pPr marL="298847" indent="0">
              <a:lnSpc>
                <a:spcPct val="114000"/>
              </a:lnSpc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箴 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30</a:t>
            </a:r>
            <a:r>
              <a:rPr lang="en-US" altLang="zh-TW" sz="3200" dirty="0">
                <a:solidFill>
                  <a:srgbClr val="7030A0"/>
                </a:solidFill>
                <a:latin typeface="+mn-lt"/>
              </a:rPr>
              <a:t>: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33</a:t>
            </a:r>
            <a:r>
              <a:rPr lang="en-US" altLang="zh-TW" sz="3200" dirty="0"/>
              <a:t>『</a:t>
            </a:r>
            <a:r>
              <a:rPr lang="zh-TW" altLang="en-US" sz="3200" dirty="0"/>
              <a:t>搖牛奶必成奶油，扭鼻子必出血，照樣，激動怒氣必起爭端。</a:t>
            </a:r>
            <a:r>
              <a:rPr lang="en-US" altLang="zh-TW" sz="3200" dirty="0"/>
              <a:t>』</a:t>
            </a:r>
            <a:endParaRPr lang="en-US" sz="3200" dirty="0"/>
          </a:p>
          <a:p>
            <a:pPr marL="298847" indent="0">
              <a:buNone/>
            </a:pPr>
            <a:endParaRPr lang="en-US" altLang="zh-CN" sz="21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懂得饒恕的人才能饒恕人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7438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944" y="847618"/>
            <a:ext cx="8804111" cy="3880453"/>
          </a:xfrm>
        </p:spPr>
        <p:txBody>
          <a:bodyPr>
            <a:noAutofit/>
          </a:bodyPr>
          <a:lstStyle/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zh-TW" sz="3200" dirty="0"/>
              <a:t>『</a:t>
            </a:r>
            <a:r>
              <a:rPr lang="zh-TW" altLang="en-US" sz="3200" dirty="0"/>
              <a:t>衝突是暫時的，關係是永久的</a:t>
            </a:r>
            <a:r>
              <a:rPr lang="en-US" altLang="zh-TW" sz="3200" dirty="0"/>
              <a:t>』</a:t>
            </a:r>
            <a:endParaRPr lang="en-US" sz="3200" dirty="0"/>
          </a:p>
          <a:p>
            <a:pPr marL="298847" indent="0">
              <a:lnSpc>
                <a:spcPct val="114000"/>
              </a:lnSpc>
              <a:buNone/>
            </a:pPr>
            <a:r>
              <a:rPr lang="zh-TW" altLang="en-US" sz="3200" dirty="0"/>
              <a:t>人都有犯錯的時候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 marL="644129" indent="0">
              <a:lnSpc>
                <a:spcPct val="114000"/>
              </a:lnSpc>
              <a:buNone/>
            </a:pPr>
            <a:r>
              <a:rPr lang="zh-TW" altLang="en-US" sz="3200" dirty="0"/>
              <a:t>奧格爾索普將軍 </a:t>
            </a:r>
            <a:r>
              <a:rPr lang="en-US" altLang="zh-TW" sz="3200" dirty="0"/>
              <a:t>vs </a:t>
            </a:r>
            <a:r>
              <a:rPr lang="zh-TW" altLang="en-US" sz="3200" dirty="0"/>
              <a:t>約翰衛斯理</a:t>
            </a:r>
            <a:endParaRPr lang="en-US" altLang="zh-TW" sz="3200" dirty="0"/>
          </a:p>
          <a:p>
            <a:pPr marL="644129" indent="0">
              <a:lnSpc>
                <a:spcPct val="114000"/>
              </a:lnSpc>
              <a:buNone/>
            </a:pPr>
            <a:r>
              <a:rPr lang="en-US" sz="32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"I never forgive and I never forget."</a:t>
            </a:r>
            <a:endParaRPr lang="en-US" altLang="zh-TW" sz="32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4129" indent="0">
              <a:lnSpc>
                <a:spcPct val="114000"/>
              </a:lnSpc>
              <a:buNone/>
            </a:pPr>
            <a:r>
              <a:rPr lang="en-US" sz="32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"Then, Sir, I hope you never sin."</a:t>
            </a:r>
            <a:endParaRPr lang="en-US" altLang="zh-CN" sz="32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懂得饒恕的人才能饒恕人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9499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072" y="940134"/>
            <a:ext cx="8317856" cy="3880453"/>
          </a:xfrm>
        </p:spPr>
        <p:txBody>
          <a:bodyPr>
            <a:normAutofit/>
          </a:bodyPr>
          <a:lstStyle/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3200" dirty="0"/>
              <a:t>謝</a:t>
            </a:r>
            <a:r>
              <a:rPr lang="zh-CN" altLang="en-US" sz="3200" dirty="0"/>
              <a:t>懇</a:t>
            </a:r>
            <a:r>
              <a:rPr lang="zh-TW" altLang="en-US" sz="3200" dirty="0"/>
              <a:t>德牧師</a:t>
            </a:r>
            <a:r>
              <a:rPr lang="zh-CN" altLang="en-US" sz="3200" dirty="0"/>
              <a:t>：</a:t>
            </a:r>
            <a:r>
              <a:rPr lang="zh-TW" altLang="en-US" sz="3200" dirty="0"/>
              <a:t>我們的孩子</a:t>
            </a:r>
            <a:r>
              <a:rPr lang="en-US" altLang="zh-TW" sz="3200" dirty="0"/>
              <a:t>『</a:t>
            </a:r>
            <a:r>
              <a:rPr lang="zh-TW" altLang="en-US" sz="3200" dirty="0"/>
              <a:t>持續地在觀察我們如何處理衝突</a:t>
            </a:r>
            <a:r>
              <a:rPr lang="en-US" altLang="zh-TW" sz="3200" dirty="0"/>
              <a:t>』</a:t>
            </a:r>
            <a:endParaRPr lang="en-US" altLang="zh-CN" sz="3200" dirty="0"/>
          </a:p>
          <a:p>
            <a:pPr marL="644129" indent="0">
              <a:lnSpc>
                <a:spcPct val="114000"/>
              </a:lnSpc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木碗</a:t>
            </a:r>
            <a:endParaRPr lang="en-US" altLang="zh-TW" sz="3200" u="sng" dirty="0">
              <a:solidFill>
                <a:srgbClr val="7030A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懂得饒恕的人才能饒恕人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3153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32" y="847618"/>
            <a:ext cx="8685776" cy="3880453"/>
          </a:xfrm>
        </p:spPr>
        <p:txBody>
          <a:bodyPr>
            <a:normAutofit/>
          </a:bodyPr>
          <a:lstStyle/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zh-CN" sz="32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</a:t>
            </a:r>
            <a:r>
              <a:rPr lang="zh-CN" altLang="en-US" sz="3200" dirty="0"/>
              <a:t>如何饒恕</a:t>
            </a:r>
            <a:endParaRPr lang="en-US" sz="3200" dirty="0"/>
          </a:p>
          <a:p>
            <a:pPr marL="298847" indent="0">
              <a:lnSpc>
                <a:spcPct val="114000"/>
              </a:lnSpc>
              <a:buNone/>
            </a:pPr>
            <a:r>
              <a:rPr lang="zh-CN" altLang="en-US" sz="3200" dirty="0"/>
              <a:t>第一步：接納</a:t>
            </a:r>
            <a:endParaRPr lang="en-US" altLang="zh-TW" sz="3200" dirty="0"/>
          </a:p>
          <a:p>
            <a:pPr marL="554831" indent="0">
              <a:buNone/>
            </a:pPr>
            <a:r>
              <a:rPr lang="zh-TW" altLang="en-US" sz="3200" dirty="0">
                <a:solidFill>
                  <a:srgbClr val="7030A0"/>
                </a:solidFill>
                <a:latin typeface="+mn-lt"/>
              </a:rPr>
              <a:t>羅 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15:7</a:t>
            </a:r>
            <a:r>
              <a:rPr lang="en-US" altLang="zh-TW" sz="3200" dirty="0"/>
              <a:t>『</a:t>
            </a:r>
            <a:r>
              <a:rPr lang="zh-TW" altLang="en-US" sz="3200" dirty="0"/>
              <a:t>所以，你們要彼此接納，如同基督接納你們一樣，使榮耀歸於神。</a:t>
            </a:r>
            <a:r>
              <a:rPr lang="en-US" altLang="zh-TW" sz="3200" dirty="0"/>
              <a:t>』</a:t>
            </a:r>
          </a:p>
          <a:p>
            <a:pPr marL="554831" indent="0">
              <a:buNone/>
            </a:pPr>
            <a:endParaRPr lang="en-US" altLang="zh-TW" sz="3200" dirty="0"/>
          </a:p>
          <a:p>
            <a:pPr marL="554831" indent="0">
              <a:buNone/>
            </a:pPr>
            <a:r>
              <a:rPr lang="zh-TW" altLang="en-US" sz="3200" dirty="0"/>
              <a:t>尼克深 </a:t>
            </a:r>
            <a:r>
              <a:rPr lang="en-US" altLang="zh-TW" sz="3200" dirty="0"/>
              <a:t>vs </a:t>
            </a:r>
            <a:r>
              <a:rPr lang="zh-TW" altLang="en-US" sz="3200" dirty="0"/>
              <a:t>卡特</a:t>
            </a:r>
            <a:endParaRPr lang="en-US" altLang="zh-TW" sz="3200" dirty="0"/>
          </a:p>
          <a:p>
            <a:pPr marL="685800" indent="0">
              <a:buNone/>
            </a:pPr>
            <a:endParaRPr lang="en-US" altLang="zh-CN" sz="21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懂得饒恕的人才能饒恕人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0995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7618"/>
            <a:ext cx="9230061" cy="601038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3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</a:t>
            </a:r>
            <a:r>
              <a:rPr lang="zh-CN" altLang="en-US" sz="4300" dirty="0"/>
              <a:t>如何饒恕</a:t>
            </a:r>
            <a:endParaRPr lang="en-US" sz="4300" dirty="0"/>
          </a:p>
          <a:p>
            <a:pPr marL="298847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300" dirty="0"/>
              <a:t>第二步：和好（與神，與人，與自己）</a:t>
            </a:r>
            <a:endParaRPr lang="en-US" altLang="zh-TW" sz="4300" dirty="0"/>
          </a:p>
          <a:p>
            <a:pPr marL="470297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300" dirty="0">
                <a:solidFill>
                  <a:srgbClr val="7030A0"/>
                </a:solidFill>
              </a:rPr>
              <a:t> </a:t>
            </a:r>
            <a:r>
              <a:rPr lang="zh-TW" altLang="en-US" sz="4300" u="sng" dirty="0">
                <a:solidFill>
                  <a:srgbClr val="7030A0"/>
                </a:solidFill>
              </a:rPr>
              <a:t>與</a:t>
            </a:r>
            <a:r>
              <a:rPr lang="en-US" altLang="zh-TW" sz="4300" u="sng" dirty="0">
                <a:solidFill>
                  <a:srgbClr val="7030A0"/>
                </a:solidFill>
              </a:rPr>
              <a:t>『</a:t>
            </a:r>
            <a:r>
              <a:rPr lang="zh-TW" altLang="en-US" sz="4300" u="sng" dirty="0">
                <a:solidFill>
                  <a:srgbClr val="7030A0"/>
                </a:solidFill>
              </a:rPr>
              <a:t>神</a:t>
            </a:r>
            <a:r>
              <a:rPr lang="en-US" altLang="zh-TW" sz="4300" u="sng" dirty="0">
                <a:solidFill>
                  <a:srgbClr val="7030A0"/>
                </a:solidFill>
              </a:rPr>
              <a:t>』</a:t>
            </a:r>
            <a:r>
              <a:rPr lang="zh-TW" altLang="en-US" sz="4300" u="sng" dirty="0">
                <a:solidFill>
                  <a:srgbClr val="7030A0"/>
                </a:solidFill>
              </a:rPr>
              <a:t>和好</a:t>
            </a:r>
            <a:r>
              <a:rPr lang="zh-TW" altLang="en-US" sz="4300" u="sng" dirty="0"/>
              <a:t> </a:t>
            </a:r>
            <a:endParaRPr lang="en-US" altLang="zh-TW" sz="4300" u="sng" dirty="0"/>
          </a:p>
          <a:p>
            <a:pPr marL="55483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300" dirty="0"/>
              <a:t>西</a:t>
            </a:r>
            <a:r>
              <a:rPr lang="en-US" sz="4300" dirty="0"/>
              <a:t>1</a:t>
            </a:r>
            <a:r>
              <a:rPr lang="zh-TW" altLang="en-US" sz="4300" dirty="0"/>
              <a:t>：</a:t>
            </a:r>
            <a:r>
              <a:rPr lang="en-US" sz="4300" dirty="0"/>
              <a:t>19-20</a:t>
            </a:r>
            <a:r>
              <a:rPr lang="en-US" altLang="zh-TW" sz="4300" dirty="0"/>
              <a:t>『</a:t>
            </a:r>
            <a:r>
              <a:rPr lang="zh-TW" altLang="en-US" sz="4300" dirty="0"/>
              <a:t>因為父喜歡叫一切的豐盛在他裡面居住。既然藉著他在十字架上所流的血成就了和平，便藉著他叫萬有，無論是地上的、天上的，都與自己和好了。</a:t>
            </a:r>
            <a:r>
              <a:rPr lang="en-US" sz="4300" dirty="0"/>
              <a:t> </a:t>
            </a:r>
            <a:r>
              <a:rPr lang="en-US" altLang="zh-TW" sz="4300" dirty="0"/>
              <a:t>』</a:t>
            </a:r>
          </a:p>
          <a:p>
            <a:pPr marL="470297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300" dirty="0">
                <a:solidFill>
                  <a:srgbClr val="7030A0"/>
                </a:solidFill>
              </a:rPr>
              <a:t> </a:t>
            </a:r>
            <a:r>
              <a:rPr lang="zh-TW" altLang="en-US" sz="4300" u="sng" dirty="0">
                <a:solidFill>
                  <a:srgbClr val="7030A0"/>
                </a:solidFill>
              </a:rPr>
              <a:t>與</a:t>
            </a:r>
            <a:r>
              <a:rPr lang="en-US" altLang="zh-TW" sz="4300" u="sng" dirty="0">
                <a:solidFill>
                  <a:srgbClr val="7030A0"/>
                </a:solidFill>
              </a:rPr>
              <a:t>『</a:t>
            </a:r>
            <a:r>
              <a:rPr lang="zh-CN" altLang="en-US" sz="4300" u="sng" dirty="0">
                <a:solidFill>
                  <a:srgbClr val="7030A0"/>
                </a:solidFill>
              </a:rPr>
              <a:t>人</a:t>
            </a:r>
            <a:r>
              <a:rPr lang="en-US" altLang="zh-TW" sz="4300" u="sng" dirty="0">
                <a:solidFill>
                  <a:srgbClr val="7030A0"/>
                </a:solidFill>
              </a:rPr>
              <a:t>』</a:t>
            </a:r>
            <a:r>
              <a:rPr lang="zh-TW" altLang="en-US" sz="4300" u="sng" dirty="0">
                <a:solidFill>
                  <a:srgbClr val="7030A0"/>
                </a:solidFill>
              </a:rPr>
              <a:t>和好</a:t>
            </a:r>
            <a:r>
              <a:rPr lang="zh-TW" altLang="en-US" sz="4300" u="sng" dirty="0"/>
              <a:t> </a:t>
            </a:r>
            <a:endParaRPr lang="en-US" altLang="zh-TW" sz="4300" u="sng" dirty="0"/>
          </a:p>
          <a:p>
            <a:pPr marL="55483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300" dirty="0"/>
              <a:t>羅</a:t>
            </a:r>
            <a:r>
              <a:rPr lang="en-US" sz="4300" dirty="0"/>
              <a:t>12</a:t>
            </a:r>
            <a:r>
              <a:rPr lang="zh-TW" altLang="en-US" sz="4300" dirty="0"/>
              <a:t>：</a:t>
            </a:r>
            <a:r>
              <a:rPr lang="en-US" sz="4300" dirty="0"/>
              <a:t>17-18</a:t>
            </a:r>
            <a:r>
              <a:rPr lang="en-US" altLang="zh-TW" sz="4300" dirty="0"/>
              <a:t>『</a:t>
            </a:r>
            <a:r>
              <a:rPr lang="zh-TW" altLang="en-US" sz="4300" dirty="0"/>
              <a:t>不要以惡報惡。眾人以為美的事，要留心去做。</a:t>
            </a:r>
            <a:r>
              <a:rPr lang="en-US" sz="4300" dirty="0"/>
              <a:t> </a:t>
            </a:r>
            <a:r>
              <a:rPr lang="zh-TW" altLang="en-US" sz="4300" dirty="0"/>
              <a:t>若是能行，總要盡力與眾人和睦。</a:t>
            </a:r>
            <a:r>
              <a:rPr lang="en-US" altLang="zh-CN" sz="4300" dirty="0"/>
              <a:t>』</a:t>
            </a:r>
          </a:p>
          <a:p>
            <a:pPr marL="470297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300" dirty="0">
                <a:solidFill>
                  <a:srgbClr val="7030A0"/>
                </a:solidFill>
              </a:rPr>
              <a:t> </a:t>
            </a:r>
            <a:r>
              <a:rPr lang="zh-TW" altLang="en-US" sz="4300" u="sng" dirty="0">
                <a:solidFill>
                  <a:srgbClr val="7030A0"/>
                </a:solidFill>
              </a:rPr>
              <a:t>與</a:t>
            </a:r>
            <a:r>
              <a:rPr lang="en-US" altLang="zh-TW" sz="4300" u="sng" dirty="0">
                <a:solidFill>
                  <a:srgbClr val="7030A0"/>
                </a:solidFill>
              </a:rPr>
              <a:t>『</a:t>
            </a:r>
            <a:r>
              <a:rPr lang="zh-CN" altLang="en-US" sz="4300" u="sng" dirty="0">
                <a:solidFill>
                  <a:srgbClr val="7030A0"/>
                </a:solidFill>
              </a:rPr>
              <a:t>自己</a:t>
            </a:r>
            <a:r>
              <a:rPr lang="en-US" altLang="zh-TW" sz="4300" u="sng" dirty="0">
                <a:solidFill>
                  <a:srgbClr val="7030A0"/>
                </a:solidFill>
              </a:rPr>
              <a:t>』</a:t>
            </a:r>
            <a:r>
              <a:rPr lang="zh-TW" altLang="en-US" sz="4300" u="sng" dirty="0">
                <a:solidFill>
                  <a:srgbClr val="7030A0"/>
                </a:solidFill>
              </a:rPr>
              <a:t>和好</a:t>
            </a:r>
            <a:r>
              <a:rPr lang="zh-TW" altLang="en-US" sz="4300" dirty="0">
                <a:solidFill>
                  <a:srgbClr val="7030A0"/>
                </a:solidFill>
              </a:rPr>
              <a:t> </a:t>
            </a:r>
            <a:endParaRPr lang="en-US" altLang="zh-TW" sz="4300" dirty="0">
              <a:solidFill>
                <a:srgbClr val="7030A0"/>
              </a:solidFill>
            </a:endParaRPr>
          </a:p>
          <a:p>
            <a:pPr marL="554831" indent="0">
              <a:buNone/>
            </a:pPr>
            <a:endParaRPr lang="en-US" altLang="zh-CN" sz="21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懂得饒恕的人才能饒恕人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661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2" y="847618"/>
            <a:ext cx="9008506" cy="482596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zh-CN" sz="30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3000" dirty="0">
                <a:solidFill>
                  <a:srgbClr val="7030A0"/>
                </a:solidFill>
              </a:rPr>
              <a:t>.</a:t>
            </a:r>
            <a:r>
              <a:rPr lang="zh-CN" altLang="en-US" sz="3000" dirty="0"/>
              <a:t>如何饒恕</a:t>
            </a:r>
            <a:endParaRPr lang="en-US" sz="3000" dirty="0"/>
          </a:p>
          <a:p>
            <a:pPr marL="298847" indent="0">
              <a:lnSpc>
                <a:spcPct val="100000"/>
              </a:lnSpc>
              <a:buNone/>
            </a:pPr>
            <a:r>
              <a:rPr lang="zh-CN" altLang="en-US" sz="3000" dirty="0"/>
              <a:t>第三步：相愛</a:t>
            </a:r>
            <a:endParaRPr lang="en-US" altLang="zh-CN" sz="3000" dirty="0"/>
          </a:p>
          <a:p>
            <a:pPr marL="554831" indent="0">
              <a:lnSpc>
                <a:spcPct val="100000"/>
              </a:lnSpc>
              <a:buNone/>
            </a:pPr>
            <a:r>
              <a:rPr lang="zh-TW" altLang="en-US" sz="3000" dirty="0">
                <a:solidFill>
                  <a:srgbClr val="7030A0"/>
                </a:solidFill>
              </a:rPr>
              <a:t>弗</a:t>
            </a:r>
            <a:r>
              <a:rPr lang="zh-TW" altLang="en-US" sz="3000" dirty="0"/>
              <a:t> </a:t>
            </a:r>
            <a:r>
              <a:rPr lang="en-US" sz="3000" dirty="0">
                <a:solidFill>
                  <a:srgbClr val="7030A0"/>
                </a:solidFill>
                <a:latin typeface="+mn-lt"/>
              </a:rPr>
              <a:t>4:31-32</a:t>
            </a:r>
            <a:r>
              <a:rPr lang="en-US" altLang="zh-TW" sz="3000" dirty="0"/>
              <a:t>『</a:t>
            </a:r>
            <a:r>
              <a:rPr lang="zh-TW" altLang="en-US" sz="3000" dirty="0"/>
              <a:t>一切苦毒、惱恨、憤怒、嚷鬧、毀謗並一切的惡毒，都當從你們中間除掉；並要以恩慈相待，存憐憫的心，彼此饒恕，正如神在基督裡饒恕了你們一樣。</a:t>
            </a:r>
            <a:r>
              <a:rPr lang="en-US" altLang="zh-TW" sz="3000" dirty="0"/>
              <a:t>』</a:t>
            </a:r>
          </a:p>
          <a:p>
            <a:pPr marL="554831" indent="0">
              <a:lnSpc>
                <a:spcPct val="100000"/>
              </a:lnSpc>
              <a:buNone/>
            </a:pPr>
            <a:r>
              <a:rPr lang="zh-TW" altLang="en-US" sz="3000" dirty="0">
                <a:solidFill>
                  <a:srgbClr val="7030A0"/>
                </a:solidFill>
              </a:rPr>
              <a:t>約</a:t>
            </a:r>
            <a:r>
              <a:rPr lang="zh-TW" altLang="en-US" sz="3000" dirty="0"/>
              <a:t> </a:t>
            </a:r>
            <a:r>
              <a:rPr lang="en-US" sz="3000" dirty="0">
                <a:solidFill>
                  <a:srgbClr val="7030A0"/>
                </a:solidFill>
                <a:latin typeface="+mn-lt"/>
              </a:rPr>
              <a:t>13:34</a:t>
            </a:r>
            <a:r>
              <a:rPr lang="en-US" altLang="zh-TW" sz="3000" dirty="0"/>
              <a:t>『</a:t>
            </a:r>
            <a:r>
              <a:rPr lang="zh-TW" altLang="en-US" sz="3000" dirty="0"/>
              <a:t>我賜給你們一條新命令，乃是叫你們</a:t>
            </a:r>
            <a:r>
              <a:rPr lang="zh-TW" altLang="en-US" sz="3000" dirty="0">
                <a:solidFill>
                  <a:srgbClr val="FF0000"/>
                </a:solidFill>
              </a:rPr>
              <a:t>彼此相愛</a:t>
            </a:r>
            <a:r>
              <a:rPr lang="zh-TW" altLang="en-US" sz="3000" dirty="0"/>
              <a:t>，我怎樣愛你們，你們也要怎樣相愛。</a:t>
            </a:r>
            <a:r>
              <a:rPr lang="en-US" altLang="zh-TW" sz="3000" dirty="0"/>
              <a:t>』</a:t>
            </a:r>
          </a:p>
          <a:p>
            <a:pPr marL="554831" indent="0">
              <a:lnSpc>
                <a:spcPct val="100000"/>
              </a:lnSpc>
              <a:buNone/>
            </a:pPr>
            <a:r>
              <a:rPr lang="en-US" altLang="zh-TW" sz="3000" dirty="0"/>
              <a:t>『</a:t>
            </a:r>
            <a:r>
              <a:rPr lang="zh-TW" altLang="en-US" sz="3000" dirty="0"/>
              <a:t>饒恕</a:t>
            </a:r>
            <a:r>
              <a:rPr lang="en-US" altLang="zh-TW" sz="3000" dirty="0"/>
              <a:t>』</a:t>
            </a:r>
            <a:r>
              <a:rPr lang="zh-TW" altLang="en-US" sz="3000" dirty="0"/>
              <a:t>的三個步驟：</a:t>
            </a:r>
            <a:r>
              <a:rPr lang="zh-TW" altLang="en-US" sz="3000" dirty="0">
                <a:solidFill>
                  <a:srgbClr val="7030A0"/>
                </a:solidFill>
              </a:rPr>
              <a:t>接納</a:t>
            </a:r>
            <a:r>
              <a:rPr lang="zh-TW" altLang="en-US" sz="3000" dirty="0"/>
              <a:t> </a:t>
            </a:r>
            <a:r>
              <a:rPr lang="en-US" altLang="zh-TW" sz="3000" dirty="0">
                <a:sym typeface="Wingdings" panose="05000000000000000000" pitchFamily="2" charset="2"/>
              </a:rPr>
              <a:t></a:t>
            </a:r>
            <a:r>
              <a:rPr lang="zh-TW" altLang="en-US" sz="3000" dirty="0">
                <a:solidFill>
                  <a:srgbClr val="7030A0"/>
                </a:solidFill>
              </a:rPr>
              <a:t>和好</a:t>
            </a:r>
            <a:r>
              <a:rPr lang="zh-TW" altLang="en-US" sz="3000" dirty="0"/>
              <a:t> </a:t>
            </a:r>
            <a:r>
              <a:rPr lang="en-US" altLang="zh-TW" sz="3000" dirty="0">
                <a:sym typeface="Wingdings" panose="05000000000000000000" pitchFamily="2" charset="2"/>
              </a:rPr>
              <a:t></a:t>
            </a:r>
            <a:r>
              <a:rPr lang="zh-TW" altLang="en-US" sz="3000" dirty="0">
                <a:solidFill>
                  <a:srgbClr val="7030A0"/>
                </a:solidFill>
              </a:rPr>
              <a:t>相愛</a:t>
            </a:r>
            <a:r>
              <a:rPr lang="zh-TW" altLang="en-US" sz="3000" dirty="0"/>
              <a:t> </a:t>
            </a:r>
            <a:endParaRPr lang="en-US" altLang="zh-CN" sz="3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懂得饒恕的人才能饒恕人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9666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20" y="1166045"/>
            <a:ext cx="9044129" cy="4449447"/>
          </a:xfrm>
        </p:spPr>
        <p:txBody>
          <a:bodyPr>
            <a:normAutofit fontScale="32500" lnSpcReduction="20000"/>
          </a:bodyPr>
          <a:lstStyle/>
          <a:p>
            <a:pPr marL="0" indent="1191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9800" dirty="0"/>
              <a:t>彭柯麗的故事</a:t>
            </a:r>
            <a:r>
              <a:rPr lang="en-US" sz="9800" dirty="0"/>
              <a:t> </a:t>
            </a:r>
            <a:r>
              <a:rPr lang="en-US" sz="9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(Corrie Ten Boom</a:t>
            </a:r>
            <a:r>
              <a:rPr lang="zh-CN" altLang="en-US" sz="9800" b="0" dirty="0">
                <a:latin typeface="Tahoma" panose="020B0604030504040204" pitchFamily="34" charset="0"/>
                <a:cs typeface="Tahoma" panose="020B0604030504040204" pitchFamily="34" charset="0"/>
              </a:rPr>
              <a:t>，</a:t>
            </a:r>
            <a:r>
              <a:rPr lang="en-US" altLang="zh-CN" sz="9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1892-1983</a:t>
            </a:r>
            <a:r>
              <a:rPr lang="en-US" sz="9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1191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sz="8400" dirty="0"/>
          </a:p>
          <a:p>
            <a:pPr marL="0" indent="1191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sz="8400" dirty="0"/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sz="3375" dirty="0"/>
          </a:p>
          <a:p>
            <a:pPr marL="685800" lvl="2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sz="10800" dirty="0">
              <a:solidFill>
                <a:srgbClr val="7030A0"/>
              </a:solidFill>
            </a:endParaRPr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10800" dirty="0"/>
              <a:t> </a:t>
            </a:r>
            <a:endParaRPr lang="en-US" altLang="zh-CN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B6A9B4-4CC7-42AB-B368-82D8DD690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97" y="1933821"/>
            <a:ext cx="2425633" cy="291389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懂得饒恕的人才能饒恕人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775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CBAB18-FC6B-41B1-B173-D52301FC0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4103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三谷基督徒會堂主日信息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1C4179-449C-4F15-B982-C62E9A5F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375" y="2861611"/>
            <a:ext cx="7675350" cy="23105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600" b="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『</a:t>
            </a:r>
            <a:r>
              <a:rPr lang="zh-CN" altLang="en-US" sz="4600" dirty="0"/>
              <a:t>饒恕</a:t>
            </a:r>
            <a:r>
              <a:rPr lang="en-US" altLang="zh-TW" sz="4600" b="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』</a:t>
            </a:r>
            <a:endParaRPr lang="en-US" altLang="zh-CN" sz="4600" b="0" dirty="0"/>
          </a:p>
          <a:p>
            <a:pPr marL="0" indent="0" algn="ctr">
              <a:buNone/>
            </a:pPr>
            <a:endParaRPr lang="en-US" altLang="zh-CN" sz="3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chemeClr val="bg1"/>
                </a:solidFill>
              </a:rPr>
              <a:t>劉俊偉 </a:t>
            </a:r>
            <a:r>
              <a:rPr lang="en-US" altLang="zh-CN" sz="3600" b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(7/21/19)</a:t>
            </a:r>
            <a:endParaRPr lang="en-US" sz="36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00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86" y="1123014"/>
            <a:ext cx="8486827" cy="3880453"/>
          </a:xfrm>
        </p:spPr>
        <p:txBody>
          <a:bodyPr>
            <a:normAutofit fontScale="25000" lnSpcReduction="20000"/>
          </a:bodyPr>
          <a:lstStyle/>
          <a:p>
            <a:pPr marL="0" indent="1191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12800" dirty="0"/>
              <a:t>謝</a:t>
            </a:r>
            <a:r>
              <a:rPr lang="zh-CN" altLang="en-US" sz="12800" dirty="0"/>
              <a:t>懇</a:t>
            </a:r>
            <a:r>
              <a:rPr lang="zh-TW" altLang="en-US" sz="12800" dirty="0"/>
              <a:t>德牧師：</a:t>
            </a:r>
            <a:r>
              <a:rPr lang="en-US" altLang="zh-CN" sz="12800" dirty="0"/>
              <a:t>『</a:t>
            </a:r>
            <a:r>
              <a:rPr lang="zh-TW" altLang="en-US" sz="12800" dirty="0"/>
              <a:t>我們和好吧！</a:t>
            </a:r>
            <a:r>
              <a:rPr lang="en-US" altLang="zh-CN" sz="12800" dirty="0"/>
              <a:t>』</a:t>
            </a:r>
            <a:r>
              <a:rPr lang="zh-TW" altLang="en-US" sz="12800" dirty="0"/>
              <a:t>有</a:t>
            </a:r>
            <a:r>
              <a:rPr lang="zh-CN" altLang="en-US" sz="12800" dirty="0"/>
              <a:t>兩個</a:t>
            </a:r>
            <a:r>
              <a:rPr lang="zh-TW" altLang="en-US" sz="12800" dirty="0"/>
              <a:t>提醒</a:t>
            </a:r>
            <a:r>
              <a:rPr lang="en-US" sz="12800" dirty="0"/>
              <a:t>;</a:t>
            </a:r>
          </a:p>
          <a:p>
            <a:pPr marL="471488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zh-TW" altLang="en-US" sz="12800" dirty="0"/>
              <a:t>蒙恩得救的基督徒是世界上已經得到最多饒恕的人了。我們應該成為最會饒恕別人的人</a:t>
            </a:r>
            <a:r>
              <a:rPr lang="zh-CN" altLang="en-US" sz="12800" dirty="0"/>
              <a:t>。</a:t>
            </a:r>
            <a:endParaRPr lang="en-US" altLang="zh-TW" sz="12800" dirty="0"/>
          </a:p>
          <a:p>
            <a:pPr marL="471488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zh-TW" altLang="en-US" sz="12800" dirty="0"/>
              <a:t>思想神為了饒恕我們，已經讓祂的獨生愛子作了最大的犧牲。</a:t>
            </a:r>
            <a:endParaRPr lang="en-US" altLang="zh-TW" sz="12800" dirty="0"/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sz="3375" dirty="0"/>
          </a:p>
          <a:p>
            <a:pPr marL="685800" lvl="2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sz="10800" dirty="0">
              <a:solidFill>
                <a:srgbClr val="7030A0"/>
              </a:solidFill>
            </a:endParaRPr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10800" dirty="0"/>
              <a:t> </a:t>
            </a:r>
            <a:endParaRPr lang="en-US" altLang="zh-CN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294111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結語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032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86" y="962213"/>
            <a:ext cx="8486827" cy="3880453"/>
          </a:xfrm>
        </p:spPr>
        <p:txBody>
          <a:bodyPr>
            <a:normAutofit fontScale="25000" lnSpcReduction="20000"/>
          </a:bodyPr>
          <a:lstStyle/>
          <a:p>
            <a:pPr marL="0" indent="1191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12800" dirty="0"/>
              <a:t>因為，神就是愛 （約</a:t>
            </a:r>
            <a:r>
              <a:rPr lang="zh-CN" altLang="en-US" sz="12800" dirty="0"/>
              <a:t>翰一書</a:t>
            </a:r>
            <a:r>
              <a:rPr lang="en-US" sz="12800" dirty="0"/>
              <a:t>4</a:t>
            </a:r>
            <a:r>
              <a:rPr lang="zh-TW" altLang="en-US" sz="12800" dirty="0"/>
              <a:t>：</a:t>
            </a:r>
            <a:r>
              <a:rPr lang="en-US" sz="12800" dirty="0"/>
              <a:t>7-1</a:t>
            </a:r>
            <a:r>
              <a:rPr lang="en-US" altLang="zh-CN" sz="12800" dirty="0"/>
              <a:t>0</a:t>
            </a:r>
            <a:r>
              <a:rPr lang="zh-TW" altLang="en-US" sz="12800" dirty="0"/>
              <a:t>）</a:t>
            </a:r>
            <a:endParaRPr lang="en-US" sz="12800" dirty="0"/>
          </a:p>
          <a:p>
            <a:pPr marL="0" indent="0">
              <a:lnSpc>
                <a:spcPct val="134000"/>
              </a:lnSpc>
              <a:buNone/>
            </a:pPr>
            <a:r>
              <a:rPr lang="en-US" altLang="zh-TW" sz="12800" dirty="0"/>
              <a:t>『</a:t>
            </a:r>
            <a:r>
              <a:rPr lang="zh-TW" altLang="en-US" sz="12800" dirty="0"/>
              <a:t>親愛的弟兄啊，我們應當彼此相愛，因為愛是從神來的。凡有愛心的，都是由神而生，並且認識神。沒有愛心的，就不認識神，因為神就是愛。神差他獨生子到世間來，使我們藉著他得生，神愛我們的心在此就顯明了。不是我們愛神，乃是神愛我們，差他的兒子為我們的罪做了挽回祭，這就是愛了。</a:t>
            </a:r>
            <a:r>
              <a:rPr lang="en-US" sz="12800" dirty="0"/>
              <a:t> </a:t>
            </a:r>
            <a:r>
              <a:rPr lang="en-US" altLang="zh-TW" sz="12800" dirty="0"/>
              <a:t>』</a:t>
            </a:r>
            <a:endParaRPr lang="en-US" sz="12800" dirty="0"/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sz="12800" dirty="0"/>
          </a:p>
          <a:p>
            <a:pPr marL="685800" lvl="2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sz="10800" dirty="0">
              <a:solidFill>
                <a:srgbClr val="7030A0"/>
              </a:solidFill>
            </a:endParaRPr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10800" dirty="0"/>
              <a:t> </a:t>
            </a:r>
            <a:endParaRPr lang="en-US" altLang="zh-CN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294111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結語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0013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0087" y="1031081"/>
            <a:ext cx="6770914" cy="501254"/>
          </a:xfrm>
        </p:spPr>
        <p:txBody>
          <a:bodyPr/>
          <a:lstStyle/>
          <a:p>
            <a:pPr algn="r">
              <a:defRPr/>
            </a:pPr>
            <a:br>
              <a:rPr lang="en-US" altLang="zh-TW" dirty="0">
                <a:solidFill>
                  <a:srgbClr val="FFFF00"/>
                </a:solidFill>
                <a:effectLst/>
              </a:rPr>
            </a:br>
            <a:r>
              <a:rPr lang="zh-CN" altLang="en-US" dirty="0">
                <a:solidFill>
                  <a:schemeClr val="bg1"/>
                </a:solidFill>
                <a:effectLst/>
              </a:rPr>
              <a:t>我需要有你在我生命中</a:t>
            </a:r>
            <a:r>
              <a:rPr lang="zh-TW" altLang="en-US" u="none" dirty="0">
                <a:solidFill>
                  <a:schemeClr val="bg1"/>
                </a:solidFill>
                <a:effectLst/>
              </a:rPr>
              <a:t>                   </a:t>
            </a:r>
            <a:r>
              <a:rPr lang="en-US" altLang="zh-TW" sz="1200" u="none" dirty="0">
                <a:solidFill>
                  <a:schemeClr val="bg1"/>
                </a:solidFill>
                <a:effectLst/>
              </a:rPr>
              <a:t>1</a:t>
            </a:r>
            <a:r>
              <a:rPr lang="en-US" altLang="zh-TW" sz="1200" u="none" dirty="0">
                <a:solidFill>
                  <a:schemeClr val="bg1"/>
                </a:solidFill>
              </a:rPr>
              <a:t>/6</a:t>
            </a:r>
            <a:br>
              <a:rPr lang="en-US" u="none" dirty="0">
                <a:solidFill>
                  <a:schemeClr val="bg1"/>
                </a:solidFill>
              </a:rPr>
            </a:br>
            <a:endParaRPr lang="en-US" u="none" dirty="0">
              <a:solidFill>
                <a:schemeClr val="bg1"/>
              </a:solidFill>
            </a:endParaRPr>
          </a:p>
        </p:txBody>
      </p:sp>
      <p:pic>
        <p:nvPicPr>
          <p:cNvPr id="5" name="Picture 4" descr="A close up of a green field&#10;&#10;Description automatically generated">
            <a:extLst>
              <a:ext uri="{FF2B5EF4-FFF2-40B4-BE49-F238E27FC236}">
                <a16:creationId xmlns:a16="http://schemas.microsoft.com/office/drawing/2014/main" id="{C5959054-AF3B-491D-91F2-FC9E2524A3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8557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fld id="{10100EFA-5732-4272-8471-99EF2AAD4FF5}" type="slidenum">
              <a:rPr lang="zh-TW" altLang="en-US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rPr>
              <a:pPr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zh-TW" altLang="zh-TW" dirty="0">
              <a:solidFill>
                <a:srgbClr val="000000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3558" y="892518"/>
            <a:ext cx="8783619" cy="5129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有一份愛從天而來，比山高，比海深。</a:t>
            </a:r>
            <a:b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</a:b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測不透、摸不著、卻看得見。</a:t>
            </a:r>
            <a:b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</a:b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因為有你，因為有我，甘心給，用心愛。</a:t>
            </a:r>
            <a:b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</a:b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把心中這一份愛活出來。</a:t>
            </a:r>
            <a:endParaRPr kumimoji="0" lang="en-US" altLang="zh-TW" sz="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00206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00206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**耶穌的愛激勵我，敞開我的生命。</a:t>
            </a:r>
            <a:b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</a:b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   </a:t>
            </a: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讓自己成為別人祝福。</a:t>
            </a:r>
            <a:b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</a:b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   </a:t>
            </a: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耶穌的愛點燃我，心中熊熊愛火。</a:t>
            </a:r>
            <a:b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</a:b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   </a:t>
            </a:r>
            <a:r>
              <a:rPr kumimoji="0" lang="zh-TW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我們一起向世界活出愛。</a:t>
            </a:r>
            <a:endParaRPr kumimoji="0" lang="en-US" altLang="zh-TW" sz="3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srgbClr val="00206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2540" y="123094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  <a:cs typeface="+mn-cs"/>
                <a:sym typeface="Wingdings" panose="05000000000000000000" pitchFamily="2" charset="2"/>
              </a:rPr>
              <a:t>【</a:t>
            </a:r>
            <a:r>
              <a:rPr kumimoji="0" lang="zh-TW" altLang="en-US" sz="3600" b="0" i="0" u="sng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  <a:cs typeface="+mn-cs"/>
                <a:sym typeface="Wingdings" panose="05000000000000000000" pitchFamily="2" charset="2"/>
              </a:rPr>
              <a:t>活出愛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  <a:cs typeface="+mn-cs"/>
                <a:sym typeface="Wingdings" panose="05000000000000000000" pitchFamily="2" charset="2"/>
              </a:rPr>
              <a:t>】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華康魏碑體 Std W7" panose="03000700000000000000" pitchFamily="66" charset="-120"/>
              <a:ea typeface="華康魏碑體 Std W7" panose="03000700000000000000" pitchFamily="66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707387"/>
      </p:ext>
    </p:extLst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57251"/>
            <a:ext cx="9144000" cy="66810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哈佛大學的研究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39" y="1687945"/>
            <a:ext cx="8224572" cy="3880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“Good Life Is Built on Good Relationship”</a:t>
            </a:r>
          </a:p>
        </p:txBody>
      </p:sp>
    </p:spTree>
    <p:extLst>
      <p:ext uri="{BB962C8B-B14F-4D97-AF65-F5344CB8AC3E}">
        <p14:creationId xmlns:p14="http://schemas.microsoft.com/office/powerpoint/2010/main" val="315464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57251"/>
            <a:ext cx="9144000" cy="668102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 信息大綱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74" y="1687945"/>
            <a:ext cx="9004853" cy="388045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45000"/>
              </a:lnSpc>
              <a:buNone/>
            </a:pPr>
            <a:r>
              <a:rPr lang="zh-TW" altLang="en-US" sz="6400" dirty="0">
                <a:solidFill>
                  <a:srgbClr val="7030A0"/>
                </a:solidFill>
              </a:rPr>
              <a:t>一</a:t>
            </a:r>
            <a:r>
              <a:rPr lang="en-US" altLang="zh-TW" sz="6400" dirty="0">
                <a:solidFill>
                  <a:srgbClr val="7030A0"/>
                </a:solidFill>
              </a:rPr>
              <a:t>.</a:t>
            </a:r>
            <a:r>
              <a:rPr lang="zh-CN" altLang="en-US" sz="6400" dirty="0"/>
              <a:t>都是罪人</a:t>
            </a:r>
            <a:endParaRPr lang="en-US" altLang="zh-CN" sz="6400" dirty="0"/>
          </a:p>
          <a:p>
            <a:pPr marL="0" indent="0">
              <a:lnSpc>
                <a:spcPct val="145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6400" dirty="0">
                <a:solidFill>
                  <a:srgbClr val="7030A0"/>
                </a:solidFill>
              </a:rPr>
              <a:t>二</a:t>
            </a:r>
            <a:r>
              <a:rPr lang="en-US" altLang="zh-TW" sz="6400" dirty="0">
                <a:solidFill>
                  <a:srgbClr val="7030A0"/>
                </a:solidFill>
              </a:rPr>
              <a:t>.</a:t>
            </a:r>
            <a:r>
              <a:rPr lang="zh-CN" altLang="en-US" sz="6400" dirty="0"/>
              <a:t>都蒙神的饒恕</a:t>
            </a:r>
            <a:endParaRPr lang="en-US" sz="6400" dirty="0"/>
          </a:p>
          <a:p>
            <a:pPr marL="0" indent="0">
              <a:lnSpc>
                <a:spcPct val="145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6400" dirty="0">
                <a:solidFill>
                  <a:srgbClr val="7030A0"/>
                </a:solidFill>
              </a:rPr>
              <a:t>三</a:t>
            </a:r>
            <a:r>
              <a:rPr lang="en-US" altLang="zh-TW" sz="6400" dirty="0">
                <a:solidFill>
                  <a:srgbClr val="7030A0"/>
                </a:solidFill>
              </a:rPr>
              <a:t>.</a:t>
            </a:r>
            <a:r>
              <a:rPr lang="zh-TW" altLang="en-US" sz="6400" dirty="0"/>
              <a:t>懂得饒恕的人才能饒恕人</a:t>
            </a:r>
            <a:endParaRPr lang="en-US" sz="6400" dirty="0"/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dirty="0"/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2700" dirty="0"/>
              <a:t> </a:t>
            </a:r>
            <a:endParaRPr lang="en-US" altLang="zh-TW" sz="2700" dirty="0"/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831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9516"/>
            <a:ext cx="9144000" cy="668102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CN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人都是罪人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476" y="847618"/>
            <a:ext cx="9456674" cy="3880453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45000"/>
              </a:lnSpc>
              <a:buNone/>
            </a:pPr>
            <a:r>
              <a:rPr lang="en-US" altLang="zh-CN" sz="128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12800" dirty="0">
                <a:solidFill>
                  <a:srgbClr val="7030A0"/>
                </a:solidFill>
              </a:rPr>
              <a:t>.</a:t>
            </a:r>
            <a:r>
              <a:rPr lang="zh-CN" altLang="en-US" sz="12800" dirty="0"/>
              <a:t>企鵝</a:t>
            </a:r>
            <a:endParaRPr lang="en-US" altLang="zh-CN" sz="12800" dirty="0"/>
          </a:p>
          <a:p>
            <a:pPr marL="0" indent="0">
              <a:lnSpc>
                <a:spcPct val="145000"/>
              </a:lnSpc>
              <a:buNone/>
            </a:pPr>
            <a:endParaRPr lang="en-US" altLang="zh-CN" sz="8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128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</a:t>
            </a:r>
            <a:r>
              <a:rPr lang="zh-TW" altLang="en-US" sz="12800" dirty="0"/>
              <a:t>人之初，性本善或性本惡</a:t>
            </a:r>
            <a:r>
              <a:rPr lang="zh-CN" altLang="en-US" sz="12800" dirty="0"/>
              <a:t>？</a:t>
            </a:r>
            <a:endParaRPr lang="en-US" altLang="zh-CN" sz="12800" dirty="0"/>
          </a:p>
          <a:p>
            <a:pPr marL="1114425" indent="-900113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12800" dirty="0"/>
              <a:t> </a:t>
            </a:r>
            <a:r>
              <a:rPr lang="zh-TW" altLang="en-US" sz="12800" dirty="0">
                <a:solidFill>
                  <a:srgbClr val="7030A0"/>
                </a:solidFill>
              </a:rPr>
              <a:t>羅 </a:t>
            </a:r>
            <a:r>
              <a:rPr lang="en-US" sz="12800" dirty="0">
                <a:solidFill>
                  <a:srgbClr val="7030A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2:15</a:t>
            </a:r>
            <a:r>
              <a:rPr lang="en-US" altLang="zh-TW" sz="12800" dirty="0"/>
              <a:t>『</a:t>
            </a:r>
            <a:r>
              <a:rPr lang="zh-TW" altLang="en-US" sz="12800" dirty="0"/>
              <a:t>這是顯出律法的功用刻在他們心裡，  </a:t>
            </a:r>
            <a:endParaRPr lang="en-US" altLang="zh-TW" sz="12800" dirty="0"/>
          </a:p>
          <a:p>
            <a:pPr marL="1114425" indent="-90011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12800" dirty="0"/>
              <a:t> </a:t>
            </a:r>
            <a:r>
              <a:rPr lang="zh-TW" altLang="en-US" sz="12800" dirty="0"/>
              <a:t>他們是非之心同作見證，並且他們的思念互</a:t>
            </a:r>
            <a:endParaRPr lang="en-US" altLang="zh-TW" sz="12800" dirty="0"/>
          </a:p>
          <a:p>
            <a:pPr marL="1114425" indent="-900113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12800" dirty="0"/>
              <a:t> </a:t>
            </a:r>
            <a:r>
              <a:rPr lang="zh-TW" altLang="en-US" sz="12800" dirty="0"/>
              <a:t>相較量，或以為是，或以為非。</a:t>
            </a:r>
            <a:r>
              <a:rPr lang="en-US" altLang="zh-TW" sz="12800" dirty="0"/>
              <a:t>』</a:t>
            </a:r>
            <a:r>
              <a:rPr lang="en-US" sz="12800" dirty="0"/>
              <a:t>  </a:t>
            </a:r>
          </a:p>
          <a:p>
            <a:pPr marL="21431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12800" dirty="0"/>
              <a:t> </a:t>
            </a:r>
            <a:r>
              <a:rPr lang="zh-TW" altLang="en-US" sz="12800" dirty="0">
                <a:solidFill>
                  <a:srgbClr val="7030A0"/>
                </a:solidFill>
              </a:rPr>
              <a:t>詩 </a:t>
            </a:r>
            <a:r>
              <a:rPr lang="en-US" sz="12800" dirty="0">
                <a:solidFill>
                  <a:srgbClr val="7030A0"/>
                </a:solidFill>
                <a:latin typeface="+mn-lt"/>
              </a:rPr>
              <a:t>51:5</a:t>
            </a:r>
            <a:r>
              <a:rPr lang="en-US" altLang="zh-TW" sz="12800" dirty="0"/>
              <a:t>『</a:t>
            </a:r>
            <a:r>
              <a:rPr lang="zh-TW" altLang="en-US" sz="12800" dirty="0"/>
              <a:t>我是在罪孽裡生的，在我母親懷胎的</a:t>
            </a:r>
            <a:endParaRPr lang="en-US" altLang="zh-TW" sz="12800" dirty="0"/>
          </a:p>
          <a:p>
            <a:pPr marL="21431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12800" dirty="0"/>
              <a:t> </a:t>
            </a:r>
            <a:r>
              <a:rPr lang="zh-TW" altLang="en-US" sz="12800" dirty="0"/>
              <a:t>時候就有了罪。</a:t>
            </a:r>
            <a:r>
              <a:rPr lang="en-US" altLang="zh-TW" sz="12800" dirty="0"/>
              <a:t>』</a:t>
            </a:r>
          </a:p>
          <a:p>
            <a:pPr marL="21431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12800" dirty="0"/>
              <a:t> </a:t>
            </a:r>
            <a:r>
              <a:rPr lang="zh-TW" altLang="en-US" sz="12800" dirty="0">
                <a:solidFill>
                  <a:srgbClr val="7030A0"/>
                </a:solidFill>
              </a:rPr>
              <a:t>羅 </a:t>
            </a:r>
            <a:r>
              <a:rPr lang="en-US" sz="12800" dirty="0">
                <a:solidFill>
                  <a:srgbClr val="7030A0"/>
                </a:solidFill>
                <a:latin typeface="+mn-lt"/>
              </a:rPr>
              <a:t>3</a:t>
            </a:r>
            <a:r>
              <a:rPr lang="zh-TW" altLang="en-US" sz="12800" dirty="0">
                <a:solidFill>
                  <a:srgbClr val="7030A0"/>
                </a:solidFill>
                <a:latin typeface="+mn-lt"/>
              </a:rPr>
              <a:t>：</a:t>
            </a:r>
            <a:r>
              <a:rPr lang="en-US" sz="12800" dirty="0">
                <a:solidFill>
                  <a:srgbClr val="7030A0"/>
                </a:solidFill>
                <a:latin typeface="+mn-lt"/>
              </a:rPr>
              <a:t>10</a:t>
            </a:r>
            <a:r>
              <a:rPr lang="en-US" altLang="zh-TW" sz="12800" dirty="0"/>
              <a:t>『</a:t>
            </a:r>
            <a:r>
              <a:rPr lang="en-US" sz="12800" dirty="0"/>
              <a:t> </a:t>
            </a:r>
            <a:r>
              <a:rPr lang="zh-TW" altLang="en-US" sz="12800" dirty="0"/>
              <a:t>就如經上所記：「沒有義人，</a:t>
            </a:r>
            <a:endParaRPr lang="en-US" altLang="zh-TW" sz="12800" dirty="0"/>
          </a:p>
          <a:p>
            <a:pPr marL="21431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12800" dirty="0"/>
              <a:t> </a:t>
            </a:r>
            <a:r>
              <a:rPr lang="zh-TW" altLang="en-US" sz="12800" dirty="0"/>
              <a:t>連一個也沒有。</a:t>
            </a:r>
            <a:r>
              <a:rPr lang="en-US" sz="12800" dirty="0"/>
              <a:t> </a:t>
            </a:r>
            <a:r>
              <a:rPr lang="en-US" altLang="zh-TW" sz="12800" dirty="0"/>
              <a:t>』</a:t>
            </a:r>
            <a:r>
              <a:rPr lang="en-US" sz="12800" dirty="0"/>
              <a:t> </a:t>
            </a:r>
            <a:r>
              <a:rPr lang="en-US" sz="8400" dirty="0"/>
              <a:t>  </a:t>
            </a:r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8400" dirty="0"/>
              <a:t> </a:t>
            </a:r>
            <a:endParaRPr lang="en-US" altLang="zh-TW" sz="8400" dirty="0"/>
          </a:p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10800" dirty="0"/>
              <a:t> </a:t>
            </a:r>
            <a:endParaRPr lang="en-US" altLang="zh-CN" dirty="0">
              <a:solidFill>
                <a:schemeClr val="bg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5" name="Picture 4" descr="A penguin in the snow&#10;&#10;Description automatically generated">
            <a:extLst>
              <a:ext uri="{FF2B5EF4-FFF2-40B4-BE49-F238E27FC236}">
                <a16:creationId xmlns:a16="http://schemas.microsoft.com/office/drawing/2014/main" id="{24530BD5-1283-4AFE-B97C-5D4F48C9F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818" y="847618"/>
            <a:ext cx="2135981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7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592" y="886339"/>
            <a:ext cx="8847141" cy="3880453"/>
          </a:xfrm>
        </p:spPr>
        <p:txBody>
          <a:bodyPr>
            <a:noAutofit/>
          </a:bodyPr>
          <a:lstStyle/>
          <a:p>
            <a:pPr marL="0" indent="0">
              <a:lnSpc>
                <a:spcPct val="13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zh-CN" sz="32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</a:t>
            </a:r>
            <a:r>
              <a:rPr lang="zh-TW" altLang="en-US" sz="3200" dirty="0"/>
              <a:t>馬太福音 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18</a:t>
            </a:r>
            <a:r>
              <a:rPr lang="en-US" altLang="zh-TW" sz="3200" dirty="0">
                <a:solidFill>
                  <a:srgbClr val="7030A0"/>
                </a:solidFill>
                <a:latin typeface="+mn-lt"/>
              </a:rPr>
              <a:t>: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21-35</a:t>
            </a:r>
            <a:endParaRPr lang="en-US" altLang="zh-TW" sz="3200" dirty="0">
              <a:solidFill>
                <a:srgbClr val="7030A0"/>
              </a:solidFill>
              <a:latin typeface="+mn-lt"/>
            </a:endParaRPr>
          </a:p>
          <a:p>
            <a:pPr marL="298847" indent="-210741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3200" dirty="0"/>
              <a:t> 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(v27</a:t>
            </a:r>
            <a:r>
              <a:rPr lang="zh-TW" altLang="en-US" sz="3200" dirty="0">
                <a:solidFill>
                  <a:srgbClr val="7030A0"/>
                </a:solidFill>
                <a:latin typeface="+mn-lt"/>
              </a:rPr>
              <a:t>）</a:t>
            </a:r>
            <a:r>
              <a:rPr lang="en-US" altLang="zh-TW" sz="3200" dirty="0"/>
              <a:t>『</a:t>
            </a:r>
            <a:r>
              <a:rPr lang="zh-TW" altLang="en-US" sz="3200" dirty="0"/>
              <a:t>那僕人的主人就動了慈心，把他釋放了，並且免了他的債。</a:t>
            </a:r>
            <a:r>
              <a:rPr lang="en-US" altLang="zh-TW" sz="3200" dirty="0"/>
              <a:t>』</a:t>
            </a:r>
            <a:endParaRPr lang="en-US" altLang="zh-CN" sz="3200" dirty="0"/>
          </a:p>
          <a:p>
            <a:pPr marL="298847" indent="-210741">
              <a:lnSpc>
                <a:spcPct val="100000"/>
              </a:lnSpc>
              <a:buNone/>
            </a:pPr>
            <a:r>
              <a:rPr lang="zh-CN" altLang="en-US" sz="3200" dirty="0">
                <a:solidFill>
                  <a:srgbClr val="7030A0"/>
                </a:solidFill>
                <a:latin typeface="+mn-lt"/>
              </a:rPr>
              <a:t>（</a:t>
            </a:r>
            <a:r>
              <a:rPr lang="en-US" altLang="zh-CN" sz="3200" dirty="0">
                <a:solidFill>
                  <a:srgbClr val="7030A0"/>
                </a:solidFill>
                <a:latin typeface="+mn-lt"/>
              </a:rPr>
              <a:t>v</a:t>
            </a:r>
            <a:r>
              <a:rPr lang="en-US" altLang="zh-TW" sz="3200" dirty="0">
                <a:solidFill>
                  <a:srgbClr val="7030A0"/>
                </a:solidFill>
                <a:latin typeface="+mn-lt"/>
              </a:rPr>
              <a:t>32-33</a:t>
            </a:r>
            <a:r>
              <a:rPr lang="zh-CN" altLang="en-US" sz="3200" dirty="0">
                <a:solidFill>
                  <a:srgbClr val="7030A0"/>
                </a:solidFill>
                <a:latin typeface="+mn-lt"/>
              </a:rPr>
              <a:t>）</a:t>
            </a:r>
            <a:r>
              <a:rPr lang="en-US" altLang="zh-TW" sz="3200" dirty="0"/>
              <a:t>『</a:t>
            </a:r>
            <a:r>
              <a:rPr lang="en-US" altLang="zh-CN" sz="3200" dirty="0"/>
              <a:t>···</a:t>
            </a:r>
            <a:r>
              <a:rPr lang="zh-TW" altLang="en-US" sz="3200" dirty="0"/>
              <a:t>你這惡奴才！你央求我，我就把你所欠的都免了。</a:t>
            </a:r>
            <a:r>
              <a:rPr lang="en-US" sz="3200" dirty="0"/>
              <a:t>  </a:t>
            </a:r>
            <a:r>
              <a:rPr lang="zh-TW" altLang="en-US" sz="3200" dirty="0"/>
              <a:t>你不應當憐恤你的同伴，像我憐恤你嗎？</a:t>
            </a:r>
            <a:r>
              <a:rPr lang="en-US" altLang="zh-TW" sz="3200" dirty="0"/>
              <a:t>』</a:t>
            </a:r>
          </a:p>
          <a:p>
            <a:pPr marL="298847" indent="-210741">
              <a:lnSpc>
                <a:spcPct val="100000"/>
              </a:lnSpc>
              <a:buNone/>
            </a:pPr>
            <a:r>
              <a:rPr lang="zh-CN" altLang="en-US" sz="3200" dirty="0">
                <a:solidFill>
                  <a:srgbClr val="7030A0"/>
                </a:solidFill>
                <a:latin typeface="+mn-lt"/>
              </a:rPr>
              <a:t>（</a:t>
            </a:r>
            <a:r>
              <a:rPr lang="en-US" altLang="zh-CN" sz="3200" dirty="0">
                <a:solidFill>
                  <a:srgbClr val="7030A0"/>
                </a:solidFill>
                <a:latin typeface="+mn-lt"/>
              </a:rPr>
              <a:t>v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35</a:t>
            </a:r>
            <a:r>
              <a:rPr lang="zh-CN" altLang="en-US" sz="3200" dirty="0">
                <a:solidFill>
                  <a:srgbClr val="7030A0"/>
                </a:solidFill>
                <a:latin typeface="+mn-lt"/>
              </a:rPr>
              <a:t>）</a:t>
            </a:r>
            <a:r>
              <a:rPr lang="en-US" altLang="zh-TW" sz="3200" dirty="0"/>
              <a:t>『</a:t>
            </a:r>
            <a:r>
              <a:rPr lang="zh-TW" altLang="en-US" sz="3200" dirty="0"/>
              <a:t>你們各人若不從心裡饒恕你的弟兄，我天父也要這樣待你們了。</a:t>
            </a:r>
            <a:r>
              <a:rPr lang="en-US" altLang="zh-TW" sz="3200" dirty="0"/>
              <a:t>』</a:t>
            </a:r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二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都蒙神的饒恕</a:t>
            </a:r>
            <a:br>
              <a:rPr lang="en-US" sz="3000" dirty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1470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742" y="961649"/>
            <a:ext cx="8836288" cy="388045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zh-CN" sz="32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</a:t>
            </a:r>
            <a:r>
              <a:rPr lang="zh-TW" altLang="en-US" sz="3200" dirty="0"/>
              <a:t>主耶穌的榜樣 </a:t>
            </a:r>
            <a:endParaRPr lang="en-US" altLang="zh-CN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200" dirty="0"/>
              <a:t>『</a:t>
            </a:r>
            <a:r>
              <a:rPr lang="zh-TW" altLang="en-US" sz="3200" dirty="0"/>
              <a:t>父啊，赦免他們！因為他們所做的他們不曉</a:t>
            </a:r>
            <a:r>
              <a:rPr lang="en-US" altLang="zh-TW" sz="3200" dirty="0"/>
              <a:t>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3200" dirty="0"/>
              <a:t>  </a:t>
            </a:r>
            <a:r>
              <a:rPr lang="zh-TW" altLang="en-US" sz="3200" dirty="0"/>
              <a:t>得。</a:t>
            </a:r>
            <a:r>
              <a:rPr lang="en-US" altLang="zh-CN" sz="3200" dirty="0"/>
              <a:t>』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7030A0"/>
                </a:solidFill>
              </a:rPr>
              <a:t>(</a:t>
            </a:r>
            <a:r>
              <a:rPr lang="zh-TW" altLang="en-US" sz="3200" dirty="0">
                <a:solidFill>
                  <a:srgbClr val="7030A0"/>
                </a:solidFill>
              </a:rPr>
              <a:t>路廿三</a:t>
            </a:r>
            <a:r>
              <a:rPr lang="en-US" sz="3200" dirty="0">
                <a:solidFill>
                  <a:srgbClr val="7030A0"/>
                </a:solidFill>
              </a:rPr>
              <a:t>34)</a:t>
            </a:r>
            <a:endParaRPr lang="en-US" altLang="zh-CN" sz="3200" dirty="0">
              <a:solidFill>
                <a:srgbClr val="7030A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2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</a:t>
            </a:r>
            <a:r>
              <a:rPr lang="zh-CN" altLang="en-US" sz="3200" dirty="0"/>
              <a:t>大衛與掃羅</a:t>
            </a:r>
            <a:endParaRPr lang="en-US" altLang="zh-CN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2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</a:t>
            </a:r>
            <a:r>
              <a:rPr lang="zh-CN" altLang="en-US" sz="3200" dirty="0"/>
              <a:t>約瑟</a:t>
            </a:r>
            <a:endParaRPr lang="en-US" altLang="zh-CN" sz="32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32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</a:t>
            </a:r>
            <a:r>
              <a:rPr lang="zh-TW" altLang="en-US" sz="3200" dirty="0"/>
              <a:t>司提反</a:t>
            </a:r>
            <a:endParaRPr lang="en-US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二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都蒙神的饒恕</a:t>
            </a:r>
            <a:br>
              <a:rPr lang="en-US" sz="3000" dirty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661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856" y="1015438"/>
            <a:ext cx="8836288" cy="3880453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altLang="zh-CN" sz="3200" dirty="0">
                <a:solidFill>
                  <a:srgbClr val="7030A0"/>
                </a:solidFill>
                <a:latin typeface="+mn-lt"/>
              </a:rPr>
              <a:t>F.</a:t>
            </a:r>
            <a:r>
              <a:rPr lang="zh-CN" altLang="en-US" sz="3200" dirty="0"/>
              <a:t>聖經的教導</a:t>
            </a:r>
            <a:endParaRPr lang="en-US" altLang="zh-CN" sz="3200" dirty="0"/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西</a:t>
            </a:r>
            <a:r>
              <a:rPr lang="zh-TW" altLang="en-US" sz="3200" dirty="0"/>
              <a:t> 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3</a:t>
            </a:r>
            <a:r>
              <a:rPr lang="en-US" altLang="zh-TW" sz="3200" dirty="0">
                <a:solidFill>
                  <a:srgbClr val="7030A0"/>
                </a:solidFill>
                <a:latin typeface="+mn-lt"/>
              </a:rPr>
              <a:t>:</a:t>
            </a:r>
            <a:r>
              <a:rPr lang="en-US" sz="3200" dirty="0">
                <a:solidFill>
                  <a:srgbClr val="7030A0"/>
                </a:solidFill>
                <a:latin typeface="+mn-lt"/>
              </a:rPr>
              <a:t>12-13</a:t>
            </a:r>
            <a:r>
              <a:rPr lang="en-US" altLang="zh-TW" sz="3200" dirty="0"/>
              <a:t>『</a:t>
            </a:r>
            <a:r>
              <a:rPr lang="zh-TW" altLang="en-US" sz="3200" dirty="0"/>
              <a:t>所以，你們既是神的選民、聖潔蒙愛的人，就要存憐憫、恩慈、謙虛、溫柔、忍耐的心。倘若這人與那人有嫌隙，總要</a:t>
            </a:r>
            <a:r>
              <a:rPr lang="zh-TW" altLang="en-US" sz="3200" dirty="0">
                <a:solidFill>
                  <a:srgbClr val="FF0000"/>
                </a:solidFill>
              </a:rPr>
              <a:t>彼此包容，彼此饒恕</a:t>
            </a:r>
            <a:r>
              <a:rPr lang="zh-TW" altLang="en-US" sz="3200" dirty="0"/>
              <a:t>；主怎樣饒恕了你們，你們也要怎樣饒恕人。</a:t>
            </a:r>
            <a:r>
              <a:rPr lang="en-US" altLang="zh-TW" sz="3200" dirty="0"/>
              <a:t>』</a:t>
            </a:r>
            <a:endParaRPr lang="en-US" altLang="zh-CN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二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都蒙神的饒恕</a:t>
            </a:r>
            <a:br>
              <a:rPr lang="en-US" sz="3000" dirty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4976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2C3D9-638D-4E43-A902-039437E12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1299" y="993922"/>
            <a:ext cx="9129993" cy="447096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3200" dirty="0"/>
              <a:t>『</a:t>
            </a:r>
            <a:r>
              <a:rPr lang="zh-TW" altLang="en-US" sz="3200" dirty="0"/>
              <a:t>和平使者事工</a:t>
            </a:r>
            <a:r>
              <a:rPr lang="en-US" altLang="zh-TW" sz="3200" dirty="0"/>
              <a:t>』</a:t>
            </a:r>
            <a:r>
              <a:rPr lang="zh-TW" altLang="en-US" sz="3200" dirty="0"/>
              <a:t>負責人</a:t>
            </a:r>
            <a:r>
              <a:rPr lang="zh-CN" altLang="en-US" sz="3200" dirty="0"/>
              <a:t>，謝懇德牧師 </a:t>
            </a:r>
            <a:r>
              <a:rPr lang="en-US" altLang="zh-CN" sz="3200" dirty="0">
                <a:latin typeface="+mn-lt"/>
              </a:rPr>
              <a:t>(Ken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CN" sz="3200" dirty="0">
                <a:latin typeface="+mn-lt"/>
              </a:rPr>
              <a:t>     Sande)</a:t>
            </a:r>
            <a:r>
              <a:rPr lang="zh-CN" altLang="en-US" sz="3200" dirty="0"/>
              <a:t>：</a:t>
            </a:r>
            <a:r>
              <a:rPr lang="zh-TW" altLang="en-US" sz="3200" dirty="0"/>
              <a:t>「饒恕」這樣困難，最少有三個原因</a:t>
            </a:r>
            <a:endParaRPr lang="en-US" altLang="zh-TW" sz="3200" dirty="0"/>
          </a:p>
          <a:p>
            <a:pPr marL="942975" lvl="2" indent="-25717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3200" dirty="0"/>
              <a:t>我們從來沒有經歷過我們的罪擔如何的深重，卻在上帝面前蒙受愛子耶穌基督的赦免。</a:t>
            </a:r>
            <a:endParaRPr lang="en-US" sz="3200" dirty="0"/>
          </a:p>
          <a:p>
            <a:pPr marL="942975" lvl="2" indent="-25717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3200" dirty="0"/>
              <a:t>我們從來沒有看到上帝的愛子，為我們的罪釘在十字架上所做出來的犧牲。</a:t>
            </a:r>
            <a:endParaRPr lang="en-US" sz="3200" dirty="0"/>
          </a:p>
          <a:p>
            <a:pPr marL="942975" lvl="2" indent="-257175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TW" altLang="en-US" sz="3200" dirty="0"/>
              <a:t>我們仍然在自己的思維中來看饒恕的事情，沒有從內心深處來看這個叫人得自由的饒恕功效。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</a:pPr>
            <a:endParaRPr lang="en-US" altLang="zh-CN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2BFBBE9-AB19-4DF3-AC9A-850CB9CB957B}"/>
              </a:ext>
            </a:extLst>
          </p:cNvPr>
          <p:cNvSpPr txBox="1">
            <a:spLocks/>
          </p:cNvSpPr>
          <p:nvPr/>
        </p:nvSpPr>
        <p:spPr>
          <a:xfrm>
            <a:off x="0" y="179516"/>
            <a:ext cx="9144000" cy="668102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5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3000" dirty="0">
                <a:latin typeface="DFKai-SB" panose="03000509000000000000" pitchFamily="65" charset="-120"/>
                <a:ea typeface="DFKai-SB" panose="03000509000000000000" pitchFamily="65" charset="-120"/>
              </a:rPr>
              <a:t>  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二</a:t>
            </a:r>
            <a:r>
              <a:rPr lang="en-US" altLang="zh-TW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.</a:t>
            </a:r>
            <a:r>
              <a:rPr lang="zh-TW" altLang="en-US" sz="1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都蒙神的饒恕</a:t>
            </a:r>
            <a:br>
              <a:rPr lang="en-US" sz="3000" dirty="0"/>
            </a:b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513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4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新細明體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9303</TotalTime>
  <Words>1159</Words>
  <Application>Microsoft Macintosh PowerPoint</Application>
  <PresentationFormat>On-screen Show (4:3)</PresentationFormat>
  <Paragraphs>133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39" baseType="lpstr">
      <vt:lpstr>DFKai-SB</vt:lpstr>
      <vt:lpstr>DFKai-SB</vt:lpstr>
      <vt:lpstr>新細明體</vt:lpstr>
      <vt:lpstr>華康魏碑體 Std W7</vt:lpstr>
      <vt:lpstr>華康黑體 Std W7</vt:lpstr>
      <vt:lpstr>華康黑體 Std W9</vt:lpstr>
      <vt:lpstr>Arial</vt:lpstr>
      <vt:lpstr>Calibri</vt:lpstr>
      <vt:lpstr>Calibri Light</vt:lpstr>
      <vt:lpstr>Corbel</vt:lpstr>
      <vt:lpstr>Tahoma</vt:lpstr>
      <vt:lpstr>Times New Roman</vt:lpstr>
      <vt:lpstr>Wingdings</vt:lpstr>
      <vt:lpstr>Office Theme</vt:lpstr>
      <vt:lpstr>2_Custom Design</vt:lpstr>
      <vt:lpstr>Depth</vt:lpstr>
      <vt:lpstr>預設簡報設計</vt:lpstr>
      <vt:lpstr>PowerPoint Presentation</vt:lpstr>
      <vt:lpstr>三谷基督徒會堂主日信息</vt:lpstr>
      <vt:lpstr> 哈佛大學的研究</vt:lpstr>
      <vt:lpstr>  信息大綱</vt:lpstr>
      <vt:lpstr>  一.人都是罪人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我需要有你在我生命中                   1/6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576</cp:revision>
  <dcterms:created xsi:type="dcterms:W3CDTF">2016-12-29T18:12:43Z</dcterms:created>
  <dcterms:modified xsi:type="dcterms:W3CDTF">2019-07-22T17:17:13Z</dcterms:modified>
</cp:coreProperties>
</file>