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0" r:id="rId1"/>
    <p:sldMasterId id="2147483733" r:id="rId2"/>
  </p:sldMasterIdLst>
  <p:notesMasterIdLst>
    <p:notesMasterId r:id="rId23"/>
  </p:notesMasterIdLst>
  <p:sldIdLst>
    <p:sldId id="629" r:id="rId3"/>
    <p:sldId id="630" r:id="rId4"/>
    <p:sldId id="631" r:id="rId5"/>
    <p:sldId id="632" r:id="rId6"/>
    <p:sldId id="633" r:id="rId7"/>
    <p:sldId id="634" r:id="rId8"/>
    <p:sldId id="635" r:id="rId9"/>
    <p:sldId id="636" r:id="rId10"/>
    <p:sldId id="637" r:id="rId11"/>
    <p:sldId id="638" r:id="rId12"/>
    <p:sldId id="639" r:id="rId13"/>
    <p:sldId id="640" r:id="rId14"/>
    <p:sldId id="641" r:id="rId15"/>
    <p:sldId id="642" r:id="rId16"/>
    <p:sldId id="643" r:id="rId17"/>
    <p:sldId id="644" r:id="rId18"/>
    <p:sldId id="645" r:id="rId19"/>
    <p:sldId id="646" r:id="rId20"/>
    <p:sldId id="647" r:id="rId21"/>
    <p:sldId id="648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F1F1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55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31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CAA38A-0022-41B2-B86C-3F39BFDDD230}" type="datetimeFigureOut">
              <a:rPr lang="en-US" smtClean="0"/>
              <a:t>2/4/19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9A3ACE-7E24-4954-A651-1290B89E4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7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A90D46-C67F-461B-933A-8654CB20B26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2/4/19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24774C-C409-4A69-94E3-F89806EBE8D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6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250131-8067-4981-8A8C-DDC79A1C95F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2/4/19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93EA59-9A97-4759-A4B8-76BCD6DD33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3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569E36-F096-4401-BD8B-07243E704A3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2/4/19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A6080B-5D32-48B2-8097-1F638C8500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89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06B2E1-3EB5-478C-8B49-C867CE68C32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2/4/19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347C1E-A967-4A9A-A56A-94203BE8058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24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1A774-0644-46EF-A17F-00D7A29CF8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2019/2/4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Book Antiqu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Book Antiqu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1DBBB-6401-4175-8871-106C627DF0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Book Antiqu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59822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1A774-0644-46EF-A17F-00D7A29CF8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2019/2/4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Book Antiqu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Book Antiqu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1DBBB-6401-4175-8871-106C627DF0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Book Antiqua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448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025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1A774-0644-46EF-A17F-00D7A29CF8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2019/2/4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Book Antiqu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Book Antiqu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1DBBB-6401-4175-8871-106C627DF0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Book Antiqua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333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1A774-0644-46EF-A17F-00D7A29CF8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2019/2/4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Book Antiqu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Book Antiqu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1DBBB-6401-4175-8871-106C627DF0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Book Antiqua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636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1A774-0644-46EF-A17F-00D7A29CF8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2019/2/4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Book Antiqu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Book Antiqu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1DBBB-6401-4175-8871-106C627DF0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Book Antiqua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848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1A774-0644-46EF-A17F-00D7A29CF8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2019/2/4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Book Antiqu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Book Antiqu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1DBBB-6401-4175-8871-106C627DF0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Book Antiqua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043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1A774-0644-46EF-A17F-00D7A29CF8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2019/2/4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Book Antiqu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Book Antiqu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1DBBB-6401-4175-8871-106C627DF0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Book Antiqua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89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ADE894-2BA1-44E5-93A7-BC320FF7640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2/4/19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6031C3-ED48-4112-824B-C7E81A7BCB5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85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1A774-0644-46EF-A17F-00D7A29CF8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2019/2/4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Book Antiqu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Book Antiqu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1DBBB-6401-4175-8871-106C627DF0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Book Antiqua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950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zh-CN" alt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单击图标添加图片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1A774-0644-46EF-A17F-00D7A29CF8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2019/2/4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Book Antiqu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Book Antiqu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1DBBB-6401-4175-8871-106C627DF0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Book Antiqua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222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1A774-0644-46EF-A17F-00D7A29CF8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2019/2/4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Book Antiqu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Book Antiqu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1DBBB-6401-4175-8871-106C627DF0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Book Antiqua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452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1A774-0644-46EF-A17F-00D7A29CF8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2019/2/4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Book Antiqu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Book Antiqu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1DBBB-6401-4175-8871-106C627DF0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Book Antiqua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309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56A1B-CBA8-4F4A-B5B5-877006859E3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2/4/19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7CA1CB-8904-43B4-A8E8-FFE1E9C078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52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2044CF-8D22-4606-8DCB-7F96B7FC1C3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2/4/19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F9CE55-5670-47A7-9FB2-65ABD58DF3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2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ACB74-87E6-4DC5-9CEE-F8FA15128E1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2/4/19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BC73B-36A9-4BB1-9757-E0597BB65DA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06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F733D0-BC1F-4D60-970C-6FF30EC0BE0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2/4/19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65901A-4124-4A03-80A9-2897A66CCA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95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FC2451-13F7-414E-84C6-9EB9560D335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2/4/19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2E0E88-3371-418C-A629-0A83BBBEF43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7CE30B-530E-4B15-92A1-A98DEFA74F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2/4/19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099E57-87A2-4736-B78A-54B4605025E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8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5EB0C8-B787-44A2-A6FE-21299F4018F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2/4/19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4F2F1F-3FD2-4ABA-BF85-D2453494155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1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35F44-8F9E-43AB-AEE6-15FC854AC8B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2/4/19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EAE0B-F28A-419B-9DF7-905291E22F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15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1A774-0644-46EF-A17F-00D7A29CF8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2019/2/4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Book Antiqu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Book Antiqu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1DBBB-6401-4175-8871-106C627DF0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Book Antiqua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Book Antiqua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904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 panose="05020102010507070707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210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 panose="05020102010507070707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110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 panose="05000000000000000000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185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 panose="05040102010807070707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59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65" indent="-182880" algn="l" rtl="0" eaLnBrk="1" latinLnBrk="0" hangingPunct="1">
        <a:spcBef>
          <a:spcPct val="20000"/>
        </a:spcBef>
        <a:buClr>
          <a:schemeClr val="tx1"/>
        </a:buClr>
        <a:buFont typeface="Wingdings 3" panose="05040102010807070707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255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55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ngela51.com/zh-cn/2016-09-01-698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creativecommons.org/licenses/by-nc-nd/3.0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hristianity.stackexchange.com/questions/5412/why-isnt-the-cross-considered-an-ido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43950" y="343988"/>
            <a:ext cx="8229600" cy="2771780"/>
          </a:xfrm>
        </p:spPr>
        <p:txBody>
          <a:bodyPr>
            <a:normAutofit/>
          </a:bodyPr>
          <a:lstStyle/>
          <a:p>
            <a:r>
              <a:rPr lang="zh-CN" altLang="en-US" sz="8000" dirty="0"/>
              <a:t>雅各的成长之路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58350" y="3185576"/>
            <a:ext cx="6400800" cy="1785950"/>
          </a:xfrm>
        </p:spPr>
        <p:txBody>
          <a:bodyPr>
            <a:normAutofit/>
          </a:bodyPr>
          <a:lstStyle/>
          <a:p>
            <a: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创世</a:t>
            </a:r>
            <a:r>
              <a:rPr lang="zh-TW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記</a:t>
            </a:r>
            <a: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》46:1-4</a:t>
            </a:r>
            <a:endParaRPr lang="zh-CN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967" y="208636"/>
            <a:ext cx="4196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主日信息</a:t>
            </a:r>
            <a:endParaRPr lang="en-US" sz="4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050" y="211675"/>
            <a:ext cx="4196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23</a:t>
            </a:r>
            <a:r>
              <a:rPr lang="en-US" altLang="zh-TW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2019</a:t>
            </a:r>
            <a:endParaRPr lang="en-US" sz="4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8796" y="4586805"/>
            <a:ext cx="3299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高為超</a:t>
            </a:r>
            <a:r>
              <a:rPr lang="zh-CN" alt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牧師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5050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00"/>
                            </p:stCondLst>
                            <p:childTnLst>
                              <p:par>
                                <p:cTn id="1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199"/>
                            </p:stCondLst>
                            <p:childTnLst>
                              <p:par>
                                <p:cTn id="15" presetID="4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435280" cy="1445022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三、强中自有强中手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96" y="1124744"/>
            <a:ext cx="8928992" cy="5733256"/>
          </a:xfrm>
        </p:spPr>
        <p:txBody>
          <a:bodyPr>
            <a:normAutofit/>
          </a:bodyPr>
          <a:lstStyle/>
          <a:p>
            <a:pPr lvl="0">
              <a:buClr>
                <a:prstClr val="white">
                  <a:shade val="95000"/>
                </a:prstClr>
              </a:buClr>
            </a:pPr>
            <a:r>
              <a:rPr lang="zh-CN" altLang="en-US" sz="3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创</a:t>
            </a:r>
            <a:r>
              <a:rPr lang="en-US" altLang="zh-CN" sz="3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31:22 </a:t>
            </a:r>
            <a:r>
              <a:rPr lang="zh-CN" altLang="en-US" sz="3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到第三日，有人告诉拉班：“雅各逃跑了。”拉班带领他的众弟兄去追赶，追了七日，在基列山就追上了。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zh-CN" altLang="en-US" sz="3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创</a:t>
            </a:r>
            <a:r>
              <a:rPr lang="en-US" altLang="zh-CN" sz="3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31:43 </a:t>
            </a:r>
            <a:r>
              <a:rPr lang="zh-CN" altLang="en-US" sz="3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拉班回答雅各说：“这女儿是我的女儿，这些孩子是我的孩子，这些羊群也是我的羊群。凡在你眼前的都是我的。我的女儿并她们所生的孩子，我今日能向他们作什么呢？”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zh-CN" altLang="en-US" sz="3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雅各说：“我先前只拿着我的</a:t>
            </a:r>
            <a:r>
              <a:rPr lang="zh-CN" altLang="en-US" sz="3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杖</a:t>
            </a:r>
            <a:r>
              <a:rPr lang="zh-CN" altLang="en-US" sz="3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过这约旦河，如今我却成了两队了。”（</a:t>
            </a:r>
            <a:r>
              <a:rPr lang="en-US" altLang="zh-CN" sz="3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32</a:t>
            </a:r>
            <a:r>
              <a:rPr lang="zh-CN" altLang="en-US" sz="3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3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3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  <a:p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21769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76200"/>
          </a:xfrm>
        </p:spPr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252730" y="294005"/>
            <a:ext cx="9253220" cy="671766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创32:24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-29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只剩下雅各一人。有一个人来和他摔跤，直到黎明。那人见自己胜不过他，就将他的大腿窝摸了一把，雅各的大腿窝正在摔跤的时候就扭了。那人说：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“</a:t>
            </a:r>
            <a:r>
              <a:rPr lang="zh-CN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天黎明了，容我去吧。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”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雅各说：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“</a:t>
            </a:r>
            <a:r>
              <a:rPr lang="zh-CN" alt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你不给我祝福，我就不容你去。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”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那人说：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“</a:t>
            </a:r>
            <a:r>
              <a:rPr lang="zh-CN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你名叫什么？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”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他说：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“</a:t>
            </a:r>
            <a:r>
              <a:rPr lang="zh-CN" alt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我名叫雅各。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”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那人说：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“</a:t>
            </a:r>
            <a:r>
              <a:rPr lang="zh-CN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你的名不要再叫雅各，要叫以色列。因为你与</a:t>
            </a:r>
            <a:r>
              <a:rPr lang="zh-CN" altLang="en-US" sz="3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神与人较力，</a:t>
            </a:r>
            <a:r>
              <a:rPr lang="zh-CN" altLang="en-US" sz="36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都得了胜</a:t>
            </a:r>
            <a:r>
              <a:rPr lang="zh-CN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。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”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雅各问祂说：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“</a:t>
            </a:r>
            <a:r>
              <a:rPr lang="zh-CN" alt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请将你的名告诉我。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”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那人说：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“</a:t>
            </a:r>
            <a:r>
              <a:rPr lang="zh-CN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何必问我的名。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”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于是在那里</a:t>
            </a:r>
            <a:r>
              <a:rPr lang="zh-CN" altLang="en-US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给雅各祝福</a:t>
            </a:r>
            <a:r>
              <a:rPr lang="zh-C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。</a:t>
            </a:r>
            <a:endParaRPr lang="en-US" altLang="zh-C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635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340768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四、窑匠手中的精工细作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96" y="1124744"/>
            <a:ext cx="8928992" cy="6408712"/>
          </a:xfrm>
        </p:spPr>
        <p:txBody>
          <a:bodyPr>
            <a:normAutofit/>
          </a:bodyPr>
          <a:lstStyle/>
          <a:p>
            <a:r>
              <a:rPr lang="zh-CN" alt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那么，神对雅各的祝福是什么呢？</a:t>
            </a:r>
          </a:p>
          <a:p>
            <a:r>
              <a:rPr lang="zh-CN" alt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对善“</a:t>
            </a:r>
            <a:r>
              <a:rPr lang="zh-CN" altLang="en-US" sz="3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抓</a:t>
            </a:r>
            <a:r>
              <a:rPr lang="zh-CN" alt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”的雅各，神却要给他“</a:t>
            </a:r>
            <a:r>
              <a:rPr lang="zh-CN" altLang="en-US" sz="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拿去</a:t>
            </a:r>
            <a:r>
              <a:rPr lang="zh-CN" alt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”：</a:t>
            </a:r>
            <a:endParaRPr lang="en-US" altLang="zh-CN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37160" indent="0">
              <a:buNone/>
            </a:pPr>
            <a:r>
              <a:rPr lang="en-US" altLang="zh-CN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1</a:t>
            </a:r>
            <a:r>
              <a:rPr lang="zh-CN" alt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、首先拿去他自我力量的源头</a:t>
            </a:r>
            <a:r>
              <a:rPr lang="en-US" altLang="zh-CN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大腿窝，从此</a:t>
            </a:r>
            <a:r>
              <a:rPr lang="zh-CN" altLang="en-US" sz="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杖</a:t>
            </a:r>
            <a:r>
              <a:rPr lang="zh-CN" alt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不再是他的摆设。</a:t>
            </a:r>
          </a:p>
          <a:p>
            <a:pPr marL="137160" indent="0">
              <a:buNone/>
            </a:pPr>
            <a:r>
              <a:rPr lang="en-US" altLang="zh-CN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2</a:t>
            </a:r>
            <a:r>
              <a:rPr lang="zh-CN" alt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、拿去他生命中的最爱</a:t>
            </a:r>
            <a:r>
              <a:rPr lang="en-US" altLang="zh-CN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拉结</a:t>
            </a:r>
            <a:endParaRPr lang="en-US" altLang="zh-CN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37160" indent="0">
              <a:buNone/>
            </a:pPr>
            <a:r>
              <a:rPr lang="zh-CN" altLang="en-US" sz="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（创</a:t>
            </a:r>
            <a:r>
              <a:rPr lang="en-US" altLang="zh-CN" sz="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35:19 </a:t>
            </a:r>
            <a:r>
              <a:rPr lang="zh-CN" altLang="en-US" sz="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zh-CN" alt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拉结死了，葬在以法他的路旁。以法他就是伯利恒。</a:t>
            </a:r>
          </a:p>
          <a:p>
            <a:pPr>
              <a:buNone/>
            </a:pPr>
            <a:endParaRPr lang="en-US" altLang="zh-C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</a:p>
          <a:p>
            <a:pPr>
              <a:buNone/>
            </a:pPr>
            <a:endParaRPr lang="en-US" altLang="zh-C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847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108520" y="45719"/>
            <a:ext cx="9073008" cy="6812281"/>
          </a:xfrm>
        </p:spPr>
        <p:txBody>
          <a:bodyPr>
            <a:normAutofit/>
          </a:bodyPr>
          <a:lstStyle/>
          <a:p>
            <a:pPr lvl="0">
              <a:buClr>
                <a:prstClr val="white">
                  <a:shade val="95000"/>
                </a:prstClr>
              </a:buClr>
              <a:buNone/>
            </a:pPr>
            <a:r>
              <a:rPr lang="en-US" altLang="zh-CN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en-US" altLang="zh-CN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、拿去他生命中的宝贝</a:t>
            </a:r>
            <a:r>
              <a:rPr lang="en-US" altLang="zh-CN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约瑟</a:t>
            </a:r>
            <a:endParaRPr lang="en-US" altLang="zh-CN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>
              <a:buClr>
                <a:prstClr val="white">
                  <a:shade val="95000"/>
                </a:prstClr>
              </a:buClr>
              <a:buNone/>
            </a:pPr>
            <a:r>
              <a:rPr lang="zh-CN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（创</a:t>
            </a:r>
            <a:r>
              <a:rPr lang="en-US" altLang="zh-C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37:34-35</a:t>
            </a:r>
            <a:r>
              <a:rPr lang="zh-CN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雅各便撕裂衣服，腰间围上麻布，为他儿子悲哀了多日。他的儿女都起来安慰他，他却不肯受安慰：“我必悲哀着下阴间，到我儿子那里。”约瑟的父亲就为他哀哭。</a:t>
            </a:r>
          </a:p>
          <a:p>
            <a:pPr lvl="0">
              <a:buClr>
                <a:prstClr val="white">
                  <a:shade val="95000"/>
                </a:prstClr>
              </a:buClr>
              <a:buNone/>
            </a:pPr>
            <a:r>
              <a:rPr lang="en-US" altLang="zh-CN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4</a:t>
            </a:r>
            <a:r>
              <a:rPr lang="zh-CN" alt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、拿去他生命中的仅存</a:t>
            </a:r>
            <a:r>
              <a:rPr lang="en-US" altLang="zh-CN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便雅悯</a:t>
            </a:r>
            <a:endParaRPr lang="en-US" altLang="zh-CN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>
              <a:buClr>
                <a:prstClr val="white">
                  <a:shade val="95000"/>
                </a:prstClr>
              </a:buClr>
              <a:buNone/>
            </a:pPr>
            <a:r>
              <a:rPr lang="zh-CN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（创</a:t>
            </a:r>
            <a:r>
              <a:rPr lang="en-US" altLang="zh-C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42:38</a:t>
            </a:r>
            <a:r>
              <a:rPr lang="zh-CN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雅各说：“我的儿子不可与你们一同下去。他哥哥死了，只剩下他，他若在你们所行的路上遭害，那便是你们使我白发苍苍，悲悲惨惨地下阴间去了。”</a:t>
            </a:r>
          </a:p>
          <a:p>
            <a:pPr lvl="0">
              <a:buClr>
                <a:prstClr val="white">
                  <a:shade val="95000"/>
                </a:prstClr>
              </a:buClr>
              <a:buNone/>
            </a:pP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0503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216024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" y="259715"/>
            <a:ext cx="8947785" cy="6598285"/>
          </a:xfrm>
        </p:spPr>
        <p:txBody>
          <a:bodyPr/>
          <a:lstStyle/>
          <a:p>
            <a:pPr marL="137160" indent="0">
              <a:buNone/>
            </a:pPr>
            <a:r>
              <a:rPr lang="zh-CN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（创</a:t>
            </a:r>
            <a:r>
              <a:rPr lang="en-US" altLang="zh-C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43:1-2 </a:t>
            </a:r>
            <a:r>
              <a:rPr lang="zh-CN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那地的饥荒甚大。他们从埃及带来的粮食吃尽了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37160" indent="0">
              <a:buNone/>
            </a:pPr>
            <a:r>
              <a:rPr lang="zh-CN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（创</a:t>
            </a:r>
            <a:r>
              <a:rPr lang="en-US" altLang="zh-C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43:13-14 </a:t>
            </a:r>
            <a:r>
              <a:rPr lang="zh-CN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“也带着你们的兄弟，起身去见那人。但愿全能的神使你们在那人面前蒙怜悯，释放你们的那弟兄和便雅悯回来。我若丧了儿子，就丧了吧。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37160" indent="0">
              <a:buNone/>
            </a:pPr>
            <a:endParaRPr lang="zh-CN" altLang="en-US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37160" indent="0">
              <a:buNone/>
            </a:pPr>
            <a:endParaRPr lang="zh-CN" altLang="en-US" dirty="0"/>
          </a:p>
        </p:txBody>
      </p:sp>
      <p:pic>
        <p:nvPicPr>
          <p:cNvPr id="5" name="图片 4" descr="图片包含 山, 户外, 天空, 自然&#10;&#10;自动生成的说明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t="11317" r="2753" b="54731"/>
          <a:stretch>
            <a:fillRect/>
          </a:stretch>
        </p:blipFill>
        <p:spPr>
          <a:xfrm>
            <a:off x="774700" y="4721860"/>
            <a:ext cx="7838440" cy="19323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 flipH="1" flipV="1">
            <a:off x="683568" y="6525343"/>
            <a:ext cx="720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宋体" panose="02010600030101010101" pitchFamily="2" charset="-122"/>
                <a:cs typeface="+mn-cs"/>
                <a:hlinkClick r:id="rId3" tooltip="https://angela51.com/zh-cn/2016-09-01-698/"/>
              </a:rPr>
              <a:t>此照片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宋体" panose="02010600030101010101" pitchFamily="2" charset="-122"/>
                <a:cs typeface="+mn-cs"/>
              </a:rPr>
              <a:t>，作者: 未知作者，许可证: 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宋体" panose="02010600030101010101" pitchFamily="2" charset="-122"/>
                <a:cs typeface="+mn-cs"/>
                <a:hlinkClick r:id="rId4" tooltip="https://creativecommons.org/licenses/by-nc-nd/3.0/"/>
              </a:rPr>
              <a:t>CC BY-NC-ND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10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274638"/>
            <a:ext cx="8856984" cy="668275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在人的生命中，有些东西总是舍不得、放不下、缴不出去的。对神的奉献不彻底，是失去安息、安慰的唯一原因。</a:t>
            </a:r>
            <a:endParaRPr lang="en-US" altLang="zh-C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37160" indent="0">
              <a:buNone/>
            </a:pPr>
            <a:r>
              <a:rPr lang="zh-CN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彻底完全的交托、奉献，一定会带来彻底完全的喜乐和满足！</a:t>
            </a:r>
          </a:p>
        </p:txBody>
      </p:sp>
      <p:pic>
        <p:nvPicPr>
          <p:cNvPr id="5" name="图片 4" descr="图片包含 室内, 餐桌, 办公桌, 就坐&#10;&#10;自动生成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54" y="5013176"/>
            <a:ext cx="4877891" cy="173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6705" y="87630"/>
            <a:ext cx="8380095" cy="1621155"/>
          </a:xfrm>
        </p:spPr>
        <p:txBody>
          <a:bodyPr/>
          <a:lstStyle/>
          <a:p>
            <a:r>
              <a:rPr lang="zh-CN" altLang="en-US" sz="4400" dirty="0"/>
              <a:t>舍地上的利益，得天上的福气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400" y="1430020"/>
            <a:ext cx="8830310" cy="5774690"/>
          </a:xfrm>
        </p:spPr>
        <p:txBody>
          <a:bodyPr/>
          <a:lstStyle/>
          <a:p>
            <a:pPr marL="137160" indent="0">
              <a:buNone/>
            </a:pPr>
            <a:r>
              <a:rPr lang="zh-CN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弗1:3</a:t>
            </a:r>
            <a:r>
              <a:rPr lang="en-US" altLang="zh-C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-5</a:t>
            </a:r>
            <a:r>
              <a:rPr lang="zh-C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愿颂赞归与我们主耶稣基督的父神，祂在基督里，曾赐给我们天上各样属灵的福气。就如神从创立世界以前，在基督里拣选了我们，使我们在祂面前成为圣洁，无有瑕疵。又因爱我们，就按着自己意旨所喜悦的，预定我们，借着耶稣基督得儿子的名分。</a:t>
            </a:r>
          </a:p>
        </p:txBody>
      </p:sp>
    </p:spTree>
    <p:extLst>
      <p:ext uri="{BB962C8B-B14F-4D97-AF65-F5344CB8AC3E}">
        <p14:creationId xmlns:p14="http://schemas.microsoft.com/office/powerpoint/2010/main" val="210166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214338"/>
            <a:ext cx="8892480" cy="1699122"/>
          </a:xfrm>
        </p:spPr>
        <p:txBody>
          <a:bodyPr>
            <a:normAutofit fontScale="90000"/>
          </a:bodyPr>
          <a:lstStyle/>
          <a:p>
            <a:br>
              <a:rPr lang="en-US" altLang="zh-CN" sz="4000" dirty="0"/>
            </a:br>
            <a:r>
              <a:rPr lang="zh-CN" altLang="en-US" sz="4400" dirty="0"/>
              <a:t>五（</a:t>
            </a:r>
            <a:r>
              <a:rPr lang="en-US" altLang="zh-CN" sz="4400" dirty="0"/>
              <a:t>1</a:t>
            </a:r>
            <a:r>
              <a:rPr lang="zh-CN" altLang="en-US" sz="4400" dirty="0"/>
              <a:t>）从“卑贱”</a:t>
            </a:r>
            <a:r>
              <a:rPr lang="en-US" altLang="zh-CN" sz="4400" dirty="0"/>
              <a:t>——</a:t>
            </a:r>
            <a:r>
              <a:rPr lang="zh-CN" altLang="en-US" sz="4400" dirty="0"/>
              <a:t>从前的雅各</a:t>
            </a:r>
            <a:br>
              <a:rPr lang="en-US" altLang="zh-CN" sz="4400" dirty="0"/>
            </a:b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180528" y="1052736"/>
            <a:ext cx="9324528" cy="5805264"/>
          </a:xfrm>
        </p:spPr>
        <p:txBody>
          <a:bodyPr>
            <a:normAutofit lnSpcReduction="10000"/>
          </a:bodyPr>
          <a:lstStyle/>
          <a:p>
            <a:r>
              <a:rPr lang="zh-CN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从抓住脚后跟出生开始，“</a:t>
            </a:r>
            <a:r>
              <a:rPr lang="zh-CN" alt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因此给他起名叫雅各（雅各就是抓住的意思）</a:t>
            </a:r>
            <a:r>
              <a:rPr lang="zh-CN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”（</a:t>
            </a:r>
            <a:r>
              <a:rPr lang="en-US" altLang="zh-CN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25:26</a:t>
            </a:r>
            <a:r>
              <a:rPr lang="zh-CN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）。先夺了长子名分，后骗了哥哥的祝福。</a:t>
            </a:r>
          </a:p>
          <a:p>
            <a:r>
              <a:rPr lang="zh-CN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以扫说：“</a:t>
            </a:r>
            <a:r>
              <a:rPr lang="zh-CN" alt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他名雅各，岂不是正对吗？因为他欺骗了我两次。他从前夺了我长子的名分，你看，他现在又夺了我的福分</a:t>
            </a:r>
            <a:r>
              <a:rPr lang="zh-CN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。”（</a:t>
            </a:r>
            <a:r>
              <a:rPr lang="en-US" altLang="zh-CN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27:36 </a:t>
            </a:r>
            <a:r>
              <a:rPr lang="zh-CN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  <a:p>
            <a:r>
              <a:rPr lang="zh-CN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老狐狸拉班也败下阵来。“</a:t>
            </a:r>
            <a:r>
              <a:rPr lang="zh-CN" alt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这样，瘦弱的就归拉班，肥壮的就归雅各。于是雅各极其发大，得了许多的羊群，仆婢，骆驼，和驴</a:t>
            </a:r>
            <a:r>
              <a:rPr lang="zh-CN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。”（</a:t>
            </a:r>
            <a:r>
              <a:rPr lang="en-US" altLang="zh-CN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30</a:t>
            </a:r>
            <a:r>
              <a:rPr lang="zh-CN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42-43</a:t>
            </a:r>
            <a:r>
              <a:rPr lang="zh-CN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en-US" altLang="zh-CN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023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922114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五（</a:t>
            </a:r>
            <a:r>
              <a:rPr lang="en-US" altLang="zh-CN" sz="4400" dirty="0"/>
              <a:t>2</a:t>
            </a:r>
            <a:r>
              <a:rPr lang="zh-CN" altLang="en-US" sz="4400" dirty="0"/>
              <a:t>）到“尊贵”</a:t>
            </a:r>
            <a:r>
              <a:rPr lang="en-US" altLang="zh-CN" sz="4400" dirty="0"/>
              <a:t>——</a:t>
            </a:r>
            <a:r>
              <a:rPr lang="zh-CN" altLang="en-US" sz="4400" dirty="0"/>
              <a:t>如今的雅各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196752"/>
            <a:ext cx="8496944" cy="561662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zh-CN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约瑟领他父亲雅各进到法老面前，</a:t>
            </a: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雅各就给法老祝福</a:t>
            </a:r>
            <a:r>
              <a:rPr lang="zh-CN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。法老问雅各说：“你平生的年日是多少呢？”雅各对法老说：“我寄居在世的年日是一百三十岁，我平生的年日又少又苦，不及我列祖早在世寄居的年日。”</a:t>
            </a: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雅各</a:t>
            </a:r>
            <a:r>
              <a:rPr lang="zh-CN" altLang="en-US" sz="40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又</a:t>
            </a: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给法老祝福</a:t>
            </a:r>
            <a:r>
              <a:rPr lang="zh-CN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，就从法老面前出去了。（</a:t>
            </a:r>
            <a:r>
              <a:rPr lang="en-US" altLang="zh-C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47</a:t>
            </a:r>
            <a:r>
              <a:rPr lang="zh-CN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7-10</a:t>
            </a:r>
            <a:r>
              <a:rPr lang="zh-CN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75017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4290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214290"/>
            <a:ext cx="8892480" cy="6643710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从“</a:t>
            </a:r>
            <a:r>
              <a:rPr lang="zh-CN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抓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”着脚后跟生（创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25:26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），到“</a:t>
            </a:r>
            <a:r>
              <a:rPr lang="zh-CN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脚收在床上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”死（创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49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33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），雅各人生成长的轨迹跃然纸上，令人唏嘘、令人惊叹！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从亚伯拉罕的“信心”起始，带来以撒的致死“顺服”，从雅各“自私、卑贱”到“尊贵、丰盛”，窑匠手中充满挚爱而缜密的三步曲，活化在后人的心里。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098" name="Picture 2" descr="C:\Users\Gao\AppData\Local\Microsoft\Windows\Temporary Internet Files\Content.IE5\F3N6B1U3\MC90021278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5373216"/>
            <a:ext cx="2016224" cy="1134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427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52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214346" y="332656"/>
            <a:ext cx="9144064" cy="6525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      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以色列带着一切所有的，起身来到别是巴，就献祭给他父亲以撒的神。夜间，神在异象中对以色列说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: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雅各</a:t>
            </a:r>
            <a:r>
              <a:rPr lang="en-US" altLang="zh-C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雅各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。”他说：“我在这里。”神说：“</a:t>
            </a:r>
            <a:r>
              <a:rPr lang="zh-CN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我是神，就是你父亲的神。你下埃及去</a:t>
            </a:r>
            <a:r>
              <a:rPr lang="zh-CN" alt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不要害怕</a:t>
            </a:r>
            <a:r>
              <a:rPr lang="zh-CN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，因为我必使你在那里成为大族。我要和你同下埃及去，也必定带你上来。约瑟必给你送终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。”雅各就从别是巴起行。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(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创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46:1-4)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13108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44016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332656"/>
            <a:ext cx="8496944" cy="6624736"/>
          </a:xfrm>
        </p:spPr>
        <p:txBody>
          <a:bodyPr>
            <a:normAutofit/>
          </a:bodyPr>
          <a:lstStyle/>
          <a:p>
            <a:pPr marL="0" lvl="0" indent="0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/>
                <a:ea typeface="微软雅黑" panose="020B0503020204020204" pitchFamily="34" charset="-122"/>
              </a:rPr>
              <a:t>人生路上多感怀，艰难险阻常无奈；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/>
              <a:ea typeface="微软雅黑" panose="020B0503020204020204" pitchFamily="34" charset="-122"/>
            </a:endParaRPr>
          </a:p>
          <a:p>
            <a:pPr marL="0" lvl="0" indent="0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/>
                <a:ea typeface="微软雅黑" panose="020B0503020204020204" pitchFamily="34" charset="-122"/>
              </a:rPr>
              <a:t>罪性使然苦不堪，生死苍茫怎对待？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/>
              <a:ea typeface="微软雅黑" panose="020B0503020204020204" pitchFamily="34" charset="-122"/>
            </a:endParaRPr>
          </a:p>
          <a:p>
            <a:pPr marL="0" lvl="0" indent="0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/>
                <a:ea typeface="微软雅黑" panose="020B0503020204020204" pitchFamily="34" charset="-122"/>
              </a:rPr>
              <a:t>对己世界难知足，对人心胸何其窄？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/>
              <a:ea typeface="微软雅黑" panose="020B0503020204020204" pitchFamily="34" charset="-122"/>
            </a:endParaRPr>
          </a:p>
          <a:p>
            <a:pPr marL="0" lvl="0" indent="0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/>
                <a:ea typeface="微软雅黑" panose="020B0503020204020204" pitchFamily="34" charset="-122"/>
              </a:rPr>
              <a:t>针头线脑常作怪，永生大事置肚外。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/>
              <a:ea typeface="微软雅黑" panose="020B0503020204020204" pitchFamily="34" charset="-122"/>
            </a:endParaRPr>
          </a:p>
          <a:p>
            <a:pPr marL="0" lvl="0" indent="0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/>
                <a:ea typeface="微软雅黑" panose="020B0503020204020204" pitchFamily="34" charset="-122"/>
              </a:rPr>
              <a:t>有事寻主无事遁，忽冷忽热是常态。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/>
              <a:ea typeface="微软雅黑" panose="020B0503020204020204" pitchFamily="34" charset="-122"/>
            </a:endParaRPr>
          </a:p>
          <a:p>
            <a:pPr marL="0" lvl="0" indent="0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/>
                <a:ea typeface="微软雅黑" panose="020B0503020204020204" pitchFamily="34" charset="-122"/>
              </a:rPr>
              <a:t>举首十架泪满襟，赦罪恩典耶稣来，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/>
              <a:ea typeface="微软雅黑" panose="020B0503020204020204" pitchFamily="34" charset="-122"/>
            </a:endParaRPr>
          </a:p>
          <a:p>
            <a:pPr marL="0" lvl="0" indent="0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/>
                <a:ea typeface="微软雅黑" panose="020B0503020204020204" pitchFamily="34" charset="-122"/>
              </a:rPr>
              <a:t>从此天路大步迈，亦步亦趋不懈怠</a:t>
            </a: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/>
                <a:ea typeface="微软雅黑" panose="020B0503020204020204" pitchFamily="34" charset="-122"/>
              </a:rPr>
              <a:t>！</a:t>
            </a:r>
            <a:endParaRPr lang="en-US" altLang="zh-CN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/>
              <a:ea typeface="微软雅黑" panose="020B0503020204020204" pitchFamily="34" charset="-122"/>
            </a:endParaRPr>
          </a:p>
          <a:p>
            <a:pPr marL="137160" indent="0">
              <a:buNone/>
            </a:pPr>
            <a:endParaRPr lang="zh-CN" altLang="en-US" dirty="0"/>
          </a:p>
        </p:txBody>
      </p:sp>
      <p:pic>
        <p:nvPicPr>
          <p:cNvPr id="5" name="图片 4" descr="图片包含 日落, 天空, 户外, 云彩&#10;&#10;自动生成的说明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2" t="2803" b="16112"/>
          <a:stretch>
            <a:fillRect/>
          </a:stretch>
        </p:blipFill>
        <p:spPr>
          <a:xfrm>
            <a:off x="2771800" y="5048500"/>
            <a:ext cx="3168352" cy="152850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57350" y="6651782"/>
            <a:ext cx="58293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宋体" panose="02010600030101010101" pitchFamily="2" charset="-122"/>
                <a:cs typeface="+mn-cs"/>
                <a:hlinkClick r:id="rId3" tooltip="http://christianity.stackexchange.com/questions/5412/why-isnt-the-cross-considered-an-idol"/>
              </a:rPr>
              <a:t>此照片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宋体" panose="02010600030101010101" pitchFamily="2" charset="-122"/>
                <a:cs typeface="+mn-cs"/>
              </a:rPr>
              <a:t>，作者: 未知作者，许可证: 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宋体" panose="02010600030101010101" pitchFamily="2" charset="-122"/>
                <a:cs typeface="+mn-cs"/>
                <a:hlinkClick r:id="rId4" tooltip="https://creativecommons.org/licenses/by-sa/3.0/"/>
              </a:rPr>
              <a:t>CC BY-SA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652246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F:\DCIM\100CASIO\CIMG25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083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椭圆 3"/>
          <p:cNvSpPr/>
          <p:nvPr/>
        </p:nvSpPr>
        <p:spPr>
          <a:xfrm>
            <a:off x="2483768" y="4961995"/>
            <a:ext cx="792088" cy="699253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rgbClr val="FF0000"/>
                </a:solidFill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95536" y="4869160"/>
            <a:ext cx="914400" cy="914400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右箭头 5"/>
          <p:cNvSpPr/>
          <p:nvPr/>
        </p:nvSpPr>
        <p:spPr>
          <a:xfrm rot="10633898">
            <a:off x="1291758" y="4326651"/>
            <a:ext cx="2202572" cy="1383585"/>
          </a:xfrm>
          <a:prstGeom prst="ben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8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972552" cy="1124744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一、以色列先祖的埃及梦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166244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 descr="C:\Users\Gao\AppData\Local\Microsoft\Windows\Temporary Internet Files\Content.IE5\VX292WQ2\MM900283114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784976" cy="5544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972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45719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214346" y="496100"/>
            <a:ext cx="9144064" cy="63618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     </a:t>
            </a:r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创</a:t>
            </a:r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12:10-13》</a:t>
            </a: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因饥荒甚大，</a:t>
            </a:r>
            <a:r>
              <a:rPr lang="zh-CN" altLang="en-US" sz="4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亚伯兰</a:t>
            </a: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就下埃及去，要在那里暂居。将近埃及，就对他妻子撒莱说：“我知道你是容貌俊美的妇人。埃及人看见你必说，这是他的妻子，他们就要杀我，却叫你存活。求你说：‘你是我的妹子’，使我因你得平安，我的命也因你存活。”</a:t>
            </a:r>
          </a:p>
          <a:p>
            <a:endParaRPr lang="en-US" altLang="zh-CN" sz="32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757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252536" y="260648"/>
            <a:ext cx="9145016" cy="6597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      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创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26:1-4》 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在亚伯拉罕的日子，那地有一次饥荒。这时又有饥荒，</a:t>
            </a:r>
            <a:r>
              <a:rPr lang="zh-CN" alt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以撒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就往基拉耳去，到非利士人的王亚比米勒那里。耶和华向以撒显现，说：“</a:t>
            </a:r>
            <a:r>
              <a:rPr lang="zh-CN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你不要下埃及去，要住在我所指示你的地。你寄居在这地，我必与你同在，赐福给你，因为我要将这些地都赐给你和你的后裔。我必坚定我向你父亚伯拉罕所起的誓。</a:t>
            </a:r>
            <a:r>
              <a:rPr lang="en-US" altLang="zh-C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我要加增你的后裔，像天上的星那样多，又要将这些地都赐给你的后裔。并且地上万国必因你的后裔得福</a:t>
            </a:r>
            <a:r>
              <a:rPr lang="en-US" altLang="zh-C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800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85728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188640"/>
            <a:ext cx="8643998" cy="6669360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亚伯拉罕</a:t>
            </a:r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因饥荒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而下埃及，引致后患无穷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（创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12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10-20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以撒</a:t>
            </a:r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因饥荒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要下埃及，神拦阻了他的脚步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（创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26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1-5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雅各同样</a:t>
            </a:r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因饥荒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，要下埃及去见他失而又得的儿子约瑟，神却对他说：“</a:t>
            </a:r>
            <a:r>
              <a:rPr lang="zh-CN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我要和你同下埃及去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。”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 （创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46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en-US" altLang="zh-C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endParaRPr lang="zh-CN" altLang="en-US" sz="3600" dirty="0"/>
          </a:p>
        </p:txBody>
      </p:sp>
      <p:pic>
        <p:nvPicPr>
          <p:cNvPr id="3074" name="Picture 2" descr="C:\Users\Gao\AppData\Local\Microsoft\Windows\Temporary Internet Files\Content.IE5\TH91IFCL\MC90021276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228184" y="4725144"/>
            <a:ext cx="2081211" cy="1550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100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214422"/>
          </a:xfrm>
        </p:spPr>
        <p:txBody>
          <a:bodyPr/>
          <a:lstStyle/>
          <a:p>
            <a:r>
              <a:rPr lang="zh-CN" altLang="en-US" dirty="0"/>
              <a:t>二、是什么曾叫雅各害怕</a:t>
            </a:r>
            <a:r>
              <a:rPr lang="en-US" altLang="zh-CN" dirty="0"/>
              <a:t>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42984"/>
            <a:ext cx="8858280" cy="5715016"/>
          </a:xfrm>
        </p:spPr>
        <p:txBody>
          <a:bodyPr/>
          <a:lstStyle/>
          <a:p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雅各睡醒了，说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: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“耶和华真在这里，我竟不知道。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就惧怕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，说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: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“这地方何等可畏，这不是别的，乃是神的殿，也是天的门。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28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16-17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所打发的人回到雅各那里，说：“我们到了你哥哥以扫那里，他带着四百人，正迎着你来。”雅各就</a:t>
            </a:r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甚惧怕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，而且愁烦。（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32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6-7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en-US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神说：“我是神，就是你父亲的神。你下埃及去</a:t>
            </a:r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不要害怕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，因为我必使你在那里成为大族。”（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46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015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45719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500042"/>
            <a:ext cx="8401080" cy="5809318"/>
          </a:xfrm>
        </p:spPr>
        <p:txBody>
          <a:bodyPr/>
          <a:lstStyle/>
          <a:p>
            <a:r>
              <a:rPr lang="zh-CN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“我必使你在那里成为大族。”</a:t>
            </a:r>
            <a:r>
              <a:rPr lang="zh-CN" altLang="en-US" sz="4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神的应许安定在天，永不动摇</a:t>
            </a:r>
            <a:r>
              <a:rPr lang="zh-CN" altLang="en-US" sz="4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en-US" altLang="zh-CN" sz="4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4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en-US" sz="4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耶和华你神原是有怜悯的神。祂总不撇下你，不灭绝你，也不忘记祂起誓与你列祖所立的约。</a:t>
            </a:r>
            <a:r>
              <a:rPr lang="zh-CN" altLang="en-US" sz="4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”（申命记</a:t>
            </a:r>
            <a:r>
              <a:rPr lang="en-US" altLang="zh-CN" sz="4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4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4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31</a:t>
            </a:r>
            <a:r>
              <a:rPr lang="zh-CN" altLang="en-US" sz="4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1026" name="Picture 2" descr="C:\Users\Gao\AppData\Local\Microsoft\Windows\Temporary Internet Files\Content.IE5\K072K43R\MC90044040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0901" y="4853949"/>
            <a:ext cx="2857520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21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顶峰">
  <a:themeElements>
    <a:clrScheme name="顶峰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顶峰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顶峰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7766</TotalTime>
  <Words>1907</Words>
  <Application>Microsoft Macintosh PowerPoint</Application>
  <PresentationFormat>On-screen Show (4:3)</PresentationFormat>
  <Paragraphs>59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微软雅黑</vt:lpstr>
      <vt:lpstr>华文楷体</vt:lpstr>
      <vt:lpstr>華康黑體 Std W7</vt:lpstr>
      <vt:lpstr>華康黑體 Std W9</vt:lpstr>
      <vt:lpstr>Arial</vt:lpstr>
      <vt:lpstr>Book Antiqua</vt:lpstr>
      <vt:lpstr>Calibri</vt:lpstr>
      <vt:lpstr>Lucida Sans</vt:lpstr>
      <vt:lpstr>Verdana</vt:lpstr>
      <vt:lpstr>Wingdings</vt:lpstr>
      <vt:lpstr>Wingdings 2</vt:lpstr>
      <vt:lpstr>Wingdings 3</vt:lpstr>
      <vt:lpstr>2_Custom Design</vt:lpstr>
      <vt:lpstr>顶峰</vt:lpstr>
      <vt:lpstr>雅各的成长之路</vt:lpstr>
      <vt:lpstr>PowerPoint Presentation</vt:lpstr>
      <vt:lpstr>PowerPoint Presentation</vt:lpstr>
      <vt:lpstr>一、以色列先祖的埃及梦</vt:lpstr>
      <vt:lpstr>PowerPoint Presentation</vt:lpstr>
      <vt:lpstr>PowerPoint Presentation</vt:lpstr>
      <vt:lpstr>PowerPoint Presentation</vt:lpstr>
      <vt:lpstr>二、是什么曾叫雅各害怕?</vt:lpstr>
      <vt:lpstr>PowerPoint Presentation</vt:lpstr>
      <vt:lpstr>三、强中自有强中手</vt:lpstr>
      <vt:lpstr>PowerPoint Presentation</vt:lpstr>
      <vt:lpstr>四、窑匠手中的精工细作</vt:lpstr>
      <vt:lpstr>PowerPoint Presentation</vt:lpstr>
      <vt:lpstr>PowerPoint Presentation</vt:lpstr>
      <vt:lpstr>PowerPoint Presentation</vt:lpstr>
      <vt:lpstr>舍地上的利益，得天上的福气</vt:lpstr>
      <vt:lpstr> 五（1）从“卑贱”——从前的雅各 </vt:lpstr>
      <vt:lpstr>五（2）到“尊贵”——如今的雅各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Balex</dc:creator>
  <cp:lastModifiedBy>Elan Chen</cp:lastModifiedBy>
  <cp:revision>573</cp:revision>
  <cp:lastPrinted>2018-09-19T16:35:09Z</cp:lastPrinted>
  <dcterms:created xsi:type="dcterms:W3CDTF">2016-12-29T18:12:43Z</dcterms:created>
  <dcterms:modified xsi:type="dcterms:W3CDTF">2019-02-04T17:30:10Z</dcterms:modified>
</cp:coreProperties>
</file>