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9" r:id="rId3"/>
  </p:sldMasterIdLst>
  <p:notesMasterIdLst>
    <p:notesMasterId r:id="rId28"/>
  </p:notesMasterIdLst>
  <p:sldIdLst>
    <p:sldId id="685" r:id="rId4"/>
    <p:sldId id="686" r:id="rId5"/>
    <p:sldId id="687" r:id="rId6"/>
    <p:sldId id="688" r:id="rId7"/>
    <p:sldId id="689" r:id="rId8"/>
    <p:sldId id="690" r:id="rId9"/>
    <p:sldId id="691" r:id="rId10"/>
    <p:sldId id="692" r:id="rId11"/>
    <p:sldId id="693" r:id="rId12"/>
    <p:sldId id="694" r:id="rId13"/>
    <p:sldId id="695" r:id="rId14"/>
    <p:sldId id="696" r:id="rId15"/>
    <p:sldId id="697" r:id="rId16"/>
    <p:sldId id="698" r:id="rId17"/>
    <p:sldId id="699" r:id="rId18"/>
    <p:sldId id="700" r:id="rId19"/>
    <p:sldId id="701" r:id="rId20"/>
    <p:sldId id="702" r:id="rId21"/>
    <p:sldId id="703" r:id="rId22"/>
    <p:sldId id="704" r:id="rId23"/>
    <p:sldId id="705" r:id="rId24"/>
    <p:sldId id="706" r:id="rId25"/>
    <p:sldId id="662" r:id="rId26"/>
    <p:sldId id="683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AA347B9-D04D-472C-83D4-A1B41512A29C}">
          <p14:sldIdLst>
            <p14:sldId id="685"/>
            <p14:sldId id="686"/>
            <p14:sldId id="687"/>
            <p14:sldId id="688"/>
            <p14:sldId id="689"/>
            <p14:sldId id="690"/>
            <p14:sldId id="691"/>
            <p14:sldId id="692"/>
            <p14:sldId id="693"/>
            <p14:sldId id="694"/>
            <p14:sldId id="695"/>
            <p14:sldId id="696"/>
            <p14:sldId id="697"/>
            <p14:sldId id="698"/>
            <p14:sldId id="699"/>
            <p14:sldId id="700"/>
            <p14:sldId id="701"/>
            <p14:sldId id="702"/>
            <p14:sldId id="703"/>
            <p14:sldId id="704"/>
            <p14:sldId id="705"/>
            <p14:sldId id="706"/>
            <p14:sldId id="662"/>
            <p14:sldId id="683"/>
          </p14:sldIdLst>
        </p14:section>
        <p14:section name="Untitled Section" id="{1FC300F3-553B-44BE-A063-1E0CCF9BAFF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085"/>
    <a:srgbClr val="FFC000"/>
    <a:srgbClr val="B40000"/>
    <a:srgbClr val="CC9B00"/>
    <a:srgbClr val="658091"/>
    <a:srgbClr val="FFFF00"/>
    <a:srgbClr val="96A4BC"/>
    <a:srgbClr val="384F55"/>
    <a:srgbClr val="8C0000"/>
    <a:srgbClr val="E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74" autoAdjust="0"/>
    <p:restoredTop sz="86410"/>
  </p:normalViewPr>
  <p:slideViewPr>
    <p:cSldViewPr snapToGrid="0">
      <p:cViewPr varScale="1">
        <p:scale>
          <a:sx n="128" d="100"/>
          <a:sy n="128" d="100"/>
        </p:scale>
        <p:origin x="169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7350EA-6871-4E51-A1A9-08A39BCDBE35}" type="datetimeFigureOut">
              <a:rPr lang="en-US" smtClean="0"/>
              <a:t>6/11/19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86F86-1E4F-408D-8FD6-B9B228F4D4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71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81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18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9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4A90D46-C67F-461B-933A-8654CB20B268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B24774C-C409-4A69-94E3-F89806EBE8D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228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2EADE894-2BA1-44E5-93A7-BC320FF76407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86031C3-ED48-4112-824B-C7E81A7BCB5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3192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2756A1B-CBA8-4F4A-B5B5-877006859E35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B7CA1CB-8904-43B4-A8E8-FFE1E9C07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283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72044CF-8D22-4606-8DCB-7F96B7FC1C34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5F9CE55-5670-47A7-9FB2-65ABD58DF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643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6DACB74-87E6-4DC5-9CEE-F8FA15128E11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42BC73B-36A9-4BB1-9757-E0597BB65D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198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5F733D0-BC1F-4D60-970C-6FF30EC0BE0B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365901A-4124-4A03-80A9-2897A66CCA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255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CFC2451-13F7-414E-84C6-9EB9560D3350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12E0E88-3371-418C-A629-0A83BBBEF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267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7CE30B-530E-4B15-92A1-A98DEFA74F26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B099E57-87A2-4736-B78A-54B4605025E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45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7841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F5EB0C8-B787-44A2-A6FE-21299F4018FB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94F2F1F-3FD2-4ABA-BF85-D2453494155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29460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3250131-8067-4981-8A8C-DDC79A1C95F0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F93EA59-9A97-4759-A4B8-76BCD6DD33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75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0569E36-F096-4401-BD8B-07243E704A35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FDA6080B-5D32-48B2-8097-1F638C850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5233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06B2E1-3EB5-478C-8B49-C867CE68C325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9347C1E-A967-4A9A-A56A-94203BE8058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8283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41175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2327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606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066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8159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85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5905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8954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27251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7342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8440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737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1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69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4143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252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69B99-1108-455D-B3B6-AA29F1CC0F27}" type="datetimeFigureOut">
              <a:rPr lang="en-US" smtClean="0"/>
              <a:pPr/>
              <a:t>6/11/19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998673-BF69-47C3-8E12-4728C802F35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5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2E535F44-8F9E-43AB-AEE6-15FC854AC8B9}" type="datetimeFigureOut">
              <a:rPr lang="en-US"/>
              <a:pPr>
                <a:defRPr/>
              </a:pPr>
              <a:t>6/11/19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342EAE0B-F28A-419B-9DF7-905291E22F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84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2413F0-76F0-4EC8-9889-E4C066469DB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6/11/19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169F8D-B12B-4582-AE72-BF736A4D9B5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8933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microsoft.com/office/2007/relationships/hdphoto" Target="../media/hdphoto3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6.jpeg"/><Relationship Id="rId7" Type="http://schemas.openxmlformats.org/officeDocument/2006/relationships/image" Target="../media/image4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6" Type="http://schemas.microsoft.com/office/2007/relationships/hdphoto" Target="../media/hdphoto6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64.png"/><Relationship Id="rId4" Type="http://schemas.microsoft.com/office/2007/relationships/hdphoto" Target="../media/hdphoto7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8.jpe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0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7444" cy="6104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47869" y="168965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主日信息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82409" y="179191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6/9/2019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60488" y="2468217"/>
            <a:ext cx="3743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『</a:t>
            </a:r>
            <a:r>
              <a:rPr kumimoji="0" lang="zh-TW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悔改之路</a:t>
            </a:r>
            <a:r>
              <a:rPr kumimoji="0" lang="en-US" altLang="zh-TW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</a:effectLst>
                <a:uLnTx/>
                <a:uFillTx/>
                <a:latin typeface="華康黑體 Std W7" panose="020B0700000000000000" pitchFamily="34" charset="-120"/>
                <a:ea typeface="華康黑體 Std W7" panose="020B0700000000000000" pitchFamily="34" charset="-120"/>
                <a:cs typeface="+mn-cs"/>
              </a:rPr>
              <a:t>』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6227" y="3299214"/>
            <a:ext cx="374374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詩篇五十一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56227" y="4952135"/>
            <a:ext cx="37437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薛忠勇 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弟兄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57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722" y="208721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赦罪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7712" y="855052"/>
            <a:ext cx="39725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塗抹</a:t>
            </a:r>
            <a:r>
              <a:rPr kumimoji="0" lang="zh-TW" altLang="en-US" sz="36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刪除記錄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2050" name="Picture 2" descr="Image result for erasing a whitebo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28" r="21851" b="8431"/>
          <a:stretch/>
        </p:blipFill>
        <p:spPr bwMode="auto">
          <a:xfrm>
            <a:off x="5239758" y="360486"/>
            <a:ext cx="3568148" cy="2491140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40874" y="1824548"/>
            <a:ext cx="59939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洗淨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洗脫污穢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  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將罪踐踏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  </a:t>
            </a:r>
          </a:p>
        </p:txBody>
      </p:sp>
      <p:pic>
        <p:nvPicPr>
          <p:cNvPr id="2052" name="Picture 4" descr="Image result for washing clothes by feet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6" t="9073" r="12389"/>
          <a:stretch/>
        </p:blipFill>
        <p:spPr bwMode="auto">
          <a:xfrm>
            <a:off x="4913826" y="3139659"/>
            <a:ext cx="3937018" cy="2858876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937590" y="3163036"/>
            <a:ext cx="391966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3.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潔除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除滅罪行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    </a:t>
            </a:r>
          </a:p>
        </p:txBody>
      </p:sp>
      <p:sp>
        <p:nvSpPr>
          <p:cNvPr id="2" name="TextBox 1"/>
          <p:cNvSpPr txBox="1"/>
          <p:nvPr/>
        </p:nvSpPr>
        <p:spPr>
          <a:xfrm rot="21070510">
            <a:off x="6638967" y="931020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鋼筆行楷繁" panose="02000500000000000000" pitchFamily="2" charset="-120"/>
                <a:ea typeface="王漢宗鋼筆行楷繁" panose="02000500000000000000" pitchFamily="2" charset="-120"/>
                <a:cs typeface="+mn-cs"/>
              </a:rPr>
              <a:t>偷竊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鋼筆行楷繁" panose="02000500000000000000" pitchFamily="2" charset="-120"/>
              <a:ea typeface="王漢宗鋼筆行楷繁" panose="02000500000000000000" pitchFamily="2" charset="-120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rot="401258">
            <a:off x="6296290" y="2174327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鋼筆行楷繁" panose="02000500000000000000" pitchFamily="2" charset="-120"/>
                <a:ea typeface="王漢宗鋼筆行楷繁" panose="02000500000000000000" pitchFamily="2" charset="-120"/>
                <a:cs typeface="+mn-cs"/>
              </a:rPr>
              <a:t>撒謊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鋼筆行楷繁" panose="02000500000000000000" pitchFamily="2" charset="-120"/>
              <a:ea typeface="王漢宗鋼筆行楷繁" panose="02000500000000000000" pitchFamily="2" charset="-120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9447" y="1516771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鋼筆行楷繁" panose="02000500000000000000" pitchFamily="2" charset="-120"/>
                <a:ea typeface="王漢宗鋼筆行楷繁" panose="02000500000000000000" pitchFamily="2" charset="-120"/>
                <a:cs typeface="+mn-cs"/>
              </a:rPr>
              <a:t>毀謗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鋼筆行楷繁" panose="02000500000000000000" pitchFamily="2" charset="-120"/>
              <a:ea typeface="王漢宗鋼筆行楷繁" panose="02000500000000000000" pitchFamily="2" charset="-120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rot="21355053">
            <a:off x="7627986" y="411430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鋼筆行楷繁" panose="02000500000000000000" pitchFamily="2" charset="-120"/>
                <a:ea typeface="王漢宗鋼筆行楷繁" panose="02000500000000000000" pitchFamily="2" charset="-120"/>
                <a:cs typeface="+mn-cs"/>
              </a:rPr>
              <a:t>行暴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鋼筆行楷繁" panose="02000500000000000000" pitchFamily="2" charset="-120"/>
              <a:ea typeface="王漢宗鋼筆行楷繁" panose="02000500000000000000" pitchFamily="2" charset="-120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 rot="21355053">
            <a:off x="7773573" y="2125013"/>
            <a:ext cx="10567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王漢宗鋼筆行楷繁" panose="02000500000000000000" pitchFamily="2" charset="-120"/>
                <a:ea typeface="王漢宗鋼筆行楷繁" panose="02000500000000000000" pitchFamily="2" charset="-120"/>
                <a:cs typeface="+mn-cs"/>
              </a:rPr>
              <a:t>作假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王漢宗鋼筆行楷繁" panose="02000500000000000000" pitchFamily="2" charset="-120"/>
              <a:ea typeface="王漢宗鋼筆行楷繁" panose="02000500000000000000" pitchFamily="2" charset="-12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9883"/>
          <a:stretch/>
        </p:blipFill>
        <p:spPr>
          <a:xfrm>
            <a:off x="1474130" y="3891815"/>
            <a:ext cx="3200400" cy="2291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89621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  <p:bldP spid="10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722" y="208721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二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知罪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44971" y="855052"/>
            <a:ext cx="757130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因為，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我知道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我的過犯；我的罪常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在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我面前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(3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7712" y="2049155"/>
            <a:ext cx="4440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過犯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transgression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30260" y="3460204"/>
            <a:ext cx="3332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罪孽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iniquity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44971" y="4835936"/>
            <a:ext cx="2747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3.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我的罪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r>
              <a:rPr kumimoji="0" lang="en-US" altLang="zh-TW" sz="3600" b="1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sin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3242" y="269548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越軌，違反律法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4302" y="4071218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走歪，偏行己路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1026" name="Picture 2" descr="Image result for derai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/>
          <a:stretch/>
        </p:blipFill>
        <p:spPr bwMode="auto">
          <a:xfrm>
            <a:off x="5741345" y="1604865"/>
            <a:ext cx="3222921" cy="1901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sheep off pat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7" t="12643" r="14316" b="11686"/>
          <a:stretch/>
        </p:blipFill>
        <p:spPr bwMode="auto">
          <a:xfrm>
            <a:off x="5773921" y="3633888"/>
            <a:ext cx="3211861" cy="2011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miss the targe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521" y="3616842"/>
            <a:ext cx="3286560" cy="258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314302" y="5444989"/>
            <a:ext cx="46474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達不到紅心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神的要求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367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4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court sce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" y="602427"/>
            <a:ext cx="8261873" cy="55079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63" y="602426"/>
            <a:ext cx="8419713" cy="550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omans 3: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91" y="767121"/>
            <a:ext cx="8087653" cy="519466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67859" y="827523"/>
            <a:ext cx="7366119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因為世人都犯了罪，虧缺了神的榮耀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520015" y="2964169"/>
            <a:ext cx="227818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羅馬書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3:23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7445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83" y="322729"/>
            <a:ext cx="4567032" cy="3044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797" y="1845073"/>
            <a:ext cx="7248451" cy="483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671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722" y="208721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三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認罪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3074" name="Picture 2" descr="Image result for making excuse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67" y="890421"/>
            <a:ext cx="5566610" cy="2783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making excuse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1"/>
          <a:stretch/>
        </p:blipFill>
        <p:spPr bwMode="auto">
          <a:xfrm>
            <a:off x="6113133" y="345799"/>
            <a:ext cx="2855811" cy="3327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210" y="4397548"/>
            <a:ext cx="3518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我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」出現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35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210" y="5060649"/>
            <a:ext cx="8161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我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向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祢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何犯罪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惟獨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得罪了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祢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」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(4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482" y="871822"/>
            <a:ext cx="5566610" cy="34464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44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7062" y="531885"/>
            <a:ext cx="3274466" cy="322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81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522" y="146273"/>
            <a:ext cx="3143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king frederick ii of prussia visiting pris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960" y="1243584"/>
            <a:ext cx="5120855" cy="337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prisoners beggi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60"/>
          <a:stretch/>
        </p:blipFill>
        <p:spPr bwMode="auto">
          <a:xfrm>
            <a:off x="224590" y="564730"/>
            <a:ext cx="5545722" cy="3574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90" y="2053034"/>
            <a:ext cx="5507008" cy="4124742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32746" y="3824868"/>
            <a:ext cx="22300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Prussia 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Frederick II</a:t>
            </a:r>
          </a:p>
        </p:txBody>
      </p:sp>
    </p:spTree>
    <p:extLst>
      <p:ext uri="{BB962C8B-B14F-4D97-AF65-F5344CB8AC3E}">
        <p14:creationId xmlns:p14="http://schemas.microsoft.com/office/powerpoint/2010/main" val="41118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slingsho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33" b="96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359">
            <a:off x="-309646" y="56155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" b="1491"/>
          <a:stretch/>
        </p:blipFill>
        <p:spPr>
          <a:xfrm>
            <a:off x="2560729" y="356936"/>
            <a:ext cx="6294514" cy="490487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9108" y="5458325"/>
            <a:ext cx="85805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遮掩自己罪過的，必不亨通；承認離棄罪過的，必蒙憐恤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箴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28:13)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8976" y="3380444"/>
            <a:ext cx="20313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抗拒從嚴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坦白從寬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3074" name="Picture 2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0730" y="675056"/>
            <a:ext cx="6294514" cy="43444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Image result for kid helping to coo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190" y="660689"/>
            <a:ext cx="6301053" cy="43588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6479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8722" y="208721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四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離罪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614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617" y="3595509"/>
            <a:ext cx="4924704" cy="2770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78" y="4122820"/>
            <a:ext cx="3364253" cy="224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17712" y="1366582"/>
            <a:ext cx="2587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1.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清潔的心</a:t>
            </a:r>
            <a:r>
              <a:rPr kumimoji="0" lang="en-US" altLang="zh-TW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6152" name="Picture 8" descr="Image result for clean heart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00" b="83000" l="14600" r="8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576" t="10610" r="12319" b="12253"/>
          <a:stretch/>
        </p:blipFill>
        <p:spPr bwMode="auto">
          <a:xfrm>
            <a:off x="3908299" y="269402"/>
            <a:ext cx="2082974" cy="2168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33754" y="2020455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2.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正直的靈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6154" name="Picture 10" descr="Image result for holy spirit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44" r="17712"/>
          <a:stretch/>
        </p:blipFill>
        <p:spPr bwMode="auto">
          <a:xfrm>
            <a:off x="6153053" y="235100"/>
            <a:ext cx="2749708" cy="22024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946201" y="2698292"/>
            <a:ext cx="2420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3.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救恩之樂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pic>
        <p:nvPicPr>
          <p:cNvPr id="6156" name="Picture 12" descr="Image result for joy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25" t="26171" r="12780"/>
          <a:stretch/>
        </p:blipFill>
        <p:spPr bwMode="auto">
          <a:xfrm>
            <a:off x="3536640" y="2341756"/>
            <a:ext cx="3486504" cy="2056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4067" y="778059"/>
            <a:ext cx="24929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三個請求：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553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68" y="156242"/>
            <a:ext cx="4318502" cy="6477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19634" y="560396"/>
            <a:ext cx="4980851" cy="615553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內疚</a:t>
            </a: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只有我知道我作錯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25102" y="5760399"/>
            <a:ext cx="5109091" cy="584775"/>
          </a:xfrm>
          <a:prstGeom prst="rect">
            <a:avLst/>
          </a:prstGeom>
          <a:solidFill>
            <a:srgbClr val="C00000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羞恥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–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全世界都知道我作錯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24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91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67999"/>
      </p:ext>
    </p:extLst>
  </p:cSld>
  <p:clrMapOvr>
    <a:masterClrMapping/>
  </p:clrMapOvr>
  <p:transition spd="slow">
    <p:randomBa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31"/>
            <a:ext cx="9144000" cy="68517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02722" y="959223"/>
            <a:ext cx="2969110" cy="1938992"/>
          </a:xfrm>
          <a:prstGeom prst="rect">
            <a:avLst/>
          </a:prstGeom>
          <a:solidFill>
            <a:srgbClr val="F7FEE2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牧師，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我很需要你的幫助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6061" y="959223"/>
            <a:ext cx="3262432" cy="1938992"/>
          </a:xfrm>
          <a:prstGeom prst="rect">
            <a:avLst/>
          </a:prstGeom>
          <a:solidFill>
            <a:srgbClr val="F7FEE2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我總覺得自己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是教會裡最</a:t>
            </a:r>
            <a:endParaRPr kumimoji="0" lang="en-US" altLang="zh-TW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漂亮的女人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2188147" y="234389"/>
            <a:ext cx="3998259" cy="3388659"/>
          </a:xfrm>
          <a:prstGeom prst="wedgeEllipseCallout">
            <a:avLst>
              <a:gd name="adj1" fmla="val 56815"/>
              <a:gd name="adj2" fmla="val 12971"/>
            </a:avLst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38100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84743" y="868761"/>
            <a:ext cx="3605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哦，那不算是什麼罪，那只是你的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錯覺</a:t>
            </a: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！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71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cotland seaside tow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offee stain on wal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49"/>
          <a:stretch/>
        </p:blipFill>
        <p:spPr bwMode="auto">
          <a:xfrm rot="16200000">
            <a:off x="4301155" y="2535484"/>
            <a:ext cx="4562910" cy="3158021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3353" y="515206"/>
            <a:ext cx="6184541" cy="6081466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38749" y="6173338"/>
            <a:ext cx="181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tura MT Script Capitals" panose="03020802060602070202" pitchFamily="66" charset="0"/>
                <a:ea typeface="新細明體" panose="02020500000000000000" pitchFamily="18" charset="-120"/>
                <a:cs typeface="+mn-cs"/>
              </a:rPr>
              <a:t>E. H. Landseer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tura MT Script Capitals" panose="03020802060602070202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452" y="1117371"/>
            <a:ext cx="2745439" cy="33319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73425" y="3883661"/>
            <a:ext cx="258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Sir Edwin Landseer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2485613" y="4516242"/>
            <a:ext cx="1015871" cy="1724002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85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Image result for failure imag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744" y="449179"/>
            <a:ext cx="8716397" cy="4692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942" y="1387843"/>
            <a:ext cx="4125974" cy="3657901"/>
          </a:xfrm>
          <a:prstGeom prst="rect">
            <a:avLst/>
          </a:prstGeom>
        </p:spPr>
      </p:pic>
      <p:pic>
        <p:nvPicPr>
          <p:cNvPr id="8198" name="Picture 6" descr="Image result for cross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7279" flipH="1">
            <a:off x="5200185" y="3326303"/>
            <a:ext cx="581007" cy="99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9744" y="5274404"/>
            <a:ext cx="90740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神所要的祭就是憂傷的靈；神啊，憂傷痛悔的心，你必不輕看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(17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186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1960" y="152400"/>
            <a:ext cx="59250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0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Brush Script Std" panose="03060802040607070404" pitchFamily="66" charset="0"/>
                <a:ea typeface="新細明體" panose="02020500000000000000" pitchFamily="18" charset="-120"/>
                <a:cs typeface="+mn-cs"/>
              </a:rPr>
              <a:t>Forgiveness</a:t>
            </a:r>
            <a:endParaRPr kumimoji="0" lang="en-US" sz="10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Brush Script Std" panose="03060802040607070404" pitchFamily="66" charset="0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48840" y="4658499"/>
            <a:ext cx="67103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5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atura MT Script Capitals" panose="03020802060602070202" pitchFamily="66" charset="0"/>
                <a:ea typeface="新細明體" panose="02020500000000000000" pitchFamily="18" charset="-120"/>
                <a:cs typeface="+mn-cs"/>
              </a:rPr>
              <a:t>Begins at the Cross</a:t>
            </a:r>
            <a:endParaRPr kumimoji="0" lang="en-US" sz="5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atura MT Script Capitals" panose="03020802060602070202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81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ommun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457"/>
            <a:ext cx="9179801" cy="539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Image result for communi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405"/>
          <a:stretch/>
        </p:blipFill>
        <p:spPr bwMode="auto">
          <a:xfrm>
            <a:off x="-1" y="-1"/>
            <a:ext cx="9179801" cy="288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23256" y="1035056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同心擘餅</a:t>
            </a:r>
            <a:endParaRPr lang="en-US" sz="50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97870" y="1896830"/>
            <a:ext cx="2749471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5000" dirty="0">
                <a:solidFill>
                  <a:prstClr val="white"/>
                </a:solidFill>
                <a:effectLst>
                  <a:glow rad="139700">
                    <a:srgbClr val="FF0000"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雅藝體 Std W6" pitchFamily="82" charset="-120"/>
                <a:ea typeface="華康雅藝體 Std W6" pitchFamily="82" charset="-120"/>
              </a:rPr>
              <a:t>紀念主恩</a:t>
            </a:r>
            <a:endParaRPr lang="en-US" sz="5000" dirty="0">
              <a:solidFill>
                <a:prstClr val="white"/>
              </a:solidFill>
              <a:effectLst>
                <a:glow rad="139700">
                  <a:srgbClr val="FF0000"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華康雅藝體 Std W6" pitchFamily="82" charset="-120"/>
              <a:ea typeface="華康雅藝體 Std W6" pitchFamily="8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72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r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56" y="4535011"/>
            <a:ext cx="3094399" cy="2225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38469" y="5613882"/>
            <a:ext cx="479650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5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墨西哥短宣差派</a:t>
            </a:r>
            <a:endParaRPr kumimoji="0" lang="en-US" sz="5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pic>
        <p:nvPicPr>
          <p:cNvPr id="1034" name="Picture 10" descr="Related imag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892" b="80028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0"/>
          <a:stretch/>
        </p:blipFill>
        <p:spPr bwMode="auto">
          <a:xfrm>
            <a:off x="7281929" y="3931161"/>
            <a:ext cx="1957665" cy="2182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3424" y="149078"/>
            <a:ext cx="18614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新細明體" panose="02020500000000000000" pitchFamily="18" charset="-120"/>
                <a:cs typeface="+mn-cs"/>
              </a:rPr>
              <a:t>6/11-18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 flipH="1">
            <a:off x="7707289" y="3577218"/>
            <a:ext cx="15955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Brush Script Std" panose="03060802040607070404" pitchFamily="66" charset="0"/>
                <a:ea typeface="新細明體" panose="02020500000000000000" pitchFamily="18" charset="-120"/>
                <a:cs typeface="+mn-cs"/>
              </a:rPr>
              <a:t>2019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40000"/>
                  <a:lumOff val="60000"/>
                </a:srgbClr>
              </a:solidFill>
              <a:effectLst/>
              <a:uLnTx/>
              <a:uFillTx/>
              <a:latin typeface="Brush Script Std" panose="03060802040607070404" pitchFamily="66" charset="0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9544" y="856964"/>
            <a:ext cx="673970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Howard Lee      </a:t>
            </a: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魏小進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glow rad="101600">
                  <a:prstClr val="black"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Timothy Chen  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Timothy Lee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Jonah Wang 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Evan Yang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Eric Dong        Eric Song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Matthew </a:t>
            </a:r>
            <a:r>
              <a:rPr kumimoji="0" lang="en-US" sz="3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Kuo</a:t>
            </a: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Jonathan Wei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01600">
                    <a:prstClr val="black"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Ronald Huang   Cutis Li</a:t>
            </a:r>
          </a:p>
        </p:txBody>
      </p:sp>
    </p:spTree>
    <p:extLst>
      <p:ext uri="{BB962C8B-B14F-4D97-AF65-F5344CB8AC3E}">
        <p14:creationId xmlns:p14="http://schemas.microsoft.com/office/powerpoint/2010/main" val="2387286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god's judgeme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044" y="3057306"/>
            <a:ext cx="4868446" cy="3674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31"/>
          <a:stretch/>
        </p:blipFill>
        <p:spPr bwMode="auto">
          <a:xfrm>
            <a:off x="570778" y="3136681"/>
            <a:ext cx="3064702" cy="3614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224117" y="72847"/>
            <a:ext cx="79933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通姦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 Affair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婚外情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Left-Right Arrow 2"/>
          <p:cNvSpPr/>
          <p:nvPr/>
        </p:nvSpPr>
        <p:spPr>
          <a:xfrm>
            <a:off x="1589709" y="240692"/>
            <a:ext cx="725557" cy="34753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224116" y="647873"/>
            <a:ext cx="9009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同性戀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Sexual preference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性嗜好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Left-Right Arrow 8"/>
          <p:cNvSpPr/>
          <p:nvPr/>
        </p:nvSpPr>
        <p:spPr>
          <a:xfrm>
            <a:off x="1929702" y="776916"/>
            <a:ext cx="771128" cy="34753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224115" y="1243744"/>
            <a:ext cx="9009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淫穢電影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Adult entertainment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成人娛樂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1" name="Left-Right Arrow 10"/>
          <p:cNvSpPr/>
          <p:nvPr/>
        </p:nvSpPr>
        <p:spPr>
          <a:xfrm>
            <a:off x="2315266" y="1390110"/>
            <a:ext cx="771128" cy="34753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 flipH="1">
            <a:off x="224115" y="1842054"/>
            <a:ext cx="90093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墮胎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      Pro-Choice 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女人的選擇權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3" name="Left-Right Arrow 12"/>
          <p:cNvSpPr/>
          <p:nvPr/>
        </p:nvSpPr>
        <p:spPr>
          <a:xfrm>
            <a:off x="1544138" y="1974885"/>
            <a:ext cx="771128" cy="347534"/>
          </a:xfrm>
          <a:prstGeom prst="left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7-Point Star 4"/>
          <p:cNvSpPr/>
          <p:nvPr/>
        </p:nvSpPr>
        <p:spPr>
          <a:xfrm>
            <a:off x="701016" y="2440291"/>
            <a:ext cx="1148454" cy="944217"/>
          </a:xfrm>
          <a:prstGeom prst="star7">
            <a:avLst/>
          </a:prstGeom>
          <a:solidFill>
            <a:srgbClr val="FFFF00"/>
          </a:solidFill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021002" y="2518280"/>
            <a:ext cx="679828" cy="50052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73017" y="2418890"/>
            <a:ext cx="628890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龍門石碑 Std W9" panose="03000900000000000000" pitchFamily="66" charset="-120"/>
                <a:ea typeface="華康龍門石碑 Std W9" panose="03000900000000000000" pitchFamily="66" charset="-120"/>
                <a:cs typeface="+mn-cs"/>
              </a:rPr>
              <a:t>錯誤、弱點、天性、不完美之處</a:t>
            </a:r>
            <a:endParaRPr kumimoji="0" lang="en-US" sz="3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龍門石碑 Std W9" panose="03000900000000000000" pitchFamily="66" charset="-120"/>
              <a:ea typeface="華康龍門石碑 Std W9" panose="030009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44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8" grpId="0"/>
      <p:bldP spid="9" grpId="0" animBg="1"/>
      <p:bldP spid="10" grpId="0"/>
      <p:bldP spid="11" grpId="0" animBg="1"/>
      <p:bldP spid="12" grpId="0"/>
      <p:bldP spid="13" grpId="0" animBg="1"/>
      <p:bldP spid="5" grpId="0" animBg="1"/>
      <p:bldP spid="14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15" y="152055"/>
            <a:ext cx="4658061" cy="42049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 flipH="1">
            <a:off x="5093624" y="195182"/>
            <a:ext cx="3468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雅藝體 Std W6" panose="040B0600000000000000" pitchFamily="82" charset="-120"/>
                <a:ea typeface="華康雅藝體 Std W6" panose="040B0600000000000000" pitchFamily="82" charset="-120"/>
                <a:cs typeface="+mn-cs"/>
              </a:rPr>
              <a:t>罪的工價乃是死！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雅藝體 Std W6" panose="040B0600000000000000" pitchFamily="82" charset="-120"/>
              <a:ea typeface="華康雅藝體 Std W6" panose="040B0600000000000000" pitchFamily="82" charset="-120"/>
              <a:cs typeface="+mn-cs"/>
            </a:endParaRPr>
          </a:p>
        </p:txBody>
      </p:sp>
      <p:pic>
        <p:nvPicPr>
          <p:cNvPr id="2052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1" r="32462"/>
          <a:stretch/>
        </p:blipFill>
        <p:spPr bwMode="auto">
          <a:xfrm>
            <a:off x="5329721" y="3786809"/>
            <a:ext cx="3448879" cy="2857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roken relationship with go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759" y="960783"/>
            <a:ext cx="3870171" cy="2587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broken relationship with go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07" y="4432851"/>
            <a:ext cx="357187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533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aking out the tras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87" y="107675"/>
            <a:ext cx="5042591" cy="335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2875" r="100000">
                        <a14:foregroundMark x1="77375" y1="16833" x2="77375" y2="16833"/>
                        <a14:foregroundMark x1="69250" y1="26833" x2="69250" y2="26833"/>
                        <a14:foregroundMark x1="72125" y1="25333" x2="72125" y2="25333"/>
                        <a14:foregroundMark x1="87250" y1="17000" x2="87250" y2="17000"/>
                        <a14:foregroundMark x1="71750" y1="25000" x2="71750" y2="25000"/>
                        <a14:foregroundMark x1="80875" y1="19167" x2="80875" y2="1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60354" y="2991678"/>
            <a:ext cx="5333493" cy="386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8053" y="3527779"/>
            <a:ext cx="5811547" cy="3268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relationshi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492" y="641096"/>
            <a:ext cx="3196775" cy="21208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378124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5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9170" y="480968"/>
            <a:ext cx="5082989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神所要的祭就是憂傷的靈；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神啊，憂傷痛悔的心，</a:t>
            </a:r>
            <a:endParaRPr kumimoji="0" lang="en-US" altLang="zh-TW" sz="3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祢必不輕看 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詩</a:t>
            </a:r>
            <a:r>
              <a:rPr kumimoji="0" lang="en-US" altLang="zh-TW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51:17)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92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53747" y="3830222"/>
            <a:ext cx="451485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69" b="9672"/>
          <a:stretch/>
        </p:blipFill>
        <p:spPr bwMode="auto">
          <a:xfrm>
            <a:off x="314601" y="258176"/>
            <a:ext cx="4572000" cy="278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028" y="3434575"/>
            <a:ext cx="6469770" cy="3234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86601" y="168966"/>
            <a:ext cx="40318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1-9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	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求神赦罪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儷黑 Std W7" panose="020B0700000000000000" pitchFamily="34" charset="-120"/>
              <a:ea typeface="華康儷黑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10-19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節</a:t>
            </a:r>
            <a:r>
              <a:rPr kumimoji="0" lang="zh-TW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</a:t>
            </a:r>
            <a:r>
              <a:rPr kumimoji="0" lang="en-US" altLang="zh-TW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求神恢復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華康儷黑 Std W7" panose="020B0700000000000000" pitchFamily="34" charset="-120"/>
              <a:ea typeface="華康儷黑 Std W7" panose="020B0700000000000000" pitchFamily="34" charset="-120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55272" y="1514980"/>
            <a:ext cx="3570208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悔改的模式</a:t>
            </a:r>
            <a:endParaRPr kumimoji="0" lang="en-US" altLang="zh-TW" sz="3600" b="0" i="0" u="sng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華康儷黑 Std W7" panose="020B0700000000000000" pitchFamily="34" charset="-120"/>
              <a:ea typeface="華康儷黑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赦罪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黑 Std W7" panose="020B0700000000000000" pitchFamily="34" charset="-120"/>
              <a:ea typeface="華康儷黑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    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知罪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黑 Std W7" panose="020B0700000000000000" pitchFamily="34" charset="-120"/>
              <a:ea typeface="華康儷黑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        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認罪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黑 Std W7" panose="020B0700000000000000" pitchFamily="34" charset="-120"/>
              <a:ea typeface="華康儷黑 Std W7" panose="020B07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               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儷黑 Std W7" panose="020B0700000000000000" pitchFamily="34" charset="-120"/>
                <a:ea typeface="華康儷黑 Std W7" panose="020B0700000000000000" pitchFamily="34" charset="-120"/>
                <a:cs typeface="+mn-cs"/>
              </a:rPr>
              <a:t>離罪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華康儷黑 Std W7" panose="020B0700000000000000" pitchFamily="34" charset="-120"/>
              <a:ea typeface="華康儷黑 Std W7" panose="020B0700000000000000" pitchFamily="34" charset="-120"/>
              <a:cs typeface="+mn-cs"/>
            </a:endParaRPr>
          </a:p>
        </p:txBody>
      </p:sp>
      <p:sp>
        <p:nvSpPr>
          <p:cNvPr id="2" name="Curved Down Arrow 1"/>
          <p:cNvSpPr/>
          <p:nvPr/>
        </p:nvSpPr>
        <p:spPr>
          <a:xfrm rot="2479597">
            <a:off x="7037610" y="2301473"/>
            <a:ext cx="825657" cy="4249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urved Down Arrow 7"/>
          <p:cNvSpPr/>
          <p:nvPr/>
        </p:nvSpPr>
        <p:spPr>
          <a:xfrm rot="2479597">
            <a:off x="7725131" y="3015373"/>
            <a:ext cx="825657" cy="4249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urved Down Arrow 8"/>
          <p:cNvSpPr/>
          <p:nvPr/>
        </p:nvSpPr>
        <p:spPr>
          <a:xfrm rot="2479597">
            <a:off x="8330991" y="3654268"/>
            <a:ext cx="825657" cy="424974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956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722" y="208721"/>
            <a:ext cx="18309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. </a:t>
            </a:r>
            <a:r>
              <a:rPr kumimoji="0" lang="zh-TW" alt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赦罪</a:t>
            </a:r>
            <a:endParaRPr kumimoji="0" lang="en-US" sz="3600" b="0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17712" y="1996777"/>
            <a:ext cx="803296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赦罪的根源在於神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，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神赦罪因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祂有豐盛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的慈愛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408" y="802667"/>
            <a:ext cx="7802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神啊，求祢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按祢的慈愛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憐恤我！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按祢豐盛的慈悲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塗抹我的過犯！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(1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節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17712" y="3187111"/>
            <a:ext cx="536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饒恕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 =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不追究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以往的過錯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7712" y="3784166"/>
            <a:ext cx="53655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赦免 </a:t>
            </a:r>
            <a:r>
              <a:rPr kumimoji="0" lang="en-US" altLang="zh-TW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= 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忘掉了</a:t>
            </a: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華康黑體 Std W9" panose="020B0900000000000000" pitchFamily="34" charset="-120"/>
                <a:ea typeface="華康黑體 Std W9" panose="020B0900000000000000" pitchFamily="34" charset="-120"/>
                <a:cs typeface="+mn-cs"/>
              </a:rPr>
              <a:t>以往的罪孽</a:t>
            </a:r>
            <a:endParaRPr kumimoji="0" lang="en-US" altLang="zh-TW" sz="36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華康黑體 Std W9" panose="020B0900000000000000" pitchFamily="34" charset="-120"/>
              <a:ea typeface="華康黑體 Std W9" panose="020B0900000000000000" pitchFamily="34" charset="-120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95408" y="4368972"/>
            <a:ext cx="7802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東離西有多遠，祂叫我們的過犯離我們也有多遠！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詩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103:12)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95408" y="5516859"/>
            <a:ext cx="7802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神將我們的罪孽踏在腳下，又將我們的一切罪投於深海！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(</a:t>
            </a:r>
            <a:r>
              <a:rPr kumimoji="0" lang="zh-TW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彌</a:t>
            </a:r>
            <a:r>
              <a:rPr kumimoji="0" lang="en-US" altLang="zh-TW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華康魏碑體 Std W7" panose="03000700000000000000" pitchFamily="66" charset="-120"/>
                <a:ea typeface="華康魏碑體 Std W7" panose="03000700000000000000" pitchFamily="66" charset="-120"/>
                <a:cs typeface="+mn-cs"/>
              </a:rPr>
              <a:t>7:19)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華康魏碑體 Std W7" panose="03000700000000000000" pitchFamily="66" charset="-120"/>
              <a:ea typeface="華康魏碑體 Std W7" panose="03000700000000000000" pitchFamily="66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59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Related image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008" y="2846640"/>
            <a:ext cx="508635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r="24002"/>
          <a:stretch/>
        </p:blipFill>
        <p:spPr bwMode="auto">
          <a:xfrm>
            <a:off x="236433" y="2846640"/>
            <a:ext cx="349857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young girl in coma hospit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2362" y="103439"/>
            <a:ext cx="4381500" cy="274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6433" y="235986"/>
            <a:ext cx="3975929" cy="26106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b="7101"/>
          <a:stretch/>
        </p:blipFill>
        <p:spPr>
          <a:xfrm>
            <a:off x="3319489" y="103439"/>
            <a:ext cx="5715000" cy="66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14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8732</TotalTime>
  <Words>537</Words>
  <Application>Microsoft Macintosh PowerPoint</Application>
  <PresentationFormat>On-screen Show (4:3)</PresentationFormat>
  <Paragraphs>89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9" baseType="lpstr">
      <vt:lpstr>Brush Script Std</vt:lpstr>
      <vt:lpstr>王漢宗鋼筆行楷繁</vt:lpstr>
      <vt:lpstr>華康儷黑 Std W7</vt:lpstr>
      <vt:lpstr>華康雅藝體 Std W6</vt:lpstr>
      <vt:lpstr>華康魏碑體 Std W7</vt:lpstr>
      <vt:lpstr>華康黑體 Std W7</vt:lpstr>
      <vt:lpstr>華康黑體 Std W9</vt:lpstr>
      <vt:lpstr>華康龍門石碑 Std W9</vt:lpstr>
      <vt:lpstr>Arial</vt:lpstr>
      <vt:lpstr>Calibri</vt:lpstr>
      <vt:lpstr>Calibri Light</vt:lpstr>
      <vt:lpstr>Matura MT Script Capitals</vt:lpstr>
      <vt:lpstr>Office Theme</vt:lpstr>
      <vt:lpstr>2_Custom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Balex</dc:creator>
  <cp:lastModifiedBy>Elan Chen</cp:lastModifiedBy>
  <cp:revision>539</cp:revision>
  <dcterms:created xsi:type="dcterms:W3CDTF">2016-12-29T18:12:43Z</dcterms:created>
  <dcterms:modified xsi:type="dcterms:W3CDTF">2019-06-11T20:54:28Z</dcterms:modified>
</cp:coreProperties>
</file>