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 b="def" i="def"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3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 txBox="1"/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 txBox="1"/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Shape 94"/>
          <p:cNvSpPr txBox="1"/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 rot="150000">
            <a:off x="-1195867" y="-2647363"/>
            <a:ext cx="18923001" cy="2535745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 rot="150000">
            <a:off x="2791125" y="514141"/>
            <a:ext cx="8293101" cy="1111303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 txBox="1"/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 rot="60000">
            <a:off x="7658053" y="1819938"/>
            <a:ext cx="4368801" cy="58543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 txBox="1"/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 txBox="1"/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 rot="60000">
            <a:off x="7468990" y="2623030"/>
            <a:ext cx="4508501" cy="604154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 txBox="1"/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half" idx="13"/>
          </p:nvPr>
        </p:nvSpPr>
        <p:spPr>
          <a:xfrm>
            <a:off x="7569200" y="-783291"/>
            <a:ext cx="4496616" cy="67479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half" idx="14"/>
          </p:nvPr>
        </p:nvSpPr>
        <p:spPr>
          <a:xfrm>
            <a:off x="6883400" y="4546600"/>
            <a:ext cx="6457951" cy="4305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 rot="60000">
            <a:off x="881007" y="643943"/>
            <a:ext cx="6108701" cy="818586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 txBox="1"/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 txBox="1"/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pc="113" sz="11300"/>
            </a:lvl1pPr>
          </a:lstStyle>
          <a:p>
            <a:pPr/>
            <a:r>
              <a:t>家</a:t>
            </a:r>
          </a:p>
        </p:txBody>
      </p:sp>
      <p:sp>
        <p:nvSpPr>
          <p:cNvPr id="120" name="Shape 120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12/8/2019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body" idx="14"/>
          </p:nvPr>
        </p:nvSpPr>
        <p:spPr>
          <a:xfrm>
            <a:off x="852216" y="455035"/>
            <a:ext cx="4568083" cy="1168401"/>
          </a:xfrm>
          <a:prstGeom prst="rect">
            <a:avLst/>
          </a:prstGeom>
        </p:spPr>
        <p:txBody>
          <a:bodyPr/>
          <a:lstStyle>
            <a:lvl1pPr>
              <a:defRPr b="1" sz="6000"/>
            </a:lvl1pPr>
          </a:lstStyle>
          <a:p>
            <a:pPr/>
            <a:r>
              <a:t>回家(17～19)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375957" y="1533195"/>
            <a:ext cx="10443386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740833" indent="-740833" algn="l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苦難的考驗</a:t>
            </a:r>
          </a:p>
          <a:p>
            <a:pPr marL="740833" indent="-740833" algn="l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思考-父親的大能丶謙卑反省</a:t>
            </a:r>
          </a:p>
          <a:p>
            <a:pPr marL="740833" indent="-740833" algn="l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悔 - 得罪天丶得罪父親</a:t>
            </a:r>
          </a:p>
          <a:p>
            <a:pPr marL="740833" indent="-740833" algn="l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改 - 回家認錯、領受父愛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1002818" y="6357494"/>
            <a:ext cx="11848836" cy="30988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“我閉口不認罪的時候， 因終日唉哼而骨頭枯乾。⋯⋯ 我向你陳明我的罪， 不隱瞞我的惡。 我說：我要向耶和華承認我的過犯， 你就赦免我的罪惡。 ” (詩篇 32:3，5)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p" bldLvl="5" animBg="1" rev="0" advAuto="0" spid="15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body" idx="14"/>
          </p:nvPr>
        </p:nvSpPr>
        <p:spPr>
          <a:xfrm>
            <a:off x="644821" y="380637"/>
            <a:ext cx="6843703" cy="1168401"/>
          </a:xfrm>
          <a:prstGeom prst="rect">
            <a:avLst/>
          </a:prstGeom>
        </p:spPr>
        <p:txBody>
          <a:bodyPr/>
          <a:lstStyle>
            <a:lvl1pPr>
              <a:defRPr b="1" sz="6000"/>
            </a:lvl1pPr>
          </a:lstStyle>
          <a:p>
            <a:pPr/>
            <a:r>
              <a:t>回家的結果(20～24)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910085" y="1367430"/>
            <a:ext cx="4093634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740833" indent="-740833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罪得赦免</a:t>
            </a:r>
          </a:p>
          <a:p>
            <a:pPr marL="740833" indent="-740833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關係恢復</a:t>
            </a:r>
          </a:p>
          <a:p>
            <a:pPr marL="740833" indent="-740833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恢復地位</a:t>
            </a:r>
          </a:p>
          <a:p>
            <a:pPr marL="740833" indent="-740833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父親賜福</a:t>
            </a:r>
          </a:p>
          <a:p>
            <a:pPr marL="740833" indent="-740833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全家快樂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844258" y="7123052"/>
            <a:ext cx="11951284" cy="22733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1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“我告訴你們，一個罪人悔改，在天上也要這樣為他歡喜，較比為九十九個不用悔改的義人歡喜更大。」”(路加福音 15:7 )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7" grpId="2"/>
      <p:bldP build="p" bldLvl="5" animBg="1" rev="0" advAuto="0" spid="15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body" idx="14"/>
          </p:nvPr>
        </p:nvSpPr>
        <p:spPr>
          <a:xfrm>
            <a:off x="592628" y="325241"/>
            <a:ext cx="5793196" cy="1168401"/>
          </a:xfrm>
          <a:prstGeom prst="rect">
            <a:avLst/>
          </a:prstGeom>
        </p:spPr>
        <p:txBody>
          <a:bodyPr/>
          <a:lstStyle>
            <a:lvl1pPr>
              <a:defRPr b="1" sz="6000"/>
            </a:lvl1pPr>
          </a:lstStyle>
          <a:p>
            <a:pPr/>
            <a:r>
              <a:t>在家(v28～31)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1343513" y="1499715"/>
            <a:ext cx="10317775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40833" indent="-740833" algn="l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不了解父親的心意</a:t>
            </a:r>
          </a:p>
          <a:p>
            <a:pPr marL="740833" indent="-740833" algn="l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不知珍惜 Take for granted</a:t>
            </a:r>
          </a:p>
          <a:p>
            <a:pPr marL="740833" indent="-740833" algn="l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自以為義 Self-rightness</a:t>
            </a:r>
          </a:p>
          <a:p>
            <a:pPr marL="740833" indent="-740833" algn="l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孤立自己 Self-isolated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783372" y="6233833"/>
            <a:ext cx="12073056" cy="265134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“「你們這假冒為善的文士和法利賽人有禍了！因為你們將薄荷、茴香、芹菜獻上十分之一，那律法上更重的事，就是公義、憐憫、信實，反倒不行了。這 更重的 是你們當行的；那也是不可不行的。”(馬太福音 23:23 )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0" grpId="1"/>
      <p:bldP build="whole" bldLvl="1" animBg="1" rev="0" advAuto="0" spid="16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body" idx="14"/>
          </p:nvPr>
        </p:nvSpPr>
        <p:spPr>
          <a:xfrm>
            <a:off x="591543" y="209696"/>
            <a:ext cx="4255461" cy="1168401"/>
          </a:xfrm>
          <a:prstGeom prst="rect">
            <a:avLst/>
          </a:prstGeom>
        </p:spPr>
        <p:txBody>
          <a:bodyPr/>
          <a:lstStyle>
            <a:lvl1pPr>
              <a:defRPr b="1" sz="6000"/>
            </a:lvl1pPr>
          </a:lstStyle>
          <a:p>
            <a:pPr/>
            <a:r>
              <a:t>在家的光景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1135842" y="1429511"/>
            <a:ext cx="5278713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40833" indent="-740833" algn="l">
              <a:lnSpc>
                <a:spcPct val="50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心生妒忌</a:t>
            </a:r>
          </a:p>
          <a:p>
            <a:pPr marL="740833" indent="-740833" algn="l">
              <a:lnSpc>
                <a:spcPct val="50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怨天尤人</a:t>
            </a:r>
          </a:p>
          <a:p>
            <a:pPr marL="740833" indent="-740833" algn="l">
              <a:lnSpc>
                <a:spcPct val="50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人在心不在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815198" y="4775200"/>
            <a:ext cx="12009404" cy="3810000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pPr>
            <a:r>
              <a:t>“你們倒說：『無論何人對父母說：我所當奉給你的已經作了供獻， 他就可以不孝敬父母。』這就是你們藉着遺傳，廢了神的誡命。</a:t>
            </a:r>
          </a:p>
          <a:p>
            <a:pPr algn="l">
              <a:defRPr sz="42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pPr>
            <a:r>
              <a:t>這百姓用嘴唇尊敬我， 心卻遠離我；” (馬太福音 15:5-6,8)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2"/>
      <p:bldP build="p" bldLvl="5" animBg="1" rev="0" advAuto="0" spid="16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405415" y="7428243"/>
            <a:ext cx="4521680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400"/>
            </a:lvl1pPr>
          </a:lstStyle>
          <a:p>
            <a:pPr/>
            <a:r>
              <a:t>父親-天父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870287" y="6475743"/>
            <a:ext cx="7642260" cy="295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66750" indent="-666750" algn="l">
              <a:buSzPct val="100000"/>
              <a:buChar char="•"/>
              <a:defRPr b="1" sz="5400"/>
            </a:pPr>
            <a:r>
              <a:t>自由－離家</a:t>
            </a:r>
          </a:p>
          <a:p>
            <a:pPr marL="666750" indent="-666750" algn="l">
              <a:buSzPct val="100000"/>
              <a:buChar char="•"/>
              <a:defRPr b="1" sz="5400"/>
            </a:pPr>
            <a:r>
              <a:t>基督之死－回家</a:t>
            </a:r>
          </a:p>
          <a:p>
            <a:pPr marL="666750" indent="-666750" algn="l">
              <a:buSzPct val="100000"/>
              <a:buChar char="•"/>
              <a:defRPr b="1" sz="5400"/>
            </a:pPr>
            <a:r>
              <a:t>愛是恆久忍耐－在家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1156144" y="445756"/>
            <a:ext cx="11327512" cy="23495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「他從灰塵裡擡舉貧寒人，從糞堆中提拔窮乏人，使他們與王子同坐，得著榮耀的座位。⋯」(撒上二8)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177799" y="3105149"/>
            <a:ext cx="12649201" cy="30607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2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“父親對他說：『兒啊！你常和我同在，我一切所有的都是你的； 只是你這個兄弟是死而復活、失而又得的，所以我們理當歡喜快樂。』」”(路加福音 15:31-32 )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  <p:bldP build="p" bldLvl="5" animBg="1" rev="0" advAuto="0" spid="168" grpId="4"/>
      <p:bldP build="whole" bldLvl="1" animBg="1" rev="0" advAuto="0" spid="167" grpId="3"/>
      <p:bldP build="whole" bldLvl="1" animBg="1" rev="0" advAuto="0" spid="17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630547" y="2180153"/>
            <a:ext cx="12333980" cy="609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/>
            </a:lvl1pPr>
          </a:lstStyle>
          <a:p>
            <a:pPr/>
            <a:r>
              <a:t>“耶穌又說：「一個人有兩個兒子。 小兒子對父親說：『父親，請你把我應得的家業分給我。』他父親就把產業分給他們。 過了不多幾日，小兒子就把他一切所有的都收拾起來，往遠方去了。在那裏任意放蕩，浪費資財。 既耗盡了一切所有的，又遇着那地方大遭饑荒，就窮苦起來。 於是去投靠那地方的一個人；那人打發他到田裏去放豬。 他恨不得拿豬所吃的豆莢充飢，也沒有人給他。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587723" y="389328"/>
            <a:ext cx="5461063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400"/>
            </a:lvl1pPr>
          </a:lstStyle>
          <a:p>
            <a:pPr/>
            <a:r>
              <a:t>路加福音 15:11-32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647330" y="330200"/>
            <a:ext cx="12462535" cy="909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/>
            </a:lvl1pPr>
          </a:lstStyle>
          <a:p>
            <a:pPr/>
            <a:r>
              <a:t>他醒悟過來，就說：『我父親有多少的雇工，口糧有餘，我倒在這裏餓死嗎？ 我要起來，到我父親那裏去，向他說：父親！我得罪了天，又得罪了你； 從今以後，我不配稱為你的兒子，把我當作一個雇工吧！』於是起來，往他父親那裏去。相離還遠，他父親看見，就動了慈心，跑去抱着他的頸項，連連與他親嘴。 兒子說：『父親！我得罪了天，又得罪了你；從今以後，我不配稱為你的兒子。』 父親卻吩咐僕人說：『把那上好的袍子快拿出來給他穿；把戒指戴在他指頭上；把鞋穿在他腳上； 把那肥牛犢牽來宰了，我們可以吃喝快樂； 因為我這個兒子是死而復活，失而又得的。』他們就快樂起來。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849077" y="301496"/>
            <a:ext cx="11941646" cy="980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/>
            </a:lvl1pPr>
          </a:lstStyle>
          <a:p>
            <a:pPr/>
            <a:r>
              <a:t>那時，大兒子正在田裏。他回來，離家不遠，聽見作樂跳舞的聲音， 便叫過一個僕人來，問是甚麼事。 僕人說：『你兄弟來了；你父親因為得他無災無病地回來，把肥牛犢宰了。』 大兒子卻生氣，不肯進去；他父親就出來勸他。 他對父親說：『我服事你這多年，從來沒有違背過你的命，你並沒有給我一隻山羊羔，叫我和朋友一同快樂。 但你這個兒子和娼妓吞盡了你的產業，他一來了，你倒為他宰了肥牛犢。』 父親對他說：『兒啊！你常和我同在，我一切所有的都是你的； 只是你這個兄弟是死而復活、失而又得的，所以我們理當歡喜快樂。』」”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body" idx="14"/>
          </p:nvPr>
        </p:nvSpPr>
        <p:spPr>
          <a:xfrm>
            <a:off x="733321" y="556481"/>
            <a:ext cx="11292819" cy="2768601"/>
          </a:xfrm>
          <a:prstGeom prst="rect">
            <a:avLst/>
          </a:prstGeom>
        </p:spPr>
        <p:txBody>
          <a:bodyPr/>
          <a:lstStyle/>
          <a:p>
            <a:pPr>
              <a:defRPr b="1" sz="5000"/>
            </a:pPr>
            <a:r>
              <a:t>天國、國度-君王和子民，主人和僕人</a:t>
            </a:r>
          </a:p>
          <a:p>
            <a:pPr algn="l" defTabSz="355600">
              <a:spcBef>
                <a:spcPts val="0"/>
              </a:spcBef>
              <a:defRPr sz="50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主禱文中「願你的國降臨，願你的旨意行在地上，如同行在天上。」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664319" y="3962399"/>
            <a:ext cx="11676162" cy="543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spcBef>
                <a:spcPts val="2400"/>
              </a:spcBef>
              <a:defRPr b="1" sz="5000"/>
            </a:pPr>
            <a:r>
              <a:t>天家、家庭-天父和兒女，丈夫和妻子</a:t>
            </a:r>
          </a:p>
          <a:p>
            <a:pPr algn="l" defTabSz="457200">
              <a:defRPr sz="5000">
                <a:solidFill>
                  <a:srgbClr val="040404"/>
                </a:solidFill>
                <a:latin typeface="PingFang TC Regular"/>
                <a:ea typeface="PingFang TC Regular"/>
                <a:cs typeface="PingFang TC Regular"/>
                <a:sym typeface="PingFang TC Regular"/>
              </a:defRPr>
            </a:pPr>
            <a:r>
              <a:t>「你們不再是外人和寄居的，乃是聖徒同國之民，是神家裡的親人。」(以弗所書2:19)</a:t>
            </a:r>
          </a:p>
          <a:p>
            <a:pPr algn="l" defTabSz="457200">
              <a:defRPr sz="5000">
                <a:solidFill>
                  <a:srgbClr val="3C404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「這家就是神的</a:t>
            </a:r>
            <a:r>
              <a:rPr>
                <a:solidFill>
                  <a:srgbClr val="DD4B39"/>
                </a:solidFill>
              </a:rPr>
              <a:t>教會</a:t>
            </a:r>
            <a:r>
              <a:t>，真理的柱石和根基。」(提前3:15)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  <p:bldP build="whole" bldLvl="1" animBg="1" rev="0" advAuto="0" spid="13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711725" y="1973386"/>
            <a:ext cx="12464452" cy="234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/>
            </a:lvl1pPr>
          </a:lstStyle>
          <a:p>
            <a:pPr/>
            <a:r>
              <a:t>“耶穌用許多這樣的比喻，照他們所能聽的，對他們講道。 若不用比喻，就不對他們講；沒有人的時候，就把一切的道講給門徒聽。” (馬可福音 4:33-34 )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742390" y="5281155"/>
            <a:ext cx="11992571" cy="384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/>
            </a:lvl1pPr>
          </a:lstStyle>
          <a:p>
            <a:pPr/>
            <a:r>
              <a:t>“門徒進前來，問耶穌說：「對眾人講話，為甚麼用比喻呢？」 耶穌回答說：「因為天國的奧祕只叫你們知道，不叫他們知道。 ⋯⋯ 所以我用比喻對他們講，是因他們看也看不見，聽也聽不見，也不明白。”(馬太福音 13:10-13 )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746026" y="389328"/>
            <a:ext cx="35433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400"/>
            </a:lvl1pPr>
          </a:lstStyle>
          <a:p>
            <a:pPr/>
            <a:r>
              <a:t>耶穌的比喻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856791" y="383074"/>
            <a:ext cx="5294876" cy="13462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家是什麼？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7206126" y="4006849"/>
            <a:ext cx="4401823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500"/>
            </a:lvl1pPr>
          </a:lstStyle>
          <a:p>
            <a:pPr/>
            <a:r>
              <a:t>家居 House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1678638" y="4006849"/>
            <a:ext cx="4586431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500"/>
            </a:lvl1pPr>
          </a:lstStyle>
          <a:p>
            <a:pPr/>
            <a:r>
              <a:t>家人 Family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092563" y="5996044"/>
            <a:ext cx="2240340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6500"/>
            </a:lvl1pPr>
          </a:lstStyle>
          <a:p>
            <a:pPr/>
            <a:r>
              <a:t>愛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7020485" y="6051549"/>
            <a:ext cx="2240340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6500"/>
            </a:lvl1pPr>
          </a:lstStyle>
          <a:p>
            <a:pPr/>
            <a:r>
              <a:t>活動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5479126" y="1979555"/>
            <a:ext cx="2240340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6700"/>
            </a:lvl1pPr>
          </a:lstStyle>
          <a:p>
            <a:pPr/>
            <a:r>
              <a:t>神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1"/>
      <p:bldP build="whole" bldLvl="1" animBg="1" rev="0" advAuto="0" spid="137" grpId="2"/>
      <p:bldP build="whole" bldLvl="1" animBg="1" rev="0" advAuto="0" spid="139" grpId="3"/>
      <p:bldP build="whole" bldLvl="1" animBg="1" rev="0" advAuto="0" spid="140" grpId="4"/>
      <p:bldP build="whole" bldLvl="1" animBg="1" rev="0" advAuto="0" spid="141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body" idx="14"/>
          </p:nvPr>
        </p:nvSpPr>
        <p:spPr>
          <a:xfrm>
            <a:off x="460471" y="201553"/>
            <a:ext cx="5492060" cy="1168401"/>
          </a:xfrm>
          <a:prstGeom prst="rect">
            <a:avLst/>
          </a:prstGeom>
        </p:spPr>
        <p:txBody>
          <a:bodyPr/>
          <a:lstStyle>
            <a:lvl1pPr>
              <a:defRPr b="1" sz="6000"/>
            </a:lvl1pPr>
          </a:lstStyle>
          <a:p>
            <a:pPr/>
            <a:r>
              <a:t>離家(v12～14)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1242204" y="1347956"/>
            <a:ext cx="10217278" cy="448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40833" indent="-740833" algn="l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自以為是 Self-center</a:t>
            </a:r>
          </a:p>
          <a:p>
            <a:pPr marL="740833" indent="-740833" algn="l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不知珍惜 Take for granted</a:t>
            </a:r>
          </a:p>
          <a:p>
            <a:pPr marL="740833" indent="-740833" algn="l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貪心 Greedy</a:t>
            </a:r>
          </a:p>
          <a:p>
            <a:pPr marL="740833" indent="-740833" algn="l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任意放蕩，浪費資財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825249" y="6896179"/>
            <a:ext cx="11051189" cy="23495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“因為，凡世界上的事，就像肉體的情慾、眼目的情慾，並今生的驕傲，都不是從父來的，乃是從世界來的。”(約翰一書 2:16 )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4" grpId="1"/>
      <p:bldP build="whole" bldLvl="1" animBg="1" rev="0" advAuto="0" spid="14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body" idx="14"/>
          </p:nvPr>
        </p:nvSpPr>
        <p:spPr>
          <a:xfrm>
            <a:off x="690909" y="455035"/>
            <a:ext cx="7447149" cy="1168401"/>
          </a:xfrm>
          <a:prstGeom prst="rect">
            <a:avLst/>
          </a:prstGeom>
        </p:spPr>
        <p:txBody>
          <a:bodyPr/>
          <a:lstStyle>
            <a:lvl1pPr>
              <a:defRPr b="1" sz="6000"/>
            </a:lvl1pPr>
          </a:lstStyle>
          <a:p>
            <a:pPr/>
            <a:r>
              <a:t>離家的下場(14～16)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1212608" y="1764194"/>
            <a:ext cx="9598229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40833" indent="-740833" algn="l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耗盡一生</a:t>
            </a:r>
          </a:p>
          <a:p>
            <a:pPr marL="740833" indent="-740833" algn="l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飢餓貧窮</a:t>
            </a:r>
          </a:p>
          <a:p>
            <a:pPr marL="740833" indent="-740833" algn="l">
              <a:lnSpc>
                <a:spcPct val="75000"/>
              </a:lnSpc>
              <a:spcBef>
                <a:spcPts val="2400"/>
              </a:spcBef>
              <a:buSzPct val="100000"/>
              <a:buChar char="•"/>
              <a:defRPr b="1" sz="6000"/>
            </a:pPr>
            <a:r>
              <a:t>但求生存丶不求生命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749112" y="6369853"/>
            <a:ext cx="11648563" cy="30988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2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pPr>
            <a:r>
              <a:t>“不要自欺，神是輕慢不得的。人種的是甚麼，收的也是甚麼。 順着情慾撒種的，必從情慾收敗壞；順着 聖 靈撒種的，必從 聖 靈收永生。”</a:t>
            </a:r>
          </a:p>
          <a:p>
            <a:pPr algn="l">
              <a:defRPr sz="42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pPr>
            <a:r>
              <a:t>(加拉太書 6:7-8 )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8" grpId="1"/>
      <p:bldP build="whole" bldLvl="1" animBg="1" rev="0" advAuto="0" spid="149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