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1pPr>
            <a:lvl2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2pPr>
            <a:lvl3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3pPr>
            <a:lvl4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4pPr>
            <a:lvl5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5689600"/>
            <a:ext cx="10464800" cy="5080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15290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346200" y="520700"/>
            <a:ext cx="10388600" cy="58602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908800"/>
            <a:ext cx="10464800" cy="12827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1pPr>
            <a:lvl2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2pPr>
            <a:lvl3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3pPr>
            <a:lvl4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4pPr>
            <a:lvl5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05600" y="609600"/>
            <a:ext cx="5359400" cy="7759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355600" y="1016000"/>
            <a:ext cx="5892800" cy="3886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355600" y="4889500"/>
            <a:ext cx="5892800" cy="3886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1pPr>
            <a:lvl2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2pPr>
            <a:lvl3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3pPr>
            <a:lvl4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4pPr>
            <a:lvl5pPr marL="0" indent="0" algn="ctr">
              <a:spcBef>
                <a:spcPts val="0"/>
              </a:spcBef>
              <a:buClr>
                <a:srgbClr val="535353"/>
              </a:buClr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870700" y="2781300"/>
            <a:ext cx="5283200" cy="618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2-033_1302x975.jpeg"/>
          <p:cNvSpPr/>
          <p:nvPr>
            <p:ph type="pic" sz="quarter" idx="13"/>
          </p:nvPr>
        </p:nvSpPr>
        <p:spPr>
          <a:xfrm>
            <a:off x="6654800" y="5029200"/>
            <a:ext cx="5803900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664613" y="508000"/>
            <a:ext cx="5803901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2-10-superquadro_1631x2178.jpeg"/>
          <p:cNvSpPr/>
          <p:nvPr>
            <p:ph type="pic" idx="15"/>
          </p:nvPr>
        </p:nvSpPr>
        <p:spPr>
          <a:xfrm>
            <a:off x="533400" y="508000"/>
            <a:ext cx="580823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55600" y="2730500"/>
            <a:ext cx="12293600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4599" y="9270999"/>
            <a:ext cx="342901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431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863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295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1727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1590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2590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022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3454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3886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愚昧與智慧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愚昧與智慧</a:t>
            </a:r>
          </a:p>
        </p:txBody>
      </p:sp>
      <p:sp>
        <p:nvSpPr>
          <p:cNvPr id="120" name="6/2/2019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6/2/2019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1.祂知道如何愛惜光陰 - 33歳、3年傳道…"/>
          <p:cNvSpPr txBox="1"/>
          <p:nvPr/>
        </p:nvSpPr>
        <p:spPr>
          <a:xfrm>
            <a:off x="522778" y="1235306"/>
            <a:ext cx="11959244" cy="695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1.祂知道如何愛惜光陰 - 33歳、3年傳道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2.祂明白父神的旨意，也順服父神的旨意</a:t>
            </a:r>
          </a:p>
          <a:p>
            <a:pPr lvl="1" marL="973482" indent="-452782" algn="l">
              <a:buClr>
                <a:srgbClr val="535353"/>
              </a:buClr>
              <a:buSzPct val="82000"/>
              <a:buChar char="•"/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“耶穌說：「我的教訓不是我自己的，乃是那差我來者的。”約翰福音 7:16 ，</a:t>
            </a:r>
          </a:p>
          <a:p>
            <a:pPr lvl="1" marL="973482" indent="-452782" algn="l">
              <a:buClr>
                <a:srgbClr val="535353"/>
              </a:buClr>
              <a:buSzPct val="82000"/>
              <a:buChar char="•"/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“他說：「阿爸！父啊！在你凡事都能；求你將這杯撤去。然而，不要從我的意思，只要從你的意思。」” (馬可福音 14:36)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3.祂被聖靈充滿 - 施洗約翰為耶穌施洗後⋯⋯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4.祂的教導丶教訓丶性情⋯⋯…"/>
          <p:cNvSpPr txBox="1"/>
          <p:nvPr/>
        </p:nvSpPr>
        <p:spPr>
          <a:xfrm>
            <a:off x="58934" y="-88901"/>
            <a:ext cx="12886932" cy="993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4.祂的教導丶教訓丶性情⋯⋯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5.祂口讚美主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6.祂凡事謝恩</a:t>
            </a:r>
          </a:p>
          <a:p>
            <a:pPr lvl="1" marL="973482" indent="-452782" algn="l">
              <a:buClr>
                <a:srgbClr val="535353"/>
              </a:buClr>
              <a:buSzPct val="82000"/>
              <a:buChar char="•"/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“正當那時，耶穌被聖靈感動就歡樂，說：「父啊，天地的主，我感謝你！因為你將這些事向聰明通達人就藏起來，向嬰孩就顯出來。父啊！是的，因為你的美意本是如此。” (路加福音 10:21)</a:t>
            </a:r>
          </a:p>
          <a:p>
            <a:pPr lvl="1" marL="973482" indent="-452782" algn="l">
              <a:buClr>
                <a:srgbClr val="535353"/>
              </a:buClr>
              <a:buSzPct val="82000"/>
              <a:buChar char="•"/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“他們就把石頭挪開。耶穌舉目 望天 ，說：「父啊，我感謝你，因為你已經聽我。 我也知道你常聽我，但我說這話是為周圍站着的眾人，叫他們信是你差了我來。」”(約翰福音 11:41-42)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7.彼此順服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三位一體的神，彼此同尊、同榮、同質，但是合而為一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把握神给我的每一個機會，順服神的旨意！…"/>
          <p:cNvSpPr txBox="1"/>
          <p:nvPr/>
        </p:nvSpPr>
        <p:spPr>
          <a:xfrm>
            <a:off x="319289" y="1783744"/>
            <a:ext cx="12642228" cy="330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1030080" indent="-509380" algn="l">
              <a:buClr>
                <a:srgbClr val="535353"/>
              </a:buClr>
              <a:buSzPct val="82000"/>
              <a:buChar char="•"/>
              <a:defRPr b="1" sz="4500">
                <a:latin typeface="Gill Sans"/>
                <a:ea typeface="Gill Sans"/>
                <a:cs typeface="Gill Sans"/>
                <a:sym typeface="Gill Sans"/>
              </a:defRPr>
            </a:pPr>
            <a:r>
              <a:t>把握神给我的每一個機會，順服神的旨意！</a:t>
            </a:r>
          </a:p>
          <a:p>
            <a:pPr lvl="1" marL="1030080" indent="-509380" algn="l">
              <a:buClr>
                <a:srgbClr val="535353"/>
              </a:buClr>
              <a:buSzPct val="82000"/>
              <a:buChar char="•"/>
              <a:defRPr b="1" sz="4500">
                <a:latin typeface="Gill Sans"/>
                <a:ea typeface="Gill Sans"/>
                <a:cs typeface="Gill Sans"/>
                <a:sym typeface="Gill Sans"/>
              </a:defRPr>
            </a:pPr>
            <a:r>
              <a:t>依靠聖靈來用詩章、頌詞、靈歌，彼此教導！</a:t>
            </a:r>
          </a:p>
          <a:p>
            <a:pPr lvl="1" marL="1030080" indent="-509380" algn="l">
              <a:buClr>
                <a:srgbClr val="535353"/>
              </a:buClr>
              <a:buSzPct val="82000"/>
              <a:buChar char="•"/>
              <a:defRPr b="1" sz="4500">
                <a:latin typeface="Gill Sans"/>
                <a:ea typeface="Gill Sans"/>
                <a:cs typeface="Gill Sans"/>
                <a:sym typeface="Gill Sans"/>
              </a:defRPr>
            </a:pPr>
            <a:r>
              <a:t>常常喜樂，心中有歌來讚美感恩！</a:t>
            </a:r>
          </a:p>
          <a:p>
            <a:pPr lvl="1" marL="1030080" indent="-509380" algn="l">
              <a:buClr>
                <a:srgbClr val="535353"/>
              </a:buClr>
              <a:buSzPct val="82000"/>
              <a:buChar char="•"/>
              <a:defRPr b="1" sz="4500">
                <a:latin typeface="Gill Sans"/>
                <a:ea typeface="Gill Sans"/>
                <a:cs typeface="Gill Sans"/>
                <a:sym typeface="Gill Sans"/>
              </a:defRPr>
            </a:pPr>
            <a:r>
              <a:t>心存敬畏神，彼此順服，保守合一的心！</a:t>
            </a:r>
          </a:p>
        </p:txBody>
      </p:sp>
      <p:sp>
        <p:nvSpPr>
          <p:cNvPr id="148" name="新生命的特質"/>
          <p:cNvSpPr txBox="1"/>
          <p:nvPr/>
        </p:nvSpPr>
        <p:spPr>
          <a:xfrm>
            <a:off x="443552" y="563806"/>
            <a:ext cx="4041487" cy="927101"/>
          </a:xfrm>
          <a:prstGeom prst="rect">
            <a:avLst/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pPr/>
            <a:r>
              <a:t>新生命的特質</a:t>
            </a:r>
          </a:p>
        </p:txBody>
      </p:sp>
      <p:sp>
        <p:nvSpPr>
          <p:cNvPr id="149" name="“我心裏柔和謙卑，你們當負我的軛，學我的樣式；這樣，你們心裏就必得享安息。 因為我的軛是容易的，我的擔子是輕省的。」”…"/>
          <p:cNvSpPr txBox="1"/>
          <p:nvPr/>
        </p:nvSpPr>
        <p:spPr>
          <a:xfrm>
            <a:off x="452602" y="5833766"/>
            <a:ext cx="12099596" cy="3098801"/>
          </a:xfrm>
          <a:prstGeom prst="rect">
            <a:avLst/>
          </a:prstGeom>
          <a:solidFill>
            <a:schemeClr val="accent6">
              <a:satOff val="1848"/>
              <a:lumOff val="-1526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z="4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“我心裏柔和謙卑，你們當負我的軛，學我的樣式；這樣，你們心裏就必得享安息。 因為我的軛是容易的，我的擔子是輕省的。」”</a:t>
            </a:r>
          </a:p>
          <a:p>
            <a:pPr algn="l">
              <a:defRPr b="1" sz="4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馬太福音 11:29-30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以弗所書 5:15-21…"/>
          <p:cNvSpPr txBox="1"/>
          <p:nvPr>
            <p:ph type="title"/>
          </p:nvPr>
        </p:nvSpPr>
        <p:spPr>
          <a:xfrm>
            <a:off x="485302" y="-129307"/>
            <a:ext cx="11767629" cy="963167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20000"/>
              </a:lnSpc>
              <a:spcBef>
                <a:spcPts val="4600"/>
              </a:spcBef>
              <a:defRPr b="1" cap="none" sz="4600">
                <a:latin typeface="Gill Sans"/>
                <a:ea typeface="Gill Sans"/>
                <a:cs typeface="Gill Sans"/>
                <a:sym typeface="Gill Sans"/>
              </a:defRPr>
            </a:pPr>
            <a:r>
              <a:t>以弗所書 5:15-21 </a:t>
            </a:r>
          </a:p>
          <a:p>
            <a:pPr algn="l">
              <a:lnSpc>
                <a:spcPct val="120000"/>
              </a:lnSpc>
              <a:spcBef>
                <a:spcPts val="4600"/>
              </a:spcBef>
              <a:defRPr b="1" cap="none" sz="4600">
                <a:latin typeface="Gill Sans"/>
                <a:ea typeface="Gill Sans"/>
                <a:cs typeface="Gill Sans"/>
                <a:sym typeface="Gill Sans"/>
              </a:defRPr>
            </a:pPr>
            <a:r>
              <a:t>“你們要謹慎行事，不要像愚昧人，當像智慧人。 要愛惜光陰，因為現今的世代邪惡。 不要作糊塗人，要明白主的旨意如何。 不要醉酒，酒能使人放蕩；乃要被 聖 靈充滿。 當用詩章、頌詞、靈歌彼此對說，口唱心和地讚美主。 凡事要奉我們主耶穌基督的名常常感謝父神。 又當存敬畏基督的心，彼此順服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聰明是不吃虧；而智慧是能吃虧…"/>
          <p:cNvSpPr txBox="1"/>
          <p:nvPr>
            <p:ph type="body" idx="13"/>
          </p:nvPr>
        </p:nvSpPr>
        <p:spPr>
          <a:xfrm>
            <a:off x="196642" y="2540000"/>
            <a:ext cx="12366177" cy="6807200"/>
          </a:xfrm>
          <a:prstGeom prst="rect">
            <a:avLst/>
          </a:prstGeom>
        </p:spPr>
        <p:txBody>
          <a:bodyPr/>
          <a:lstStyle/>
          <a:p>
            <a:pPr marL="532019" indent="-532019" algn="l">
              <a:buSzPct val="30000"/>
              <a:buBlip>
                <a:blip r:embed="rId2"/>
              </a:buBlip>
              <a:defRPr b="1" sz="4700">
                <a:latin typeface="Gill Sans"/>
                <a:ea typeface="Gill Sans"/>
                <a:cs typeface="Gill Sans"/>
                <a:sym typeface="Gill Sans"/>
              </a:defRPr>
            </a:pPr>
            <a:r>
              <a:t>聰明是不吃虧；而智慧是能吃虧</a:t>
            </a:r>
          </a:p>
          <a:p>
            <a:pPr marL="532019" indent="-532019" algn="l">
              <a:buSzPct val="30000"/>
              <a:buBlip>
                <a:blip r:embed="rId2"/>
              </a:buBlip>
              <a:defRPr b="1" sz="4700">
                <a:latin typeface="Gill Sans"/>
                <a:ea typeface="Gill Sans"/>
                <a:cs typeface="Gill Sans"/>
                <a:sym typeface="Gill Sans"/>
              </a:defRPr>
            </a:pPr>
            <a:r>
              <a:t>聰明是知道自己能做什麼；而智慧是明白自己不能做什麼。</a:t>
            </a:r>
          </a:p>
          <a:p>
            <a:pPr marL="532019" indent="-532019" algn="l">
              <a:buSzPct val="30000"/>
              <a:buBlip>
                <a:blip r:embed="rId2"/>
              </a:buBlip>
              <a:defRPr b="1" sz="4700">
                <a:latin typeface="Gill Sans"/>
                <a:ea typeface="Gill Sans"/>
                <a:cs typeface="Gill Sans"/>
                <a:sym typeface="Gill Sans"/>
              </a:defRPr>
            </a:pPr>
            <a:r>
              <a:t>聰明是注重細節；而智慧是注重整體</a:t>
            </a:r>
          </a:p>
          <a:p>
            <a:pPr marL="532019" indent="-532019" algn="l">
              <a:buSzPct val="30000"/>
              <a:buBlip>
                <a:blip r:embed="rId2"/>
              </a:buBlip>
              <a:defRPr b="1" sz="4700">
                <a:latin typeface="Gill Sans"/>
                <a:ea typeface="Gill Sans"/>
                <a:cs typeface="Gill Sans"/>
                <a:sym typeface="Gill Sans"/>
              </a:defRPr>
            </a:pPr>
            <a:r>
              <a:t>聰明是獲得更多知識，而智慧是讓人更有文化。</a:t>
            </a:r>
          </a:p>
          <a:p>
            <a:pPr marL="532019" indent="-532019" algn="l">
              <a:buSzPct val="30000"/>
              <a:buBlip>
                <a:blip r:embed="rId2"/>
              </a:buBlip>
              <a:defRPr b="1" sz="4700">
                <a:latin typeface="Gill Sans"/>
                <a:ea typeface="Gill Sans"/>
                <a:cs typeface="Gill Sans"/>
                <a:sym typeface="Gill Sans"/>
              </a:defRPr>
            </a:pPr>
            <a:r>
              <a:t>聰明是讓你生活更好；而智慧是讓你的生命有意義。</a:t>
            </a:r>
          </a:p>
        </p:txBody>
      </p:sp>
      <p:sp>
        <p:nvSpPr>
          <p:cNvPr id="125" name="在現實生活中"/>
          <p:cNvSpPr txBox="1"/>
          <p:nvPr>
            <p:ph type="body" idx="14"/>
          </p:nvPr>
        </p:nvSpPr>
        <p:spPr>
          <a:xfrm>
            <a:off x="1546006" y="764011"/>
            <a:ext cx="10219461" cy="1016001"/>
          </a:xfrm>
          <a:prstGeom prst="rect">
            <a:avLst/>
          </a:prstGeom>
        </p:spPr>
        <p:txBody>
          <a:bodyPr/>
          <a:lstStyle>
            <a:lvl1pPr>
              <a:defRPr b="1" sz="5000" u="sng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在現實生活中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謹慎行事 Be very careful how you live"/>
          <p:cNvSpPr txBox="1"/>
          <p:nvPr>
            <p:ph type="body" sz="quarter" idx="1"/>
          </p:nvPr>
        </p:nvSpPr>
        <p:spPr>
          <a:xfrm>
            <a:off x="876945" y="430448"/>
            <a:ext cx="12293601" cy="1433823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b="1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謹慎行事 Be very careful how you live</a:t>
            </a:r>
          </a:p>
        </p:txBody>
      </p:sp>
      <p:sp>
        <p:nvSpPr>
          <p:cNvPr id="128" name="I. 當像一個智慧(wise)人，不要像一個愚昧(unwise)人"/>
          <p:cNvSpPr txBox="1"/>
          <p:nvPr/>
        </p:nvSpPr>
        <p:spPr>
          <a:xfrm>
            <a:off x="166051" y="2161553"/>
            <a:ext cx="12450069" cy="191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b="1" sz="4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I. 當像一個智慧(wise)人，不要像一個愚昧(unwise)人</a:t>
            </a:r>
          </a:p>
        </p:txBody>
      </p:sp>
      <p:sp>
        <p:nvSpPr>
          <p:cNvPr id="129" name="“愚昧人背道、必殺己身，愚頑人安逸、必害己命”（箴1：32）。…"/>
          <p:cNvSpPr txBox="1"/>
          <p:nvPr/>
        </p:nvSpPr>
        <p:spPr>
          <a:xfrm>
            <a:off x="1407173" y="4818349"/>
            <a:ext cx="11662487" cy="365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“愚昧人背道、必殺己身，愚頑人安逸、必害己命”（箴1：32）。</a:t>
            </a:r>
          </a:p>
          <a:p>
            <a:pPr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“惡人必被自己的罪孽捉住，他必被自己的罪惡如繩索纏繞，他因不受訓誨，就必死亡；又因愚昧過甚，必走差了路。”（箴5：22-23）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8" grpId="2"/>
      <p:bldP build="whole" bldLvl="1" animBg="1" rev="0" advAuto="0" spid="127" grpId="1"/>
      <p:bldP build="whole" bldLvl="1" animBg="1" rev="0" advAuto="0" spid="129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【理性】…"/>
          <p:cNvSpPr txBox="1"/>
          <p:nvPr/>
        </p:nvSpPr>
        <p:spPr>
          <a:xfrm>
            <a:off x="251455" y="120650"/>
            <a:ext cx="12885233" cy="951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【理性】</a:t>
            </a:r>
          </a:p>
          <a:p>
            <a:pPr lvl="1" algn="l"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1.愛惜光陰－現今的世代邪惡</a:t>
            </a:r>
          </a:p>
          <a:p>
            <a:pPr lvl="1" algn="l"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「我們一生的年日是七十歲，若是強壯可到八十歲；但其中所矜誇的不過是勞苦愁煩，轉眼成空，我們便如飛而去。」（詩 90:10）</a:t>
            </a:r>
          </a:p>
          <a:p>
            <a:pPr lvl="1" algn="l"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「求祢指教我們怎樣數算自己的日子，好叫我們得智慧的心。」（詩 90:12）</a:t>
            </a:r>
          </a:p>
          <a:p>
            <a:pPr lvl="1" marL="928204" indent="-407504" algn="l">
              <a:buClr>
                <a:srgbClr val="535353"/>
              </a:buClr>
              <a:buSzPct val="82000"/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寸金難買寸光陰 ？</a:t>
            </a:r>
          </a:p>
          <a:p>
            <a:pPr lvl="1" marL="928204" indent="-407504" algn="l">
              <a:buClr>
                <a:srgbClr val="535353"/>
              </a:buClr>
              <a:buSzPct val="82000"/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把握機會Did you making the most of opportunity?</a:t>
            </a:r>
          </a:p>
          <a:p>
            <a:pPr lvl="1" marL="928204" indent="-407504" algn="l">
              <a:buClr>
                <a:srgbClr val="535353"/>
              </a:buClr>
              <a:buSzPct val="82000"/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lvl="1" algn="l"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2.明白神的旨意(understanding vs seeking)－不要作糊塗人</a:t>
            </a:r>
          </a:p>
          <a:p>
            <a:pPr lvl="1" algn="l"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耶穌說：「你要盡心、盡性、盡意愛主你的神。這是誡命中的第一，且是最大的。其次也相仿，就是要愛人如己。」（太22:37-39）</a:t>
            </a:r>
          </a:p>
          <a:p>
            <a:pPr lvl="1" marL="928204" indent="-407504" algn="l">
              <a:buClr>
                <a:srgbClr val="535353"/>
              </a:buClr>
              <a:buSzPct val="82000"/>
              <a:buChar char="•"/>
              <a:defRPr b="1">
                <a:latin typeface="Gill Sans"/>
                <a:ea typeface="Gill Sans"/>
                <a:cs typeface="Gill Sans"/>
                <a:sym typeface="Gill Sans"/>
              </a:defRPr>
            </a:pPr>
            <a:r>
              <a:t>你的抉擇是不是榮神益人？是不是讓你與神更親近？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【靈性】…"/>
          <p:cNvSpPr txBox="1"/>
          <p:nvPr/>
        </p:nvSpPr>
        <p:spPr>
          <a:xfrm>
            <a:off x="720518" y="199173"/>
            <a:ext cx="11418094" cy="909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【靈性】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3.被聖靈充滿－不要醉酒放蕩⋯⋯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「但聖靈降臨在你們身上，你們就必得着能力，並要在 耶路撒冷 、 猶太 全地，和 撒馬利亞 ，直到地極，作我的見證。」 (使徒行傳 1:8)</a:t>
            </a:r>
          </a:p>
          <a:p>
            <a:pPr lvl="1" marL="973482" indent="-452782" algn="l">
              <a:buClr>
                <a:srgbClr val="535353"/>
              </a:buClr>
              <a:buSzPct val="82000"/>
              <a:buChar char="•"/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你心中充滿了些甚麼呢？</a:t>
            </a:r>
          </a:p>
          <a:p>
            <a:pPr lvl="1" marL="973482" indent="-452782" algn="l">
              <a:buClr>
                <a:srgbClr val="535353"/>
              </a:buClr>
              <a:buSzPct val="82000"/>
              <a:buChar char="•"/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4.用詩章丶頌詞丶靈歌彼此對説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'當用各樣的智慧，把基督的道理豐豐富富地存在心裏 ，用詩章、頌詞、靈歌，彼此教導，互相勸戒，心被恩感，歌頌神。 '（歌羅西書 3:16）</a:t>
            </a:r>
          </a:p>
          <a:p>
            <a:pPr lvl="1" marL="973482" indent="-452782" algn="l">
              <a:buClr>
                <a:srgbClr val="535353"/>
              </a:buClr>
              <a:buSzPct val="82000"/>
              <a:buChar char="•"/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我們彼此教導些什麼呢？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【感性】…"/>
          <p:cNvSpPr txBox="1"/>
          <p:nvPr/>
        </p:nvSpPr>
        <p:spPr>
          <a:xfrm>
            <a:off x="863796" y="851204"/>
            <a:ext cx="11006858" cy="754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【感性】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5.口唱心和讚美主－心中有歌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約在半夜，保羅和西拉禱告，唱詩讚美神，眾囚犯也側耳而聽。(使徒行傳 16:25)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6.凡事謝恩－作一個知足的人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「要常常喜樂，不住的禱告，凡事謝恩，因為這是神在基督耶穌裏向你們所定的旨意。」（帖撒羅尼迦前 5:16-18）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【敬畏神】…"/>
          <p:cNvSpPr txBox="1"/>
          <p:nvPr/>
        </p:nvSpPr>
        <p:spPr>
          <a:xfrm>
            <a:off x="623296" y="1041400"/>
            <a:ext cx="11451535" cy="767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【敬畏神】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7.心存敬畏神丶彼此順服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「敬畏耶和華是知識的開端； 愚妄人藐視智慧和訓誨。」(箴言 1:7)</a:t>
            </a: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</a:p>
          <a:p>
            <a:pPr lvl="1" algn="l">
              <a:defRPr b="1" sz="4000">
                <a:latin typeface="Gill Sans"/>
                <a:ea typeface="Gill Sans"/>
                <a:cs typeface="Gill Sans"/>
                <a:sym typeface="Gill Sans"/>
              </a:defRPr>
            </a:pPr>
            <a:r>
              <a:t>「你們年幼的，也要順服年長的。就是你們眾人也都要以謙卑束腰，彼此順服；因為神阻擋驕傲的人，賜恩給謙卑的人。所以，你們要自卑，服在神大能的手下，到了時候，他必叫你們升高。」（彼前5:5-6）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“所以，你們該效法神，好像蒙慈愛的兒女一樣。” (以弗所書 5:1)"/>
          <p:cNvSpPr txBox="1"/>
          <p:nvPr/>
        </p:nvSpPr>
        <p:spPr>
          <a:xfrm>
            <a:off x="526067" y="2803080"/>
            <a:ext cx="11952666" cy="152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4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“所以，你們該效法神，好像蒙慈愛的兒女一樣。” (以弗所書 5:1)</a:t>
            </a:r>
          </a:p>
        </p:txBody>
      </p:sp>
      <p:sp>
        <p:nvSpPr>
          <p:cNvPr id="140" name="“只是你們要行道，不要單單聽道，自己欺哄自己。” (雅各書 1:22)"/>
          <p:cNvSpPr txBox="1"/>
          <p:nvPr/>
        </p:nvSpPr>
        <p:spPr>
          <a:xfrm>
            <a:off x="568967" y="480718"/>
            <a:ext cx="11426829" cy="152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1" sz="4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“只是你們要行道，不要單單聽道，自己欺哄自己。” (雅各書 1:22)</a:t>
            </a:r>
          </a:p>
        </p:txBody>
      </p:sp>
      <p:sp>
        <p:nvSpPr>
          <p:cNvPr id="141" name="主耶穌的榜樣"/>
          <p:cNvSpPr txBox="1"/>
          <p:nvPr/>
        </p:nvSpPr>
        <p:spPr>
          <a:xfrm>
            <a:off x="4000966" y="5545555"/>
            <a:ext cx="5674524" cy="1206501"/>
          </a:xfrm>
          <a:prstGeom prst="rect">
            <a:avLst/>
          </a:prstGeom>
          <a:solidFill>
            <a:srgbClr val="AB180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200">
                <a:solidFill>
                  <a:srgbClr val="FFFFFF"/>
                </a:solidFill>
              </a:defRPr>
            </a:lvl1pPr>
          </a:lstStyle>
          <a:p>
            <a:pPr/>
            <a:r>
              <a:t>主耶穌的榜樣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1" grpId="3"/>
      <p:bldP build="whole" bldLvl="1" animBg="1" rev="0" advAuto="0" spid="139" grpId="2"/>
      <p:bldP build="whole" bldLvl="1" animBg="1" rev="0" advAuto="0" spid="14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