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45"/>
  </p:notesMasterIdLst>
  <p:sldIdLst>
    <p:sldId id="257" r:id="rId5"/>
    <p:sldId id="259" r:id="rId6"/>
    <p:sldId id="258" r:id="rId7"/>
    <p:sldId id="261" r:id="rId8"/>
    <p:sldId id="291" r:id="rId9"/>
    <p:sldId id="260" r:id="rId10"/>
    <p:sldId id="262" r:id="rId11"/>
    <p:sldId id="263" r:id="rId12"/>
    <p:sldId id="265" r:id="rId13"/>
    <p:sldId id="292" r:id="rId14"/>
    <p:sldId id="264" r:id="rId15"/>
    <p:sldId id="267" r:id="rId16"/>
    <p:sldId id="268" r:id="rId17"/>
    <p:sldId id="293" r:id="rId18"/>
    <p:sldId id="274" r:id="rId19"/>
    <p:sldId id="275" r:id="rId20"/>
    <p:sldId id="294" r:id="rId21"/>
    <p:sldId id="256" r:id="rId22"/>
    <p:sldId id="269" r:id="rId23"/>
    <p:sldId id="270" r:id="rId24"/>
    <p:sldId id="295" r:id="rId25"/>
    <p:sldId id="273" r:id="rId26"/>
    <p:sldId id="272" r:id="rId27"/>
    <p:sldId id="278" r:id="rId28"/>
    <p:sldId id="277" r:id="rId29"/>
    <p:sldId id="279" r:id="rId30"/>
    <p:sldId id="280" r:id="rId31"/>
    <p:sldId id="281" r:id="rId32"/>
    <p:sldId id="296" r:id="rId33"/>
    <p:sldId id="301" r:id="rId34"/>
    <p:sldId id="289" r:id="rId35"/>
    <p:sldId id="290" r:id="rId36"/>
    <p:sldId id="299" r:id="rId37"/>
    <p:sldId id="297" r:id="rId38"/>
    <p:sldId id="300" r:id="rId39"/>
    <p:sldId id="282" r:id="rId40"/>
    <p:sldId id="283" r:id="rId41"/>
    <p:sldId id="286" r:id="rId42"/>
    <p:sldId id="287" r:id="rId43"/>
    <p:sldId id="28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9999FF"/>
    <a:srgbClr val="BC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8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71D67-F762-4C03-9F0B-6D16AE5FAB93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DD7B6-ABDA-4C7B-93FC-9CE171EE4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86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0A94E-4B82-41F7-A874-D0D53277A7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158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6515-017E-4D49-B343-FDEA95B158DA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71ED1-1EA0-46E0-A163-633FD416B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2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6515-017E-4D49-B343-FDEA95B158DA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71ED1-1EA0-46E0-A163-633FD416B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8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6515-017E-4D49-B343-FDEA95B158DA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71ED1-1EA0-46E0-A163-633FD416B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07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3A3B1-4681-40BB-975B-059BB589C3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E9929-195F-4312-99A4-8499D52DCC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7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0">
        <p:fade/>
      </p:transition>
    </mc:Choice>
    <mc:Fallback xmlns="">
      <p:transition spd="slow" advClick="0" advTm="3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3A3B1-4681-40BB-975B-059BB589C3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E9929-195F-4312-99A4-8499D52DCC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1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0">
        <p:fade/>
      </p:transition>
    </mc:Choice>
    <mc:Fallback xmlns="">
      <p:transition spd="slow" advClick="0" advTm="3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3A3B1-4681-40BB-975B-059BB589C3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E9929-195F-4312-99A4-8499D52DCC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73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0">
        <p:fade/>
      </p:transition>
    </mc:Choice>
    <mc:Fallback xmlns="">
      <p:transition spd="slow" advClick="0" advTm="3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3A3B1-4681-40BB-975B-059BB589C3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E9929-195F-4312-99A4-8499D52DCC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49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0">
        <p:fade/>
      </p:transition>
    </mc:Choice>
    <mc:Fallback xmlns="">
      <p:transition spd="slow" advClick="0" advTm="3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3A3B1-4681-40BB-975B-059BB589C3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E9929-195F-4312-99A4-8499D52DCC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46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0">
        <p:fade/>
      </p:transition>
    </mc:Choice>
    <mc:Fallback xmlns="">
      <p:transition spd="slow" advClick="0" advTm="3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3A3B1-4681-40BB-975B-059BB589C3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E9929-195F-4312-99A4-8499D52DCC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79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0">
        <p:fade/>
      </p:transition>
    </mc:Choice>
    <mc:Fallback xmlns="">
      <p:transition spd="slow" advClick="0" advTm="3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3A3B1-4681-40BB-975B-059BB589C3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E9929-195F-4312-99A4-8499D52DCC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63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0">
        <p:fade/>
      </p:transition>
    </mc:Choice>
    <mc:Fallback xmlns="">
      <p:transition spd="slow" advClick="0" advTm="3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3A3B1-4681-40BB-975B-059BB589C3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E9929-195F-4312-99A4-8499D52DCC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07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0">
        <p:fade/>
      </p:transition>
    </mc:Choice>
    <mc:Fallback xmlns="">
      <p:transition spd="slow" advClick="0" advTm="3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6515-017E-4D49-B343-FDEA95B158DA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71ED1-1EA0-46E0-A163-633FD416B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32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3A3B1-4681-40BB-975B-059BB589C3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E9929-195F-4312-99A4-8499D52DCC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49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0">
        <p:fade/>
      </p:transition>
    </mc:Choice>
    <mc:Fallback xmlns="">
      <p:transition spd="slow" advClick="0" advTm="3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3A3B1-4681-40BB-975B-059BB589C3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E9929-195F-4312-99A4-8499D52DCC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57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0">
        <p:fade/>
      </p:transition>
    </mc:Choice>
    <mc:Fallback xmlns="">
      <p:transition spd="slow" advClick="0" advTm="3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3A3B1-4681-40BB-975B-059BB589C3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E9929-195F-4312-99A4-8499D52DCC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2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0">
        <p:fade/>
      </p:transition>
    </mc:Choice>
    <mc:Fallback xmlns="">
      <p:transition spd="slow" advClick="0" advTm="3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028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4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339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748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679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6703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859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6515-017E-4D49-B343-FDEA95B158DA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71ED1-1EA0-46E0-A163-633FD416B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281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470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186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0512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610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2099733"/>
            <a:ext cx="6619244" cy="2677648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5414" y="1830325"/>
            <a:ext cx="990599" cy="2285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3F103-BC34-4FE4-A40E-EDDEECFDA5D0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1508" y="3265933"/>
            <a:ext cx="3859795" cy="2286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95730"/>
            <a:ext cx="628649" cy="767687"/>
          </a:xfrm>
        </p:spPr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F22F29-89A4-DA47-AF1A-D5B1A45FB9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48732" y="6236307"/>
            <a:ext cx="390346" cy="48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492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16" y="2603500"/>
            <a:ext cx="6619244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9CA7B-DFD4-44B5-8C60-D14B8CD1FB59}" type="datetimeFigureOut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067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677645"/>
            <a:ext cx="3263269" cy="2283824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70" y="2677644"/>
            <a:ext cx="2818159" cy="2283824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4E6425-0181-43F2-84FC-787E803FD2F8}" type="datetimeFigureOut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611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2603501"/>
            <a:ext cx="3618869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2603500"/>
            <a:ext cx="361886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DB8791-F1B0-41E7-B7FD-A781E65C4266}" type="datetimeFigureOut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066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361886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5" y="3179763"/>
            <a:ext cx="361886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5" y="2603500"/>
            <a:ext cx="361886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5" y="3179763"/>
            <a:ext cx="3618869" cy="2840039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63B2-E120-4ED8-B27B-C685F510A5FE}" type="datetimeFigureOut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5196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571060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A18ACC-A947-437B-A130-35BD54FDF1E9}" type="datetimeFigureOut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35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6515-017E-4D49-B343-FDEA95B158DA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71ED1-1EA0-46E0-A163-633FD416B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20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8D7E02-BCB8-4D50-A234-369438C08659}" type="datetimeFigureOut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1014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95400"/>
            <a:ext cx="2094869" cy="16002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59" y="1447800"/>
            <a:ext cx="38925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5" y="3129281"/>
            <a:ext cx="2094869" cy="2895599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86A4C-8E40-4F87-A4F0-01A0687C5742}" type="datetimeFigureOut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8668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693334"/>
            <a:ext cx="2898851" cy="1735667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3" y="1143000"/>
            <a:ext cx="242039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3657600"/>
            <a:ext cx="2894409" cy="13716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72C73-2D91-4E12-BA25-F0AA0C03599B}" type="datetimeFigureOut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9804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4969927"/>
            <a:ext cx="6619244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5536665"/>
            <a:ext cx="6619244" cy="49371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A1CC3-2375-41D4-9E03-427CAF2A4C1A}" type="datetimeFigureOut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0878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598" y="1063417"/>
            <a:ext cx="6623862" cy="1372986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543300"/>
            <a:ext cx="6619244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16868-8199-4C2C-A5B1-63AEE139F88E}" type="datetimeFigureOut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2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661175" y="607337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B3116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7413344" y="2613788"/>
            <a:ext cx="489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B3116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982134"/>
            <a:ext cx="6340430" cy="2696632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3678766"/>
            <a:ext cx="57984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5029200"/>
            <a:ext cx="6933673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9FF7F-6988-44CC-821B-644E70CD2F73}" type="datetimeFigureOut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2172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70667"/>
            <a:ext cx="6619245" cy="1822514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5024967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12C299-16B2-4475-990D-751901EACC14}" type="datetimeFigureOut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7834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619244" cy="706964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2603502"/>
            <a:ext cx="235640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5" y="3179765"/>
            <a:ext cx="23564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2603500"/>
            <a:ext cx="236025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3179764"/>
            <a:ext cx="2360257" cy="284729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6101" y="2603501"/>
            <a:ext cx="235929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6247" y="3179763"/>
            <a:ext cx="2359152" cy="284729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302978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29301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86839-B9D8-4651-8783-F325ECE74E65}" type="datetimeFigureOut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4232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619244" cy="706964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4532844"/>
            <a:ext cx="228782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5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5109106"/>
            <a:ext cx="2287829" cy="91795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649" y="4532845"/>
            <a:ext cx="2287829" cy="576263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7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7629" y="5109105"/>
            <a:ext cx="2287829" cy="91795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082" y="4532845"/>
            <a:ext cx="228832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081" y="5109104"/>
            <a:ext cx="2288322" cy="91795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3304373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848352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84F64-32F6-45C5-931F-ADC1662401D0}" type="datetimeFigureOut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0833" y="6391839"/>
            <a:ext cx="2733212" cy="304801"/>
          </a:xfrm>
        </p:spPr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535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619244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2603500"/>
            <a:ext cx="6619244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21580" y="6391839"/>
            <a:ext cx="742949" cy="304799"/>
          </a:xfrm>
        </p:spPr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6D93-FCAC-47E0-A2EE-787E62CA814C}" type="datetimeFigureOut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236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6515-017E-4D49-B343-FDEA95B158DA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71ED1-1EA0-46E0-A163-633FD416B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03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27" y="1278467"/>
            <a:ext cx="1057474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1278467"/>
            <a:ext cx="4692019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9829" y="6391839"/>
            <a:ext cx="744101" cy="304799"/>
          </a:xfrm>
        </p:spPr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879A6-0FD0-4734-A311-86BFCA472E6E}" type="datetimeFigureOut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4628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3">
            <a:extLst>
              <a:ext uri="{FF2B5EF4-FFF2-40B4-BE49-F238E27FC236}">
                <a16:creationId xmlns:a16="http://schemas.microsoft.com/office/drawing/2014/main" id="{75815936-5639-A24B-9703-83C49BCED437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25" tIns="45700" rIns="91425" bIns="45700">
            <a:noAutofit/>
          </a:bodyPr>
          <a:lstStyle>
            <a:lvl1pPr>
              <a:buClr>
                <a:srgbClr val="000000"/>
              </a:buClr>
              <a:buSzPct val="25000"/>
              <a:buFont typeface="Arial" panose="020B0604020202020204" pitchFamily="34" charset="0"/>
              <a:buNone/>
              <a:defRPr>
                <a:solidFill>
                  <a:srgbClr val="000000"/>
                </a:solidFill>
                <a:sym typeface="Arial" panose="020B0604020202020204" pitchFamily="34" charset="0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  <a:tabLst/>
              <a:defRPr/>
            </a:pPr>
            <a:fld id="{6C238865-95C3-944A-874B-6529E778D166}" type="slidenum">
              <a:rPr kumimoji="0" lang="en-US" altLang="zh-TW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  <a:sym typeface="Arial" panose="020B0604020202020204" pitchFamily="34" charset="0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TW" altLang="en-US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156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6515-017E-4D49-B343-FDEA95B158DA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71ED1-1EA0-46E0-A163-633FD416B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08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6515-017E-4D49-B343-FDEA95B158DA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71ED1-1EA0-46E0-A163-633FD416B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46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6515-017E-4D49-B343-FDEA95B158DA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71ED1-1EA0-46E0-A163-633FD416B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68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6515-017E-4D49-B343-FDEA95B158DA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71ED1-1EA0-46E0-A163-633FD416B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18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F6515-017E-4D49-B343-FDEA95B158DA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1ED1-1EA0-46E0-A163-633FD416B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9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3A3B1-4681-40BB-975B-059BB589C3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E9929-195F-4312-99A4-8499D52DCC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13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5000">
        <p:fade/>
      </p:transition>
    </mc:Choice>
    <mc:Fallback xmlns="">
      <p:transition spd="slow" advClick="0" advTm="3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9B99-1108-455D-B3B6-AA29F1CC0F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8673-BF69-47C3-8E12-4728C802F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781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6" y="973668"/>
            <a:ext cx="6571060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6571060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829" y="6391839"/>
            <a:ext cx="74294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 i="0">
                <a:solidFill>
                  <a:schemeClr val="accent1"/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451C3-0FF4-47C4-B829-773ADF60F88C}" type="datetimeFigureOut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10/26/2019</a:t>
            </a:fld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0833" y="6391839"/>
            <a:ext cx="2894846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1" i="0">
                <a:solidFill>
                  <a:schemeClr val="accent1"/>
                </a:solidFill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95730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bg1"/>
                </a:solidFill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0D6B763-C979-6646-ABBE-3D399D173DDA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8677265" y="6261900"/>
            <a:ext cx="390346" cy="48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3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gi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microsoft.com/office/2007/relationships/hdphoto" Target="../media/hdphoto7.wdp"/><Relationship Id="rId7" Type="http://schemas.openxmlformats.org/officeDocument/2006/relationships/image" Target="../media/image5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pn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microsoft.com/office/2007/relationships/hdphoto" Target="../media/hdphoto12.wdp"/><Relationship Id="rId9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hurch grow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806"/>
            <a:ext cx="9144000" cy="693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4851" y="5744584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主日信息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258181" y="441064"/>
            <a:ext cx="43998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dirty="0" smtClean="0">
                <a:solidFill>
                  <a:schemeClr val="accent2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『</a:t>
            </a:r>
            <a:r>
              <a:rPr lang="zh-TW" altLang="en-US" sz="5000" dirty="0" smtClean="0">
                <a:solidFill>
                  <a:schemeClr val="accent2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教會增長</a:t>
            </a:r>
            <a:r>
              <a:rPr lang="en-US" altLang="zh-TW" sz="5000" dirty="0" smtClean="0">
                <a:solidFill>
                  <a:schemeClr val="accent2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』</a:t>
            </a:r>
            <a:endParaRPr lang="en-US" sz="5000" dirty="0">
              <a:solidFill>
                <a:schemeClr val="accent2">
                  <a:lumMod val="50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494850" y="1302838"/>
            <a:ext cx="381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以賽亞書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54:1-3)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1223" y="5744584"/>
            <a:ext cx="3153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10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27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2019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2184883"/>
            <a:ext cx="262924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薛忠勇 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弟兄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6335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4501589"/>
      </p:ext>
    </p:extLst>
  </p:cSld>
  <p:clrMapOvr>
    <a:masterClrMapping/>
  </p:clrMapOvr>
  <p:transition spd="slow" advClick="0" advTm="35000">
    <p:push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3 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5" y="217977"/>
            <a:ext cx="2777941" cy="156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589" y="-284941"/>
            <a:ext cx="3984328" cy="206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7775" y="164851"/>
            <a:ext cx="198002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7000" dirty="0" smtClean="0">
                <a:latin typeface="王漢宗勘亭流繁" panose="02000500000000000000" pitchFamily="2" charset="-120"/>
                <a:ea typeface="王漢宗勘亭流繁" panose="02000500000000000000" pitchFamily="2" charset="-120"/>
                <a:cs typeface="文鼎霹靂體" panose="02010609010101010101" pitchFamily="49" charset="-120"/>
              </a:rPr>
              <a:t>路線</a:t>
            </a:r>
            <a:endParaRPr lang="en-US" sz="7000" dirty="0">
              <a:latin typeface="王漢宗勘亭流繁" panose="02000500000000000000" pitchFamily="2" charset="-120"/>
              <a:ea typeface="王漢宗勘亭流繁" panose="02000500000000000000" pitchFamily="2" charset="-120"/>
              <a:cs typeface="文鼎霹靂體" panose="02010609010101010101" pitchFamily="49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419" y="2107580"/>
            <a:ext cx="7710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Seabird Heavy SF" panose="020BE200000000000000" pitchFamily="34" charset="0"/>
                <a:ea typeface="Salmon" panose="00000400000000000000" pitchFamily="2" charset="0"/>
                <a:sym typeface="Wingdings" panose="05000000000000000000" pitchFamily="2" charset="2"/>
              </a:rPr>
              <a:t></a:t>
            </a:r>
            <a:r>
              <a:rPr lang="en-US" sz="4000" dirty="0" smtClean="0">
                <a:solidFill>
                  <a:srgbClr val="C00000"/>
                </a:solidFill>
                <a:latin typeface="Seabird Heavy SF" panose="020BE200000000000000" pitchFamily="34" charset="0"/>
                <a:ea typeface="Salmon" panose="00000400000000000000" pitchFamily="2" charset="0"/>
              </a:rPr>
              <a:t>M</a:t>
            </a:r>
            <a:r>
              <a:rPr lang="en-US" sz="4000" dirty="0" smtClean="0">
                <a:latin typeface="Seabird Heavy SF" panose="020BE200000000000000" pitchFamily="34" charset="0"/>
                <a:ea typeface="Salmon" panose="00000400000000000000" pitchFamily="2" charset="0"/>
              </a:rPr>
              <a:t>omentum </a:t>
            </a:r>
            <a:r>
              <a:rPr lang="en-US" altLang="zh-TW" sz="4000" dirty="0" smtClean="0">
                <a:latin typeface="Seabird Heavy SF" panose="020BE200000000000000" pitchFamily="34" charset="0"/>
                <a:ea typeface="Salmon" panose="00000400000000000000" pitchFamily="2" charset="0"/>
              </a:rPr>
              <a:t>– </a:t>
            </a:r>
            <a:r>
              <a:rPr lang="zh-TW" altLang="en-US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初期</a:t>
            </a:r>
            <a:r>
              <a:rPr lang="zh-TW" altLang="en-US" sz="4000" dirty="0" smtClean="0">
                <a:latin typeface="Seabird Heavy SF" panose="020BE200000000000000" pitchFamily="34" charset="0"/>
                <a:ea typeface="Salmon" panose="00000400000000000000" pitchFamily="2" charset="0"/>
              </a:rPr>
              <a:t> </a:t>
            </a:r>
            <a:r>
              <a:rPr lang="zh-TW" altLang="en-US" sz="4000" dirty="0">
                <a:latin typeface="王漢宗勘亭流繁" panose="02000500000000000000" pitchFamily="2" charset="-120"/>
                <a:ea typeface="王漢宗勘亭流繁" panose="02000500000000000000" pitchFamily="2" charset="-120"/>
              </a:rPr>
              <a:t>「</a:t>
            </a:r>
            <a:r>
              <a:rPr lang="zh-TW" altLang="en-US" sz="4000" dirty="0" smtClean="0">
                <a:solidFill>
                  <a:srgbClr val="0070C0"/>
                </a:solidFill>
                <a:latin typeface="王漢宗勘亭流繁" panose="02000500000000000000" pitchFamily="2" charset="-120"/>
                <a:ea typeface="王漢宗勘亭流繁" panose="02000500000000000000" pitchFamily="2" charset="-120"/>
              </a:rPr>
              <a:t>新動力</a:t>
            </a:r>
            <a:r>
              <a:rPr lang="en-US" altLang="zh-TW" sz="4000" dirty="0">
                <a:latin typeface="王漢宗勘亭流繁" panose="02000500000000000000" pitchFamily="2" charset="-120"/>
                <a:ea typeface="王漢宗勘亭流繁" panose="02000500000000000000" pitchFamily="2" charset="-120"/>
              </a:rPr>
              <a:t>」</a:t>
            </a:r>
            <a:r>
              <a:rPr lang="en-US" sz="4000" dirty="0" smtClean="0">
                <a:latin typeface="王漢宗勘亭流繁" panose="02000500000000000000" pitchFamily="2" charset="-120"/>
                <a:ea typeface="王漢宗勘亭流繁" panose="02000500000000000000" pitchFamily="2" charset="-120"/>
              </a:rPr>
              <a:t> </a:t>
            </a:r>
            <a:endParaRPr lang="en-US" sz="4000" dirty="0">
              <a:latin typeface="王漢宗勘亭流繁" panose="02000500000000000000" pitchFamily="2" charset="-120"/>
              <a:ea typeface="王漢宗勘亭流繁" panose="02000500000000000000" pitchFamily="2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419" y="3317995"/>
            <a:ext cx="7766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Seabird Heavy SF" panose="020BE200000000000000" pitchFamily="34" charset="0"/>
                <a:ea typeface="Salmon" panose="00000400000000000000" pitchFamily="2" charset="0"/>
                <a:sym typeface="Wingdings" panose="05000000000000000000" pitchFamily="2" charset="2"/>
              </a:rPr>
              <a:t></a:t>
            </a:r>
            <a:r>
              <a:rPr lang="en-US" sz="4000" dirty="0" smtClean="0">
                <a:solidFill>
                  <a:srgbClr val="C00000"/>
                </a:solidFill>
                <a:latin typeface="Seabird Heavy SF" panose="020BE200000000000000" pitchFamily="34" charset="0"/>
                <a:ea typeface="Salmon" panose="00000400000000000000" pitchFamily="2" charset="0"/>
              </a:rPr>
              <a:t>M</a:t>
            </a:r>
            <a:r>
              <a:rPr lang="en-US" sz="4000" dirty="0" smtClean="0">
                <a:latin typeface="Seabird Heavy SF" panose="020BE200000000000000" pitchFamily="34" charset="0"/>
                <a:ea typeface="Salmon" panose="00000400000000000000" pitchFamily="2" charset="0"/>
              </a:rPr>
              <a:t>echanical </a:t>
            </a:r>
            <a:r>
              <a:rPr lang="en-US" altLang="zh-TW" sz="4000" dirty="0" smtClean="0">
                <a:latin typeface="Seabird Heavy SF" panose="020BE200000000000000" pitchFamily="34" charset="0"/>
                <a:ea typeface="Salmon" panose="00000400000000000000" pitchFamily="2" charset="0"/>
              </a:rPr>
              <a:t>– </a:t>
            </a:r>
            <a:r>
              <a:rPr lang="zh-TW" altLang="en-US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中期</a:t>
            </a:r>
            <a:r>
              <a:rPr lang="zh-TW" altLang="en-US" sz="4000" dirty="0" smtClean="0">
                <a:latin typeface="Seabird Heavy SF" panose="020BE200000000000000" pitchFamily="34" charset="0"/>
                <a:ea typeface="Salmon" panose="00000400000000000000" pitchFamily="2" charset="0"/>
              </a:rPr>
              <a:t> </a:t>
            </a:r>
            <a:r>
              <a:rPr lang="zh-TW" altLang="en-US" sz="4000" dirty="0" smtClean="0">
                <a:latin typeface="王漢宗勘亭流繁" panose="02000500000000000000" pitchFamily="2" charset="-120"/>
                <a:ea typeface="王漢宗勘亭流繁" panose="02000500000000000000" pitchFamily="2" charset="-120"/>
              </a:rPr>
              <a:t>「</a:t>
            </a:r>
            <a:r>
              <a:rPr lang="zh-TW" altLang="en-US" sz="4000" dirty="0" smtClean="0">
                <a:solidFill>
                  <a:srgbClr val="0070C0"/>
                </a:solidFill>
                <a:latin typeface="王漢宗勘亭流繁" panose="02000500000000000000" pitchFamily="2" charset="-120"/>
                <a:ea typeface="王漢宗勘亭流繁" panose="02000500000000000000" pitchFamily="2" charset="-120"/>
              </a:rPr>
              <a:t>機動性</a:t>
            </a:r>
            <a:r>
              <a:rPr lang="en-US" altLang="zh-TW" sz="4000" dirty="0" smtClean="0">
                <a:latin typeface="王漢宗勘亭流繁" panose="02000500000000000000" pitchFamily="2" charset="-120"/>
                <a:ea typeface="王漢宗勘亭流繁" panose="02000500000000000000" pitchFamily="2" charset="-120"/>
              </a:rPr>
              <a:t>」</a:t>
            </a:r>
            <a:r>
              <a:rPr lang="en-US" sz="4000" dirty="0" smtClean="0">
                <a:latin typeface="王漢宗勘亭流繁" panose="02000500000000000000" pitchFamily="2" charset="-120"/>
                <a:ea typeface="王漢宗勘亭流繁" panose="02000500000000000000" pitchFamily="2" charset="-120"/>
              </a:rPr>
              <a:t> </a:t>
            </a:r>
            <a:endParaRPr lang="en-US" sz="4000" dirty="0">
              <a:latin typeface="王漢宗勘亭流繁" panose="02000500000000000000" pitchFamily="2" charset="-120"/>
              <a:ea typeface="王漢宗勘亭流繁" panose="02000500000000000000" pitchFamily="2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044" y="4494944"/>
            <a:ext cx="7739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Seabird Heavy SF" panose="020BE200000000000000" pitchFamily="34" charset="0"/>
                <a:ea typeface="Salmon" panose="00000400000000000000" pitchFamily="2" charset="0"/>
                <a:sym typeface="Wingdings" panose="05000000000000000000" pitchFamily="2" charset="2"/>
              </a:rPr>
              <a:t></a:t>
            </a:r>
            <a:r>
              <a:rPr lang="en-US" sz="4000" dirty="0" smtClean="0">
                <a:solidFill>
                  <a:srgbClr val="C00000"/>
                </a:solidFill>
                <a:latin typeface="Seabird Heavy SF" panose="020BE200000000000000" pitchFamily="34" charset="0"/>
                <a:ea typeface="Salmon" panose="00000400000000000000" pitchFamily="2" charset="0"/>
              </a:rPr>
              <a:t>M</a:t>
            </a:r>
            <a:r>
              <a:rPr lang="en-US" sz="4000" dirty="0" smtClean="0">
                <a:latin typeface="Seabird Heavy SF" panose="020BE200000000000000" pitchFamily="34" charset="0"/>
                <a:ea typeface="Salmon" panose="00000400000000000000" pitchFamily="2" charset="0"/>
              </a:rPr>
              <a:t>emorial    </a:t>
            </a:r>
            <a:r>
              <a:rPr lang="en-US" altLang="zh-TW" sz="4000" dirty="0" smtClean="0">
                <a:latin typeface="Seabird Heavy SF" panose="020BE200000000000000" pitchFamily="34" charset="0"/>
                <a:ea typeface="Salmon" panose="00000400000000000000" pitchFamily="2" charset="0"/>
              </a:rPr>
              <a:t>– </a:t>
            </a:r>
            <a:r>
              <a:rPr lang="zh-TW" altLang="en-US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後期</a:t>
            </a:r>
            <a:r>
              <a:rPr lang="zh-TW" altLang="en-US" sz="4000" dirty="0" smtClean="0">
                <a:latin typeface="Seabird Heavy SF" panose="020BE200000000000000" pitchFamily="34" charset="0"/>
                <a:ea typeface="Salmon" panose="00000400000000000000" pitchFamily="2" charset="0"/>
              </a:rPr>
              <a:t> </a:t>
            </a:r>
            <a:r>
              <a:rPr lang="zh-TW" altLang="en-US" sz="4000" dirty="0" smtClean="0">
                <a:latin typeface="王漢宗勘亭流繁" panose="02000500000000000000" pitchFamily="2" charset="-120"/>
                <a:ea typeface="王漢宗勘亭流繁" panose="02000500000000000000" pitchFamily="2" charset="-120"/>
              </a:rPr>
              <a:t>「</a:t>
            </a:r>
            <a:r>
              <a:rPr lang="zh-TW" altLang="en-US" sz="4000" dirty="0" smtClean="0">
                <a:solidFill>
                  <a:srgbClr val="0070C0"/>
                </a:solidFill>
                <a:latin typeface="王漢宗勘亭流繁" panose="02000500000000000000" pitchFamily="2" charset="-120"/>
                <a:ea typeface="王漢宗勘亭流繁" panose="02000500000000000000" pitchFamily="2" charset="-120"/>
              </a:rPr>
              <a:t>追悼會</a:t>
            </a:r>
            <a:r>
              <a:rPr lang="en-US" altLang="zh-TW" sz="4000" dirty="0" smtClean="0">
                <a:latin typeface="王漢宗勘亭流繁" panose="02000500000000000000" pitchFamily="2" charset="-120"/>
                <a:ea typeface="王漢宗勘亭流繁" panose="02000500000000000000" pitchFamily="2" charset="-120"/>
              </a:rPr>
              <a:t>」</a:t>
            </a:r>
            <a:r>
              <a:rPr lang="en-US" sz="4000" dirty="0" smtClean="0">
                <a:latin typeface="王漢宗勘亭流繁" panose="02000500000000000000" pitchFamily="2" charset="-120"/>
                <a:ea typeface="王漢宗勘亭流繁" panose="02000500000000000000" pitchFamily="2" charset="-120"/>
              </a:rPr>
              <a:t> </a:t>
            </a:r>
            <a:endParaRPr lang="en-US" sz="4000" dirty="0">
              <a:latin typeface="王漢宗勘亭流繁" panose="02000500000000000000" pitchFamily="2" charset="-120"/>
              <a:ea typeface="王漢宗勘亭流繁" panose="02000500000000000000" pitchFamily="2" charset="-120"/>
            </a:endParaRPr>
          </a:p>
        </p:txBody>
      </p:sp>
      <p:pic>
        <p:nvPicPr>
          <p:cNvPr id="6152" name="Picture 8" descr="Related image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569" y="1605064"/>
            <a:ext cx="2097431" cy="2097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mechanic clipar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34" b="98742" l="10000" r="90000">
                        <a14:foregroundMark x1="38095" y1="81761" x2="38095" y2="81761"/>
                        <a14:foregroundMark x1="54286" y1="83019" x2="54286" y2="83019"/>
                        <a14:foregroundMark x1="68095" y1="66667" x2="68095" y2="66667"/>
                        <a14:foregroundMark x1="62857" y1="59748" x2="62857" y2="59748"/>
                        <a14:foregroundMark x1="70476" y1="55346" x2="70476" y2="55346"/>
                        <a14:foregroundMark x1="26667" y1="46541" x2="26667" y2="46541"/>
                        <a14:foregroundMark x1="35714" y1="22013" x2="35714" y2="22013"/>
                        <a14:foregroundMark x1="52381" y1="76730" x2="52381" y2="76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68" y="3555190"/>
            <a:ext cx="20002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mage result for funeral clipar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51" b="48818" l="37092" r="96078">
                        <a14:foregroundMark x1="61111" y1="20270" x2="61111" y2="20270"/>
                        <a14:foregroundMark x1="59314" y1="18243" x2="59314" y2="18243"/>
                        <a14:backgroundMark x1="88072" y1="40034" x2="88072" y2="40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60" b="50049"/>
          <a:stretch/>
        </p:blipFill>
        <p:spPr bwMode="auto">
          <a:xfrm>
            <a:off x="5059311" y="5069665"/>
            <a:ext cx="2523518" cy="184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97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2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horsep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29" y="643237"/>
            <a:ext cx="8586439" cy="496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Image result for ten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16832"/>
            <a:ext cx="6766559" cy="3541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83280" y="650682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馬力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空疊圓繁" panose="02000500000000000000" pitchFamily="2" charset="-120"/>
              <a:ea typeface="王漢宗空疊圓繁" panose="02000500000000000000" pitchFamily="2" charset="-120"/>
            </a:endParaRPr>
          </a:p>
        </p:txBody>
      </p:sp>
      <p:pic>
        <p:nvPicPr>
          <p:cNvPr id="7174" name="Picture 6" descr="Image result for ten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526" y="-3140"/>
            <a:ext cx="5902170" cy="3319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28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639" y="1045523"/>
            <a:ext cx="4356232" cy="3020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Image result for disunity in church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3500" y1="50636" x2="24167" y2="50636"/>
                        <a14:foregroundMark x1="15833" y1="44529" x2="15833" y2="44529"/>
                        <a14:foregroundMark x1="11667" y1="43003" x2="11667" y2="43003"/>
                        <a14:foregroundMark x1="3167" y1="35115" x2="3167" y2="35115"/>
                        <a14:foregroundMark x1="2667" y1="25445" x2="2667" y2="25445"/>
                        <a14:foregroundMark x1="4500" y1="21374" x2="4500" y2="21374"/>
                        <a14:foregroundMark x1="5833" y1="19593" x2="5833" y2="19593"/>
                        <a14:foregroundMark x1="5000" y1="34860" x2="5167" y2="36132"/>
                        <a14:foregroundMark x1="5667" y1="32570" x2="5667" y2="32570"/>
                        <a14:foregroundMark x1="31500" y1="26209" x2="31500" y2="26209"/>
                        <a14:foregroundMark x1="32333" y1="20865" x2="32333" y2="20865"/>
                        <a14:foregroundMark x1="21500" y1="26972" x2="21500" y2="26972"/>
                        <a14:foregroundMark x1="16833" y1="59288" x2="18000" y2="61069"/>
                        <a14:foregroundMark x1="22667" y1="68957" x2="22667" y2="68957"/>
                        <a14:foregroundMark x1="23167" y1="61832" x2="23167" y2="61832"/>
                        <a14:foregroundMark x1="21000" y1="84478" x2="21000" y2="84478"/>
                        <a14:foregroundMark x1="6333" y1="45802" x2="6333" y2="45802"/>
                        <a14:foregroundMark x1="5500" y1="43003" x2="5500" y2="43003"/>
                        <a14:foregroundMark x1="29167" y1="53690" x2="29833" y2="53690"/>
                        <a14:foregroundMark x1="8833" y1="77099" x2="9667" y2="76845"/>
                        <a14:foregroundMark x1="74167" y1="79898" x2="74167" y2="79898"/>
                        <a14:foregroundMark x1="80167" y1="85751" x2="80167" y2="85751"/>
                        <a14:foregroundMark x1="32500" y1="29008" x2="32500" y2="29008"/>
                        <a14:foregroundMark x1="6833" y1="76081" x2="6833" y2="76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502"/>
            <a:ext cx="4540343" cy="3251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815" y="3868884"/>
            <a:ext cx="5637506" cy="2989116"/>
          </a:xfrm>
          <a:prstGeom prst="rect">
            <a:avLst/>
          </a:prstGeom>
        </p:spPr>
      </p:pic>
      <p:pic>
        <p:nvPicPr>
          <p:cNvPr id="3074" name="Picture 2" descr="Image result for body of chris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11" b="9629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1912" y="2215896"/>
            <a:ext cx="6724166" cy="498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667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085" y="2377440"/>
            <a:ext cx="3128940" cy="2755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9740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isaiah 54: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3" r="1072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3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02741" y="169345"/>
            <a:ext cx="920800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要擴張你帳幕之地，</a:t>
            </a:r>
            <a:r>
              <a:rPr kumimoji="0" lang="zh-TW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張大</a:t>
            </a:r>
            <a:r>
              <a:rPr kumimoji="0" lang="zh-TW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你居所的</a:t>
            </a:r>
            <a:r>
              <a:rPr kumimoji="0" lang="zh-TW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幔子</a:t>
            </a:r>
            <a:r>
              <a:rPr kumimoji="0" lang="zh-TW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，不要限止；要</a:t>
            </a:r>
            <a:r>
              <a:rPr kumimoji="0" lang="zh-TW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放長</a:t>
            </a:r>
            <a:r>
              <a:rPr kumimoji="0" lang="zh-TW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你的</a:t>
            </a:r>
            <a:r>
              <a:rPr kumimoji="0" lang="zh-TW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繩子</a:t>
            </a:r>
            <a:r>
              <a:rPr kumimoji="0" lang="zh-TW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，</a:t>
            </a:r>
            <a:r>
              <a:rPr kumimoji="0" lang="zh-TW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堅固</a:t>
            </a:r>
            <a:r>
              <a:rPr kumimoji="0" lang="zh-TW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你的</a:t>
            </a:r>
            <a:r>
              <a:rPr kumimoji="0" lang="zh-TW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橛子</a:t>
            </a:r>
            <a:r>
              <a:rPr kumimoji="0" lang="zh-TW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。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賽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54:2)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pic>
        <p:nvPicPr>
          <p:cNvPr id="3" name="Picture 4" descr="TRE 3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03266"/>
            <a:ext cx="7620000" cy="325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281395" y="3622065"/>
            <a:ext cx="9028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繩子</a:t>
            </a: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 flipV="1">
            <a:off x="3090863" y="3218840"/>
            <a:ext cx="1131887" cy="5969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V="1">
            <a:off x="4572000" y="4031339"/>
            <a:ext cx="972981" cy="203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913188" y="4040965"/>
            <a:ext cx="902811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橛子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605" y="4590110"/>
            <a:ext cx="933171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東方的帳棚通常是方形的，用山羊毛的布簾隔成兩個房間。入口處直入的是男人的房間，也充作會客之用。在這後頭，是女眷和孩子們的房間，有時還有第三個房間，是給僕人或牲口的。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53440" y="1582429"/>
            <a:ext cx="9028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noProof="0" dirty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幔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子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1664810" y="1899283"/>
            <a:ext cx="1108869" cy="29397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0849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62230"/>
            <a:ext cx="6034087" cy="389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372" y="3929063"/>
            <a:ext cx="9310468" cy="1839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當一個家庭擴大，或是一個人變得富有，而想擴張他的帳棚時，只需在他的原帳棚旁加增另一個房間即可，類似西方人把他們的房子加蓋房間。</a:t>
            </a:r>
          </a:p>
        </p:txBody>
      </p:sp>
      <p:sp>
        <p:nvSpPr>
          <p:cNvPr id="4" name="Rectangle 3"/>
          <p:cNvSpPr/>
          <p:nvPr/>
        </p:nvSpPr>
        <p:spPr>
          <a:xfrm>
            <a:off x="707122" y="5904989"/>
            <a:ext cx="80329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張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大居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所的幔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子，放長繩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子，堅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固橛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子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62485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08" y="274320"/>
            <a:ext cx="9165108" cy="509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258" y="5447563"/>
            <a:ext cx="948849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應許百姓從巴比倫歸回時 </a:t>
            </a:r>
            <a:r>
              <a:rPr kumimoji="0" lang="en-US" altLang="zh-TW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(</a:t>
            </a:r>
            <a:r>
              <a:rPr kumimoji="0" lang="zh-TW" alt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或將來彌賽亞的國度</a:t>
            </a:r>
            <a:r>
              <a:rPr kumimoji="0" lang="en-US" altLang="zh-TW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必人數繁增，地界擴大，也可比喻</a:t>
            </a:r>
            <a:r>
              <a:rPr kumimoji="0" lang="zh-TW" alt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教會的擴長</a:t>
            </a:r>
            <a:r>
              <a:rPr kumimoji="0" lang="zh-TW" alt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。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3046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0000">
                        <a14:foregroundMark x1="24697" y1="73292" x2="24697" y2="73292"/>
                        <a14:foregroundMark x1="29242" y1="54658" x2="29242" y2="54658"/>
                        <a14:foregroundMark x1="46667" y1="43478" x2="46667" y2="43478"/>
                        <a14:foregroundMark x1="25758" y1="52174" x2="25758" y2="52174"/>
                        <a14:foregroundMark x1="5909" y1="70497" x2="6364" y2="70497"/>
                        <a14:foregroundMark x1="6364" y1="93789" x2="6364" y2="93789"/>
                        <a14:foregroundMark x1="17879" y1="93168" x2="17879" y2="93168"/>
                        <a14:foregroundMark x1="25303" y1="95031" x2="25303" y2="95031"/>
                        <a14:foregroundMark x1="38182" y1="96584" x2="38182" y2="96584"/>
                        <a14:foregroundMark x1="48030" y1="90683" x2="48030" y2="90683"/>
                        <a14:foregroundMark x1="55758" y1="95342" x2="55758" y2="95342"/>
                        <a14:foregroundMark x1="62424" y1="90062" x2="62424" y2="90062"/>
                        <a14:foregroundMark x1="45000" y1="69255" x2="45000" y2="69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7728"/>
            <a:ext cx="4817327" cy="2350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5326" y="301083"/>
            <a:ext cx="4139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擴張你帳幕之地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030" name="Picture 6" descr="Image result for tent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737" y="532136"/>
            <a:ext cx="6499707" cy="43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55737" y="4953054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牛頓：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動者恆動。靜者恆靜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6670" y="947414"/>
            <a:ext cx="3958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A.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帳幕 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暫時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居所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589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0000">
                        <a14:foregroundMark x1="24697" y1="73292" x2="24697" y2="73292"/>
                        <a14:foregroundMark x1="29242" y1="54658" x2="29242" y2="54658"/>
                        <a14:foregroundMark x1="46667" y1="43478" x2="46667" y2="43478"/>
                        <a14:foregroundMark x1="25758" y1="52174" x2="25758" y2="52174"/>
                        <a14:foregroundMark x1="5909" y1="70497" x2="6364" y2="70497"/>
                        <a14:foregroundMark x1="6364" y1="93789" x2="6364" y2="93789"/>
                        <a14:foregroundMark x1="17879" y1="93168" x2="17879" y2="93168"/>
                        <a14:foregroundMark x1="25303" y1="95031" x2="25303" y2="95031"/>
                        <a14:foregroundMark x1="38182" y1="96584" x2="38182" y2="96584"/>
                        <a14:foregroundMark x1="48030" y1="90683" x2="48030" y2="90683"/>
                        <a14:foregroundMark x1="55758" y1="95342" x2="55758" y2="95342"/>
                        <a14:foregroundMark x1="62424" y1="90062" x2="62424" y2="90062"/>
                        <a14:foregroundMark x1="45000" y1="69255" x2="45000" y2="69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7728"/>
            <a:ext cx="4817327" cy="2350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5326" y="301083"/>
            <a:ext cx="4139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擴張你帳幕之地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1274" y="928764"/>
            <a:ext cx="3897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B.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擴張 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往外發展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045" y="1556445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大使命：「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去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！使萬民作我門徒」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202776"/>
            <a:ext cx="9268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「從耶路撒冷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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撒瑪利亞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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猶大全地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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地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極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1" b="96837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8117" flipV="1">
            <a:off x="2888271" y="2951057"/>
            <a:ext cx="4617227" cy="3460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83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1"/>
          <a:stretch>
            <a:fillRect/>
          </a:stretch>
        </p:blipFill>
        <p:spPr bwMode="auto">
          <a:xfrm>
            <a:off x="-1" y="0"/>
            <a:ext cx="59621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1"/>
          <a:stretch>
            <a:fillRect/>
          </a:stretch>
        </p:blipFill>
        <p:spPr bwMode="auto">
          <a:xfrm flipH="1">
            <a:off x="3876805" y="0"/>
            <a:ext cx="52671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09" y="-1179492"/>
            <a:ext cx="5339998" cy="417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9809" y="2129131"/>
            <a:ext cx="55707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王漢宗空疊圓繁" panose="02000500000000000000" pitchFamily="2" charset="-120"/>
                <a:ea typeface="王漢宗空疊圓繁" panose="02000500000000000000" pitchFamily="2" charset="-120"/>
                <a:cs typeface="+mn-cs"/>
              </a:rPr>
              <a:t>三谷基督徒會堂</a:t>
            </a:r>
            <a:endParaRPr kumimoji="0" lang="en-US" altLang="zh-TW" sz="60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王漢宗空疊圓繁" panose="02000500000000000000" pitchFamily="2" charset="-120"/>
              <a:ea typeface="王漢宗空疊圓繁" panose="02000500000000000000" pitchFamily="2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王漢宗空疊圓繁" panose="02000500000000000000" pitchFamily="2" charset="-120"/>
                <a:ea typeface="王漢宗空疊圓繁" panose="02000500000000000000" pitchFamily="2" charset="-120"/>
                <a:cs typeface="+mn-cs"/>
              </a:rPr>
              <a:t>十週年慶典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王漢宗空疊圓繁" panose="02000500000000000000" pitchFamily="2" charset="-120"/>
              <a:ea typeface="王漢宗空疊圓繁" panose="02000500000000000000" pitchFamily="2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9670" y="4068123"/>
            <a:ext cx="349005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 DELANEY" panose="02000000000000000000" pitchFamily="2" charset="0"/>
                <a:ea typeface="新細明體" panose="02020500000000000000" pitchFamily="18" charset="-120"/>
                <a:cs typeface="+mn-cs"/>
              </a:rPr>
              <a:t>9</a:t>
            </a:r>
            <a:r>
              <a:rPr kumimoji="0" lang="en-US" altLang="zh-TW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 DELANEY" panose="02000000000000000000" pitchFamily="2" charset="0"/>
                <a:ea typeface="新細明體" panose="02020500000000000000" pitchFamily="18" charset="-120"/>
                <a:cs typeface="+mn-cs"/>
                <a:sym typeface="Wingdings" panose="05000000000000000000" pitchFamily="2" charset="2"/>
              </a:rPr>
              <a:t></a:t>
            </a:r>
            <a:r>
              <a:rPr kumimoji="0" lang="en-US" altLang="zh-TW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 DELANEY" panose="02000000000000000000" pitchFamily="2" charset="0"/>
                <a:ea typeface="新細明體" panose="02020500000000000000" pitchFamily="18" charset="-120"/>
                <a:cs typeface="+mn-cs"/>
              </a:rPr>
              <a:t>29</a:t>
            </a:r>
            <a:r>
              <a:rPr kumimoji="0" lang="en-US" altLang="zh-TW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 DELANEY" panose="02000000000000000000" pitchFamily="2" charset="0"/>
                <a:ea typeface="新細明體" panose="02020500000000000000" pitchFamily="18" charset="-120"/>
                <a:cs typeface="+mn-cs"/>
                <a:sym typeface="Wingdings" panose="05000000000000000000" pitchFamily="2" charset="2"/>
              </a:rPr>
              <a:t></a:t>
            </a:r>
            <a:r>
              <a:rPr kumimoji="0" lang="en-US" altLang="zh-TW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 DELANEY" panose="02000000000000000000" pitchFamily="2" charset="0"/>
                <a:ea typeface="新細明體" panose="02020500000000000000" pitchFamily="18" charset="-120"/>
                <a:cs typeface="+mn-cs"/>
              </a:rPr>
              <a:t>2019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 DELANEY" panose="02000000000000000000" pitchFamily="2" charset="0"/>
              <a:ea typeface="+mn-ea"/>
              <a:cs typeface="+mn-cs"/>
            </a:endParaRPr>
          </a:p>
        </p:txBody>
      </p:sp>
      <p:pic>
        <p:nvPicPr>
          <p:cNvPr id="614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8" y="4325461"/>
            <a:ext cx="2294275" cy="227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90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megachurc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4107" y="1904103"/>
            <a:ext cx="825578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25%</a:t>
            </a:r>
            <a:r>
              <a:rPr lang="en-US" altLang="zh-TW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成人喜歡參加少於</a:t>
            </a:r>
            <a:r>
              <a:rPr lang="en-US" altLang="zh-TW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100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人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的教會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107" y="2581211"/>
            <a:ext cx="849463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32%</a:t>
            </a:r>
            <a:r>
              <a:rPr lang="en-US" altLang="zh-TW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成人喜歡參加</a:t>
            </a:r>
            <a:r>
              <a:rPr lang="en-US" altLang="zh-TW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100 - 300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人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的教會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175" y="3258319"/>
            <a:ext cx="858119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7%</a:t>
            </a:r>
            <a:r>
              <a:rPr lang="en-US" altLang="zh-TW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成人喜歡參加</a:t>
            </a:r>
            <a:r>
              <a:rPr lang="en-US" altLang="zh-TW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1000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人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或以上的教會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801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hurch us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983" y="3144983"/>
            <a:ext cx="3713018" cy="371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"/>
          <a:stretch/>
        </p:blipFill>
        <p:spPr bwMode="auto">
          <a:xfrm flipH="1">
            <a:off x="203197" y="339435"/>
            <a:ext cx="2340741" cy="263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Callout 2"/>
          <p:cNvSpPr/>
          <p:nvPr/>
        </p:nvSpPr>
        <p:spPr>
          <a:xfrm>
            <a:off x="3060192" y="205322"/>
            <a:ext cx="2820542" cy="1952661"/>
          </a:xfrm>
          <a:prstGeom prst="wedgeEllipseCallout">
            <a:avLst>
              <a:gd name="adj1" fmla="val -65008"/>
              <a:gd name="adj2" fmla="val -1765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friend,</a:t>
            </a:r>
          </a:p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are your from?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6295262" y="1656771"/>
            <a:ext cx="2434210" cy="1693948"/>
          </a:xfrm>
          <a:prstGeom prst="wedgeEllipseCallout">
            <a:avLst>
              <a:gd name="adj1" fmla="val -35277"/>
              <a:gd name="adj2" fmla="val 53863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an Usher!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060190" y="205321"/>
            <a:ext cx="2820544" cy="1952661"/>
          </a:xfrm>
          <a:prstGeom prst="wedgeEllipseCallout">
            <a:avLst>
              <a:gd name="adj1" fmla="val -65008"/>
              <a:gd name="adj2" fmla="val -17653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Wow, from</a:t>
            </a:r>
          </a:p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Russia?</a:t>
            </a:r>
          </a:p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Welcome!</a:t>
            </a:r>
          </a:p>
        </p:txBody>
      </p:sp>
      <p:pic>
        <p:nvPicPr>
          <p:cNvPr id="5126" name="Picture 6" descr="Image result for who are you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75" y="3313542"/>
            <a:ext cx="2530283" cy="3162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9" b="22925"/>
          <a:stretch/>
        </p:blipFill>
        <p:spPr bwMode="auto">
          <a:xfrm>
            <a:off x="175858" y="3144983"/>
            <a:ext cx="5047861" cy="291342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00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0000">
                        <a14:foregroundMark x1="24697" y1="73292" x2="24697" y2="73292"/>
                        <a14:foregroundMark x1="29242" y1="54658" x2="29242" y2="54658"/>
                        <a14:foregroundMark x1="46667" y1="43478" x2="46667" y2="43478"/>
                        <a14:foregroundMark x1="25758" y1="52174" x2="25758" y2="52174"/>
                        <a14:foregroundMark x1="5909" y1="70497" x2="6364" y2="70497"/>
                        <a14:foregroundMark x1="6364" y1="93789" x2="6364" y2="93789"/>
                        <a14:foregroundMark x1="17879" y1="93168" x2="17879" y2="93168"/>
                        <a14:foregroundMark x1="25303" y1="95031" x2="25303" y2="95031"/>
                        <a14:foregroundMark x1="38182" y1="96584" x2="38182" y2="96584"/>
                        <a14:foregroundMark x1="48030" y1="90683" x2="48030" y2="90683"/>
                        <a14:foregroundMark x1="55758" y1="95342" x2="55758" y2="95342"/>
                        <a14:foregroundMark x1="62424" y1="90062" x2="62424" y2="90062"/>
                        <a14:foregroundMark x1="45000" y1="69255" x2="45000" y2="69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7728"/>
            <a:ext cx="4817327" cy="2350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5326" y="301083"/>
            <a:ext cx="3677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增長的秘訣：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1925" y="270306"/>
            <a:ext cx="2133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三個動詞</a:t>
            </a:r>
            <a:endParaRPr lang="en-US" sz="38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534033"/>
              </p:ext>
            </p:extLst>
          </p:nvPr>
        </p:nvGraphicFramePr>
        <p:xfrm>
          <a:off x="339942" y="1123039"/>
          <a:ext cx="825541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1806">
                  <a:extLst>
                    <a:ext uri="{9D8B030D-6E8A-4147-A177-3AD203B41FA5}">
                      <a16:colId xmlns:a16="http://schemas.microsoft.com/office/drawing/2014/main" val="393447859"/>
                    </a:ext>
                  </a:extLst>
                </a:gridCol>
                <a:gridCol w="2751806">
                  <a:extLst>
                    <a:ext uri="{9D8B030D-6E8A-4147-A177-3AD203B41FA5}">
                      <a16:colId xmlns:a16="http://schemas.microsoft.com/office/drawing/2014/main" val="2635796745"/>
                    </a:ext>
                  </a:extLst>
                </a:gridCol>
                <a:gridCol w="2751806">
                  <a:extLst>
                    <a:ext uri="{9D8B030D-6E8A-4147-A177-3AD203B41FA5}">
                      <a16:colId xmlns:a16="http://schemas.microsoft.com/office/drawing/2014/main" val="31746990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新譯本</a:t>
                      </a:r>
                      <a:endParaRPr lang="en-US" sz="3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和合本</a:t>
                      </a:r>
                      <a:endParaRPr lang="en-US" sz="3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NIV</a:t>
                      </a:r>
                      <a:endParaRPr lang="en-US" sz="3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300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伸展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張大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Stretch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731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拉長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放長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Lengthen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120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堅固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堅固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Strengthen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99228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39942" y="1780032"/>
            <a:ext cx="2744634" cy="19033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50726" y="1780032"/>
            <a:ext cx="2744634" cy="19033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Image result for vi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925" y="3858984"/>
            <a:ext cx="4987417" cy="2802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2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0000">
                        <a14:foregroundMark x1="24697" y1="73292" x2="24697" y2="73292"/>
                        <a14:foregroundMark x1="29242" y1="54658" x2="29242" y2="54658"/>
                        <a14:foregroundMark x1="46667" y1="43478" x2="46667" y2="43478"/>
                        <a14:foregroundMark x1="25758" y1="52174" x2="25758" y2="52174"/>
                        <a14:foregroundMark x1="5909" y1="70497" x2="6364" y2="70497"/>
                        <a14:foregroundMark x1="6364" y1="93789" x2="6364" y2="93789"/>
                        <a14:foregroundMark x1="17879" y1="93168" x2="17879" y2="93168"/>
                        <a14:foregroundMark x1="25303" y1="95031" x2="25303" y2="95031"/>
                        <a14:foregroundMark x1="38182" y1="96584" x2="38182" y2="96584"/>
                        <a14:foregroundMark x1="48030" y1="90683" x2="48030" y2="90683"/>
                        <a14:foregroundMark x1="55758" y1="95342" x2="55758" y2="95342"/>
                        <a14:foregroundMark x1="62424" y1="90062" x2="62424" y2="90062"/>
                        <a14:foregroundMark x1="45000" y1="69255" x2="45000" y2="69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7728"/>
            <a:ext cx="4817327" cy="2350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5326" y="301083"/>
            <a:ext cx="3677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增長的秘訣：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1274" y="928764"/>
            <a:ext cx="4831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1.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伸展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幔子 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要有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行動</a:t>
            </a:r>
            <a:endParaRPr lang="en-US" sz="36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1925" y="270306"/>
            <a:ext cx="2133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三個動詞</a:t>
            </a:r>
            <a:endParaRPr lang="en-US" sz="38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9966" y="1541324"/>
            <a:ext cx="6680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many beliefs but no conviction</a:t>
            </a:r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Image result for committ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80" b="89878" l="1213" r="95150">
                        <a14:foregroundMark x1="14550" y1="25878" x2="14550" y2="25878"/>
                        <a14:foregroundMark x1="22017" y1="34449" x2="22017" y2="34449"/>
                        <a14:foregroundMark x1="29547" y1="26939" x2="29547" y2="26939"/>
                        <a14:foregroundMark x1="41927" y1="26939" x2="41927" y2="26939"/>
                        <a14:foregroundMark x1="52904" y1="22776" x2="52904" y2="22776"/>
                        <a14:foregroundMark x1="80536" y1="23265" x2="80536" y2="23265"/>
                        <a14:foregroundMark x1="89853" y1="28490" x2="89853" y2="28490"/>
                        <a14:foregroundMark x1="45565" y1="25878" x2="45565" y2="25878"/>
                        <a14:foregroundMark x1="64071" y1="27918" x2="64071" y2="27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31" y="3076688"/>
            <a:ext cx="5580087" cy="436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13975" y="2136432"/>
            <a:ext cx="428328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</a:t>
            </a:r>
            <a:r>
              <a:rPr 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委員會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 </a:t>
            </a:r>
            <a:r>
              <a:rPr lang="en-US" sz="3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endParaRPr lang="en-US" sz="3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1240" y="2695230"/>
            <a:ext cx="759695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一群個別不想做事的人聚在一起商討，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最後決議什麼也做不了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89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9398" y="236668"/>
            <a:ext cx="8049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 must be led by </a:t>
            </a:r>
            <a:r>
              <a:rPr lang="en-US" altLang="zh-TW" sz="3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</a:t>
            </a:r>
            <a:r>
              <a:rPr lang="en-US" altLang="zh-TW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3600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opinion</a:t>
            </a:r>
            <a:endParaRPr lang="en-US" sz="3600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9398" y="882999"/>
            <a:ext cx="8494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帶領教會是憑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異象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，不是憑大眾的意見，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而異象是從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禱告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來，不是從開會來的！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5122" name="Picture 2" descr="Image result for oswald sand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31" y="2355925"/>
            <a:ext cx="146685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oswald sander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9000" l="10000" r="90000">
                        <a14:backgroundMark x1="80667" y1="81333" x2="80667" y2="8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1468"/>
            <a:ext cx="2506532" cy="2506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9865" y="2355925"/>
            <a:ext cx="5984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i="1" dirty="0" smtClean="0"/>
              <a:t>Vision without Action = </a:t>
            </a:r>
            <a:r>
              <a:rPr lang="en-US" altLang="zh-TW" sz="3600" b="1" i="1" dirty="0" smtClean="0">
                <a:solidFill>
                  <a:schemeClr val="accent5">
                    <a:lumMod val="75000"/>
                  </a:schemeClr>
                </a:solidFill>
              </a:rPr>
              <a:t>Illusion</a:t>
            </a:r>
          </a:p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異象沒有行動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= 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幻想</a:t>
            </a:r>
            <a:endParaRPr lang="en-US" altLang="zh-TW" sz="36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9865" y="3706032"/>
            <a:ext cx="66848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i="1" dirty="0" smtClean="0"/>
              <a:t>Action without Vision = </a:t>
            </a:r>
            <a:r>
              <a:rPr lang="en-US" altLang="zh-TW" sz="3600" b="1" i="1" dirty="0" smtClean="0">
                <a:solidFill>
                  <a:schemeClr val="accent5">
                    <a:lumMod val="75000"/>
                  </a:schemeClr>
                </a:solidFill>
              </a:rPr>
              <a:t>Hard Labor</a:t>
            </a:r>
          </a:p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行動沒有異象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= 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苦工</a:t>
            </a:r>
            <a:endParaRPr lang="en-US" altLang="zh-TW" sz="36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9864" y="5105806"/>
            <a:ext cx="5460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i="1" dirty="0" smtClean="0"/>
              <a:t>Vision with Action = </a:t>
            </a:r>
            <a:r>
              <a:rPr lang="en-US" altLang="zh-TW" sz="3600" b="1" i="1" dirty="0" smtClean="0">
                <a:solidFill>
                  <a:schemeClr val="accent5">
                    <a:lumMod val="75000"/>
                  </a:schemeClr>
                </a:solidFill>
              </a:rPr>
              <a:t>Mission</a:t>
            </a:r>
          </a:p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異象加上行動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= 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使命</a:t>
            </a:r>
            <a:endParaRPr lang="en-US" altLang="zh-TW" sz="36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630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0000">
                        <a14:foregroundMark x1="24697" y1="73292" x2="24697" y2="73292"/>
                        <a14:foregroundMark x1="29242" y1="54658" x2="29242" y2="54658"/>
                        <a14:foregroundMark x1="46667" y1="43478" x2="46667" y2="43478"/>
                        <a14:foregroundMark x1="25758" y1="52174" x2="25758" y2="52174"/>
                        <a14:foregroundMark x1="5909" y1="70497" x2="6364" y2="70497"/>
                        <a14:foregroundMark x1="6364" y1="93789" x2="6364" y2="93789"/>
                        <a14:foregroundMark x1="17879" y1="93168" x2="17879" y2="93168"/>
                        <a14:foregroundMark x1="25303" y1="95031" x2="25303" y2="95031"/>
                        <a14:foregroundMark x1="38182" y1="96584" x2="38182" y2="96584"/>
                        <a14:foregroundMark x1="48030" y1="90683" x2="48030" y2="90683"/>
                        <a14:foregroundMark x1="55758" y1="95342" x2="55758" y2="95342"/>
                        <a14:foregroundMark x1="62424" y1="90062" x2="62424" y2="90062"/>
                        <a14:foregroundMark x1="45000" y1="69255" x2="45000" y2="69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7728"/>
            <a:ext cx="4817327" cy="2350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5326" y="301083"/>
            <a:ext cx="3677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增長的秘訣：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1274" y="928764"/>
            <a:ext cx="4831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2.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拉長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繩子 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要有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犧牲</a:t>
            </a:r>
            <a:endParaRPr lang="en-US" sz="36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1925" y="270306"/>
            <a:ext cx="2133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三個動詞</a:t>
            </a:r>
            <a:endParaRPr lang="en-US" sz="38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6146" name="Picture 2" descr="Image result for a rubber band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721" y="1470889"/>
            <a:ext cx="2634805" cy="1753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a stretch rubber band 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580"/>
            <a:ext cx="4632176" cy="2609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house on fir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997" y="3386506"/>
            <a:ext cx="4884083" cy="3256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elated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8"/>
          <a:stretch/>
        </p:blipFill>
        <p:spPr bwMode="auto">
          <a:xfrm>
            <a:off x="4418571" y="3385816"/>
            <a:ext cx="4064934" cy="323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51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0000">
                        <a14:foregroundMark x1="24697" y1="73292" x2="24697" y2="73292"/>
                        <a14:foregroundMark x1="29242" y1="54658" x2="29242" y2="54658"/>
                        <a14:foregroundMark x1="46667" y1="43478" x2="46667" y2="43478"/>
                        <a14:foregroundMark x1="25758" y1="52174" x2="25758" y2="52174"/>
                        <a14:foregroundMark x1="5909" y1="70497" x2="6364" y2="70497"/>
                        <a14:foregroundMark x1="6364" y1="93789" x2="6364" y2="93789"/>
                        <a14:foregroundMark x1="17879" y1="93168" x2="17879" y2="93168"/>
                        <a14:foregroundMark x1="25303" y1="95031" x2="25303" y2="95031"/>
                        <a14:foregroundMark x1="38182" y1="96584" x2="38182" y2="96584"/>
                        <a14:foregroundMark x1="48030" y1="90683" x2="48030" y2="90683"/>
                        <a14:foregroundMark x1="55758" y1="95342" x2="55758" y2="95342"/>
                        <a14:foregroundMark x1="62424" y1="90062" x2="62424" y2="90062"/>
                        <a14:foregroundMark x1="45000" y1="69255" x2="45000" y2="69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7728"/>
            <a:ext cx="4817327" cy="2350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5326" y="301083"/>
            <a:ext cx="3677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增長的秘訣：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1274" y="928764"/>
            <a:ext cx="4831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3.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堅固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橛子 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要有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根基</a:t>
            </a:r>
            <a:endParaRPr lang="en-US" sz="36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1925" y="270306"/>
            <a:ext cx="2133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三個動詞</a:t>
            </a:r>
            <a:endParaRPr lang="en-US" sz="38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924" y="1745582"/>
            <a:ext cx="4006459" cy="3009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ile:Shallow wa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26" y="1605872"/>
            <a:ext cx="8647365" cy="52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34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58" y="2749920"/>
            <a:ext cx="5613850" cy="373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8" descr="Image result for skyscraper foundation dep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8" y="250446"/>
            <a:ext cx="6634125" cy="6373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59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842" y="3339075"/>
            <a:ext cx="4777777" cy="3163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rved Down Arrow 1"/>
          <p:cNvSpPr/>
          <p:nvPr/>
        </p:nvSpPr>
        <p:spPr>
          <a:xfrm rot="19653803">
            <a:off x="4872876" y="2717963"/>
            <a:ext cx="2612547" cy="124222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412" r="30229">
                        <a14:foregroundMark x1="18791" y1="54701" x2="18791" y2="54701"/>
                        <a14:foregroundMark x1="18791" y1="34188" x2="18791" y2="34188"/>
                        <a14:foregroundMark x1="14379" y1="53846" x2="14379" y2="53846"/>
                        <a14:foregroundMark x1="14379" y1="50427" x2="14379" y2="50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5" r="66314"/>
          <a:stretch/>
        </p:blipFill>
        <p:spPr bwMode="auto">
          <a:xfrm>
            <a:off x="-72032" y="16569"/>
            <a:ext cx="2277350" cy="265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9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503" y="3636085"/>
            <a:ext cx="1618122" cy="160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Image result for train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700" y="475377"/>
            <a:ext cx="3375959" cy="1898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889" y="268370"/>
            <a:ext cx="2264288" cy="2264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6" y="2628331"/>
            <a:ext cx="2657475" cy="172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lated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/>
          <a:stretch/>
        </p:blipFill>
        <p:spPr bwMode="auto">
          <a:xfrm>
            <a:off x="817581" y="4530743"/>
            <a:ext cx="2345270" cy="2092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61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106" y="2529465"/>
            <a:ext cx="6498899" cy="4328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9472" y="432441"/>
            <a:ext cx="49151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伸展</a:t>
            </a:r>
            <a:r>
              <a:rPr lang="zh-TW" altLang="en-US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教會要有</a:t>
            </a:r>
            <a:r>
              <a:rPr lang="zh-TW" altLang="en-US" sz="40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行動</a:t>
            </a:r>
            <a:endParaRPr lang="en-US" altLang="zh-TW" sz="4000" dirty="0" smtClean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40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拉長 </a:t>
            </a:r>
            <a:r>
              <a:rPr lang="en-US" altLang="zh-TW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信徒肯作</a:t>
            </a:r>
            <a:r>
              <a:rPr lang="zh-TW" altLang="en-US" sz="40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犧牲</a:t>
            </a:r>
            <a:endParaRPr lang="en-US" altLang="zh-TW" sz="4000" dirty="0" smtClean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40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堅固 </a:t>
            </a:r>
            <a:r>
              <a:rPr lang="en-US" altLang="zh-TW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整體立好</a:t>
            </a:r>
            <a:r>
              <a:rPr lang="zh-TW" altLang="en-US" sz="40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根基</a:t>
            </a:r>
            <a:endParaRPr lang="en-US" sz="40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609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87133" cy="3031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2" y="3063462"/>
            <a:ext cx="9044101" cy="3766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57" t="7404" r="818" b="14565"/>
          <a:stretch/>
        </p:blipFill>
        <p:spPr>
          <a:xfrm>
            <a:off x="43031" y="693899"/>
            <a:ext cx="9057425" cy="551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182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2921" y="193637"/>
            <a:ext cx="3235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擴張 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/ 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老化？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2920" y="923039"/>
            <a:ext cx="3235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伸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展 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/ 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削減？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2920" y="1688624"/>
            <a:ext cx="3235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拉長 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/ 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縮短？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2920" y="2469367"/>
            <a:ext cx="3235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堅固 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/ 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放鬆？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3942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ripple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nese new year mockup illustr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"/>
          <a:stretch/>
        </p:blipFill>
        <p:spPr bwMode="auto">
          <a:xfrm>
            <a:off x="0" y="0"/>
            <a:ext cx="91463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Decision 2"/>
          <p:cNvSpPr/>
          <p:nvPr/>
        </p:nvSpPr>
        <p:spPr>
          <a:xfrm>
            <a:off x="1752599" y="1581438"/>
            <a:ext cx="1769165" cy="1570383"/>
          </a:xfrm>
          <a:prstGeom prst="flowChartDecision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王漢宗粗黑體一實陰" panose="02020600000000000000" pitchFamily="18" charset="-120"/>
                <a:ea typeface="王漢宗粗黑體一實陰" panose="02020600000000000000" pitchFamily="18" charset="-120"/>
                <a:cs typeface="+mn-cs"/>
              </a:rPr>
              <a:t>年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王漢宗粗黑體一實陰" panose="02020600000000000000" pitchFamily="18" charset="-120"/>
              <a:ea typeface="王漢宗粗黑體一實陰" panose="02020600000000000000" pitchFamily="18" charset="-120"/>
              <a:cs typeface="+mn-cs"/>
            </a:endParaRPr>
          </a:p>
        </p:txBody>
      </p:sp>
      <p:sp>
        <p:nvSpPr>
          <p:cNvPr id="6" name="Flowchart: Decision 5"/>
          <p:cNvSpPr/>
          <p:nvPr/>
        </p:nvSpPr>
        <p:spPr>
          <a:xfrm>
            <a:off x="1762538" y="3151677"/>
            <a:ext cx="1769165" cy="1570383"/>
          </a:xfrm>
          <a:prstGeom prst="flowChartDecision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王漢宗粗黑體一實陰" panose="02020600000000000000" pitchFamily="18" charset="-120"/>
                <a:ea typeface="王漢宗粗黑體一實陰" panose="02020600000000000000" pitchFamily="18" charset="-120"/>
                <a:cs typeface="+mn-cs"/>
              </a:rPr>
              <a:t>會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王漢宗粗黑體一實陰" panose="02020600000000000000" pitchFamily="18" charset="-120"/>
              <a:ea typeface="王漢宗粗黑體一實陰" panose="02020600000000000000" pitchFamily="18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0740" y="642179"/>
            <a:ext cx="4623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空疊圓繁" panose="02000500000000000000" pitchFamily="2" charset="-120"/>
                <a:ea typeface="王漢宗空疊圓繁" panose="02000500000000000000" pitchFamily="2" charset="-120"/>
                <a:cs typeface="+mn-cs"/>
              </a:rPr>
              <a:t>2/22 (</a:t>
            </a: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空疊圓繁" panose="02000500000000000000" pitchFamily="2" charset="-120"/>
                <a:ea typeface="王漢宗空疊圓繁" panose="02000500000000000000" pitchFamily="2" charset="-120"/>
                <a:cs typeface="+mn-cs"/>
              </a:rPr>
              <a:t>週五晚八點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空疊圓繁" panose="02000500000000000000" pitchFamily="2" charset="-120"/>
                <a:ea typeface="王漢宗空疊圓繁" panose="02000500000000000000" pitchFamily="2" charset="-120"/>
                <a:cs typeface="+mn-cs"/>
              </a:rPr>
              <a:t>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王漢宗空疊圓繁" panose="02000500000000000000" pitchFamily="2" charset="-120"/>
              <a:ea typeface="王漢宗空疊圓繁" panose="02000500000000000000" pitchFamily="2" charset="-12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3666" y="4805141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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回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顧瞻望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40077" y="5313306"/>
            <a:ext cx="2191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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財務報告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96488" y="5794782"/>
            <a:ext cx="2191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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事工分享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7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34C4F-8CC3-524B-AD61-93E60B414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416" y="1463639"/>
            <a:ext cx="6619244" cy="762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Hei Pro" panose="020B0500000000000000" pitchFamily="34" charset="-120"/>
                <a:ea typeface="LiHei Pro" panose="020B0500000000000000" pitchFamily="34" charset="-120"/>
              </a:rPr>
              <a:t>2019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Hei Pro Medium" panose="020B0500000000000000" pitchFamily="34" charset="-120"/>
                <a:ea typeface="LiHei Pro Medium" panose="020B0500000000000000" pitchFamily="34" charset="-120"/>
              </a:rPr>
              <a:t>三谷基督徒會堂年會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Hei Pro Medium" panose="020B0500000000000000" pitchFamily="34" charset="-120"/>
              <a:ea typeface="LiHei Pro Medium" panose="020B0500000000000000" pitchFamily="34" charset="-12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977D4-9A3E-A94E-A21F-6BE653B2B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516" y="4948285"/>
            <a:ext cx="6619244" cy="646065"/>
          </a:xfrm>
        </p:spPr>
        <p:txBody>
          <a:bodyPr/>
          <a:lstStyle/>
          <a:p>
            <a:r>
              <a:rPr lang="zh-TW" altLang="en-US" dirty="0">
                <a:solidFill>
                  <a:schemeClr val="bg2"/>
                </a:solidFill>
                <a:latin typeface="LiHei Pro Medium" panose="020B0500000000000000" pitchFamily="34" charset="-120"/>
                <a:ea typeface="LiHei Pro Medium" panose="020B0500000000000000" pitchFamily="34" charset="-120"/>
              </a:rPr>
              <a:t>「願賜平安的神，親自使你們全然成聖。又願你們的靈，與魂，與身子，得蒙保守，在我們主耶穌基督降臨的時候，完全無可指摘。」</a:t>
            </a:r>
            <a:r>
              <a:rPr lang="en-US" altLang="zh-TW" dirty="0">
                <a:solidFill>
                  <a:schemeClr val="bg2"/>
                </a:solidFill>
                <a:latin typeface="LiHei Pro Medium" panose="020B0500000000000000" pitchFamily="34" charset="-120"/>
                <a:ea typeface="LiHei Pro Medium" panose="020B0500000000000000" pitchFamily="34" charset="-120"/>
              </a:rPr>
              <a:t>( </a:t>
            </a:r>
            <a:r>
              <a:rPr lang="zh-TW" altLang="en-US" dirty="0">
                <a:solidFill>
                  <a:schemeClr val="bg2"/>
                </a:solidFill>
                <a:latin typeface="LiHei Pro Medium" panose="020B0500000000000000" pitchFamily="34" charset="-120"/>
                <a:ea typeface="LiHei Pro Medium" panose="020B0500000000000000" pitchFamily="34" charset="-120"/>
              </a:rPr>
              <a:t>帖前</a:t>
            </a:r>
            <a:r>
              <a:rPr lang="en-US" altLang="zh-TW" dirty="0">
                <a:solidFill>
                  <a:schemeClr val="bg2"/>
                </a:solidFill>
                <a:latin typeface="LiHei Pro Medium" panose="020B0500000000000000" pitchFamily="34" charset="-120"/>
                <a:ea typeface="LiHei Pro Medium" panose="020B0500000000000000" pitchFamily="34" charset="-120"/>
              </a:rPr>
              <a:t>5</a:t>
            </a:r>
            <a:r>
              <a:rPr lang="zh-TW" altLang="en-US" dirty="0">
                <a:solidFill>
                  <a:schemeClr val="bg2"/>
                </a:solidFill>
                <a:latin typeface="LiHei Pro Medium" panose="020B0500000000000000" pitchFamily="34" charset="-120"/>
                <a:ea typeface="LiHei Pro Medium" panose="020B0500000000000000" pitchFamily="34" charset="-120"/>
              </a:rPr>
              <a:t>：</a:t>
            </a:r>
            <a:r>
              <a:rPr lang="en-US" altLang="zh-TW" dirty="0">
                <a:solidFill>
                  <a:schemeClr val="bg2"/>
                </a:solidFill>
                <a:latin typeface="LiHei Pro Medium" panose="020B0500000000000000" pitchFamily="34" charset="-120"/>
                <a:ea typeface="LiHei Pro Medium" panose="020B0500000000000000" pitchFamily="34" charset="-120"/>
              </a:rPr>
              <a:t>23 )</a:t>
            </a:r>
            <a:endParaRPr lang="en-US" dirty="0">
              <a:solidFill>
                <a:schemeClr val="bg2"/>
              </a:solidFill>
              <a:latin typeface="LiHei Pro Medium" panose="020B0500000000000000" pitchFamily="34" charset="-120"/>
              <a:ea typeface="LiHei Pro Medium" panose="020B0500000000000000" pitchFamily="34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029BE5-8830-1B41-BF69-4C09F755FE77}"/>
              </a:ext>
            </a:extLst>
          </p:cNvPr>
          <p:cNvSpPr/>
          <p:nvPr/>
        </p:nvSpPr>
        <p:spPr>
          <a:xfrm>
            <a:off x="1628216" y="3682339"/>
            <a:ext cx="43556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內在生命建造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2281" t="58772" r="29999" b="32963"/>
          <a:stretch/>
        </p:blipFill>
        <p:spPr>
          <a:xfrm>
            <a:off x="368968" y="2568255"/>
            <a:ext cx="8390021" cy="85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4905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278" b="91574" l="28125" r="70729"/>
                    </a14:imgEffect>
                  </a14:imgLayer>
                </a14:imgProps>
              </a:ext>
            </a:extLst>
          </a:blip>
          <a:srcRect l="26727" t="19899" r="27091" b="8020"/>
          <a:stretch/>
        </p:blipFill>
        <p:spPr>
          <a:xfrm>
            <a:off x="-394405" y="0"/>
            <a:ext cx="7167651" cy="6292860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8919323">
            <a:off x="3598798" y="1824389"/>
            <a:ext cx="3265189" cy="567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36094" y="745388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外圍、作客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22" name="Picture 2" descr="Image result for osmosi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79" b="88966" l="678" r="46441">
                        <a14:foregroundMark x1="24237" y1="29655" x2="24237" y2="29655"/>
                        <a14:foregroundMark x1="44576" y1="23793" x2="44576" y2="23793"/>
                        <a14:foregroundMark x1="44407" y1="40345" x2="44407" y2="40345"/>
                        <a14:foregroundMark x1="3051" y1="30345" x2="3051" y2="30345"/>
                        <a14:foregroundMark x1="24915" y1="33103" x2="24915" y2="33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6" r="53763" b="8004"/>
          <a:stretch/>
        </p:blipFill>
        <p:spPr bwMode="auto">
          <a:xfrm>
            <a:off x="5745539" y="3898356"/>
            <a:ext cx="3184263" cy="324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47011" y="4066391"/>
            <a:ext cx="2133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同工替換</a:t>
            </a:r>
            <a:endParaRPr lang="en-US" sz="38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7003226" y="6099587"/>
            <a:ext cx="688490" cy="505610"/>
          </a:xfrm>
          <a:prstGeom prst="rightArrow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43991" y="5382002"/>
            <a:ext cx="355003" cy="387275"/>
          </a:xfrm>
          <a:prstGeom prst="ellipse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885739" y="5772455"/>
            <a:ext cx="355003" cy="387275"/>
          </a:xfrm>
          <a:prstGeom prst="ellipse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169509" y="5217147"/>
            <a:ext cx="355003" cy="387275"/>
          </a:xfrm>
          <a:prstGeom prst="ellipse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347010" y="6361014"/>
            <a:ext cx="355003" cy="387275"/>
          </a:xfrm>
          <a:prstGeom prst="ellipse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885739" y="6373666"/>
            <a:ext cx="355003" cy="387275"/>
          </a:xfrm>
          <a:prstGeom prst="ellipse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395708" y="5748385"/>
            <a:ext cx="355003" cy="387275"/>
          </a:xfrm>
          <a:prstGeom prst="ellipse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425151" y="5245019"/>
            <a:ext cx="204395" cy="193637"/>
          </a:xfrm>
          <a:prstGeom prst="ellipse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731631" y="5694583"/>
            <a:ext cx="204395" cy="193637"/>
          </a:xfrm>
          <a:prstGeom prst="ellipse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219319" y="5188365"/>
            <a:ext cx="204395" cy="193637"/>
          </a:xfrm>
          <a:prstGeom prst="ellipse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190866" y="6554651"/>
            <a:ext cx="204395" cy="193637"/>
          </a:xfrm>
          <a:prstGeom prst="ellipse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950251" y="6062911"/>
            <a:ext cx="204395" cy="193637"/>
          </a:xfrm>
          <a:prstGeom prst="ellipse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8546107" y="5148202"/>
            <a:ext cx="204395" cy="193637"/>
          </a:xfrm>
          <a:prstGeom prst="ellipse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8173171" y="5544677"/>
            <a:ext cx="204395" cy="193637"/>
          </a:xfrm>
          <a:prstGeom prst="ellipse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678194" y="5180786"/>
            <a:ext cx="204395" cy="193637"/>
          </a:xfrm>
          <a:prstGeom prst="ellipse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791734" y="6572612"/>
            <a:ext cx="204395" cy="193637"/>
          </a:xfrm>
          <a:prstGeom prst="ellipse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0800000">
            <a:off x="6876534" y="5322834"/>
            <a:ext cx="688490" cy="505610"/>
          </a:xfrm>
          <a:prstGeom prst="right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46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5" grpId="0"/>
      <p:bldP spid="6" grpId="0" animBg="1"/>
      <p:bldP spid="7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9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retirem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37" y="381700"/>
            <a:ext cx="4312804" cy="2875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4511" y="3763440"/>
            <a:ext cx="359585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退休不在乎年齡</a:t>
            </a:r>
            <a:endParaRPr lang="en-US" altLang="zh-TW" sz="38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乃在乎「心態」</a:t>
            </a:r>
            <a:endParaRPr lang="en-US" sz="38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3" name="Picture 2" descr="Image result for tire ro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12" y="3810699"/>
            <a:ext cx="8778849" cy="2560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6037" y="5467925"/>
            <a:ext cx="40107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821-Deco" panose="00000400000000000000" pitchFamily="2" charset="0"/>
              </a:rPr>
              <a:t>Godly Retirement</a:t>
            </a:r>
            <a:endParaRPr lang="en-US" sz="4000" i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821-Deco" panose="00000400000000000000" pitchFamily="2" charset="0"/>
            </a:endParaRPr>
          </a:p>
        </p:txBody>
      </p:sp>
      <p:pic>
        <p:nvPicPr>
          <p:cNvPr id="6" name="Picture 6" descr="Image result for tire rot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474" y1="19800" x2="27474" y2="19800"/>
                        <a14:foregroundMark x1="18880" y1="58200" x2="18880" y2="58200"/>
                        <a14:foregroundMark x1="28255" y1="65600" x2="28255" y2="65600"/>
                        <a14:foregroundMark x1="73958" y1="71000" x2="73958" y2="71000"/>
                        <a14:foregroundMark x1="84375" y1="58800" x2="84375" y2="58800"/>
                        <a14:foregroundMark x1="83203" y1="58800" x2="83203" y2="58800"/>
                        <a14:foregroundMark x1="83464" y1="48000" x2="83464" y2="48000"/>
                        <a14:foregroundMark x1="42318" y1="41600" x2="42318" y2="4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522" y="381700"/>
            <a:ext cx="5266942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82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731" t="23187" r="5025" b="4455"/>
          <a:stretch/>
        </p:blipFill>
        <p:spPr>
          <a:xfrm>
            <a:off x="152400" y="228600"/>
            <a:ext cx="8900315" cy="5724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7745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lus/>
      </p:transition>
    </mc:Choice>
    <mc:Fallback xmlns="">
      <p:transition spd="slow">
        <p:plus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38" y="1559861"/>
            <a:ext cx="779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把船開到水深之處，下綱打魚 </a:t>
            </a:r>
            <a:r>
              <a:rPr lang="en-US" altLang="zh-TW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(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路</a:t>
            </a:r>
            <a:r>
              <a:rPr lang="en-US" altLang="zh-TW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5:4)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025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uke 5: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3610" y="3060549"/>
            <a:ext cx="904326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副歌：</a:t>
            </a:r>
            <a:endParaRPr lang="en-US" altLang="zh-TW" sz="38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開到水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深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之處，趕快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離開邊岸</a:t>
            </a:r>
            <a:b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</a:b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開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到，開到，主慈愛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大海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洋</a:t>
            </a:r>
            <a:endParaRPr lang="en-US" altLang="zh-TW" sz="38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此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處潮水流漲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610" y="314557"/>
            <a:ext cx="836553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上主之慈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愛猶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如極大海洋</a:t>
            </a:r>
            <a:b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</a:b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遼闊淵深無可限量</a:t>
            </a:r>
            <a:b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</a:b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開到水深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處，解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脫纜離邊岸</a:t>
            </a:r>
            <a:b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</a:b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駛入上主豐富恩海洋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05" y="6010656"/>
            <a:ext cx="450475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【</a:t>
            </a:r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開到水深之處</a:t>
            </a:r>
            <a:r>
              <a:rPr lang="en-US" altLang="zh-TW" sz="3400" dirty="0" smtClean="0"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】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1/4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951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uke 5: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3610" y="3060549"/>
            <a:ext cx="904326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副歌：</a:t>
            </a:r>
            <a:endParaRPr lang="en-US" altLang="zh-TW" sz="38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開到水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深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之處，趕快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離開邊岸</a:t>
            </a:r>
            <a:b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</a:b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開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到，開到，主慈愛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大海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洋</a:t>
            </a:r>
            <a:endParaRPr lang="en-US" altLang="zh-TW" sz="38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此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處潮水流漲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610" y="314557"/>
            <a:ext cx="836553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可惜有多人只站在海岸邊</a:t>
            </a:r>
          </a:p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浩浩大洋徒自觀看</a:t>
            </a:r>
          </a:p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終不敢挺身冒險去探索</a:t>
            </a:r>
          </a:p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也不願開到深水中間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05" y="6010656"/>
            <a:ext cx="45496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【</a:t>
            </a:r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開到水深之處</a:t>
            </a:r>
            <a:r>
              <a:rPr lang="en-US" altLang="zh-TW" sz="3400" dirty="0" smtClean="0"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】 </a:t>
            </a:r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/4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568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uke 5: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3610" y="3060549"/>
            <a:ext cx="904326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副歌：</a:t>
            </a:r>
            <a:endParaRPr lang="en-US" altLang="zh-TW" sz="38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開到水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深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之處，趕快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離開邊岸</a:t>
            </a:r>
            <a:b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</a:b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開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到，開到，主慈愛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大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海洋</a:t>
            </a:r>
            <a:endParaRPr lang="en-US" altLang="zh-TW" sz="38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此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處潮水流漲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610" y="314557"/>
            <a:ext cx="836553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另有人嘗試只離岸不甚遠</a:t>
            </a:r>
          </a:p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畏懼不前停泊海邊</a:t>
            </a:r>
          </a:p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濁浪與穢波頻頻衝此邊岸</a:t>
            </a:r>
          </a:p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致他們常被污水濺遍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05" y="6010656"/>
            <a:ext cx="45496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【</a:t>
            </a:r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開到水深之處</a:t>
            </a:r>
            <a:r>
              <a:rPr lang="en-US" altLang="zh-TW" sz="3400" dirty="0" smtClean="0"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】 </a:t>
            </a:r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/4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364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onterey 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5020" y="5850638"/>
            <a:ext cx="48587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821-Deco" panose="00000400000000000000" pitchFamily="2" charset="0"/>
                <a:ea typeface="+mn-ea"/>
                <a:cs typeface="+mn-cs"/>
              </a:rPr>
              <a:t>2500 Garden Road, Monterey CA 93940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08868" y="5996226"/>
            <a:ext cx="40126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at My Guest" panose="00000400000000000000" pitchFamily="2" charset="0"/>
                <a:ea typeface="+mn-ea"/>
                <a:cs typeface="+mn-cs"/>
              </a:rPr>
              <a:t>Board Retreat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at My Guest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755" y="6119336"/>
            <a:ext cx="465704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print SF" pitchFamily="2" charset="0"/>
                <a:ea typeface="+mn-ea"/>
                <a:cs typeface="+mn-cs"/>
              </a:rPr>
              <a:t>2019 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print SF" pitchFamily="2" charset="0"/>
                <a:ea typeface="+mn-ea"/>
                <a:cs typeface="+mn-cs"/>
                <a:sym typeface="Wingdings" panose="05000000000000000000" pitchFamily="2" charset="2"/>
              </a:rPr>
              <a:t>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print SF" pitchFamily="2" charset="0"/>
                <a:ea typeface="+mn-ea"/>
                <a:cs typeface="+mn-cs"/>
              </a:rPr>
              <a:t> 9 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print SF" pitchFamily="2" charset="0"/>
                <a:ea typeface="+mn-ea"/>
                <a:cs typeface="+mn-cs"/>
                <a:sym typeface="Wingdings" panose="05000000000000000000" pitchFamily="2" charset="2"/>
              </a:rPr>
              <a:t>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print SF" pitchFamily="2" charset="0"/>
                <a:ea typeface="+mn-ea"/>
                <a:cs typeface="+mn-cs"/>
              </a:rPr>
              <a:t> 21 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print SF" pitchFamily="2" charset="0"/>
                <a:ea typeface="+mn-ea"/>
                <a:cs typeface="+mn-cs"/>
              </a:rPr>
              <a:t>Sat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print SF" pitchFamily="2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37874" y="239768"/>
            <a:ext cx="40254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 9:00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AM  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  Check in &amp; Coffee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98728" y="590183"/>
            <a:ext cx="36086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9:30- 9:45      Song &amp; Praise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6454" y="949821"/>
            <a:ext cx="45528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9:45-12:00      Discussion &amp; Sharing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71450" y="1301795"/>
            <a:ext cx="4583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                          “Passing the Baton”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96863" y="1644144"/>
            <a:ext cx="4259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12- 2:15 PM</a:t>
            </a: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      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Lunch Picnic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                          (Bring your own)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04075" y="2329469"/>
            <a:ext cx="38715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  2:30- 2:45 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    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Song &amp; Praise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99401" y="2682093"/>
            <a:ext cx="27366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2:45- 3:15  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  </a:t>
            </a: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   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Games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00657" y="3025768"/>
            <a:ext cx="45400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3:15- 5:15</a:t>
            </a:r>
            <a:r>
              <a:rPr kumimoji="0" lang="en-US" altLang="zh-TW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        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Discussion &amp; Sharing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                     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 “Next Milestone”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99356" y="3671673"/>
            <a:ext cx="4057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5:15- 5:45  </a:t>
            </a:r>
            <a:r>
              <a:rPr kumimoji="0" lang="en-US" altLang="zh-TW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      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Sharing &amp; Prayer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89417" y="3988841"/>
            <a:ext cx="48144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5:45- 6:00       Clean 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94089" y="4293141"/>
            <a:ext cx="48144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6:00                 Drive to Buffet Dinner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                        (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Asian Buffet, Gilroy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itchFamily="34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2746" y="5462706"/>
            <a:ext cx="50636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821-Deco" panose="00000400000000000000" pitchFamily="2" charset="0"/>
                <a:ea typeface="新細明體" panose="02020500000000000000" pitchFamily="18" charset="-120"/>
                <a:cs typeface="+mn-cs"/>
              </a:rPr>
              <a:t>Sh</a:t>
            </a:r>
            <a:r>
              <a:rPr kumimoji="0" lang="en-US" altLang="zh-TW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821-Deco" panose="00000400000000000000" pitchFamily="2" charset="0"/>
                <a:ea typeface="新細明體" panose="02020500000000000000" pitchFamily="18" charset="-120"/>
                <a:cs typeface="+mn-cs"/>
              </a:rPr>
              <a:t>oreline Church (Garden Room)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821-Deco" panose="00000400000000000000" pitchFamily="2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7597" y="5236963"/>
            <a:ext cx="2653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www.shorelinechurch.org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89949" y="5377798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長執同工退修會</a:t>
            </a:r>
            <a:endParaRPr lang="en-US" sz="40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空疊圓繁" panose="02000500000000000000" pitchFamily="2" charset="-120"/>
              <a:ea typeface="王漢宗空疊圓繁" panose="02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299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uke 5: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3610" y="3060549"/>
            <a:ext cx="904326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副歌：</a:t>
            </a:r>
            <a:endParaRPr lang="en-US" altLang="zh-TW" sz="38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開到水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深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之處，趕快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離開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邊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岸</a:t>
            </a:r>
            <a:b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</a:b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開到，開到，主慈愛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大海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洋</a:t>
            </a:r>
            <a:endParaRPr lang="en-US" altLang="zh-TW" sz="38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此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處潮水流漲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610" y="314557"/>
            <a:ext cx="836553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聖徒應開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到大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海洋深水處</a:t>
            </a:r>
          </a:p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此處才見豐盛救恩</a:t>
            </a:r>
          </a:p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駛入到上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主慈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愛生命海洋</a:t>
            </a:r>
          </a:p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就必知上主富足大能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05" y="6010656"/>
            <a:ext cx="45496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【</a:t>
            </a:r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開到水深之處</a:t>
            </a:r>
            <a:r>
              <a:rPr lang="en-US" altLang="zh-TW" sz="3400" dirty="0" smtClean="0"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】 </a:t>
            </a:r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/4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279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assing the bat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0667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11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4186" b="24158"/>
          <a:stretch/>
        </p:blipFill>
        <p:spPr>
          <a:xfrm>
            <a:off x="0" y="3091543"/>
            <a:ext cx="9163082" cy="3766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1872551" y="4571998"/>
            <a:ext cx="1785050" cy="18364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飾藝體 Std W5" panose="04020500000000000000" pitchFamily="82" charset="-120"/>
                <a:ea typeface="華康飾藝體 Std W5" panose="04020500000000000000" pitchFamily="82" charset="-120"/>
              </a:rPr>
              <a:t>Next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飾藝體 Std W5" panose="04020500000000000000" pitchFamily="82" charset="-120"/>
                <a:ea typeface="華康飾藝體 Std W5" panose="04020500000000000000" pitchFamily="82" charset="-120"/>
              </a:rPr>
              <a:t>10 Years</a:t>
            </a:r>
          </a:p>
          <a:p>
            <a:pPr marL="0" marR="0" lvl="0" indent="0" algn="ctr" defTabSz="91440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飾藝體 Std W5" panose="04020500000000000000" pitchFamily="82" charset="-120"/>
              <a:ea typeface="華康飾藝體 Std W5" panose="04020500000000000000" pitchFamily="82" charset="-120"/>
            </a:endParaRPr>
          </a:p>
        </p:txBody>
      </p:sp>
      <p:pic>
        <p:nvPicPr>
          <p:cNvPr id="3076" name="Picture 4" descr="Image result for path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42" y="718457"/>
            <a:ext cx="2569029" cy="237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94322" y="225311"/>
            <a:ext cx="1224952" cy="528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ccord Heavy SF" panose="020BE200000000000000" pitchFamily="34" charset="0"/>
              </a:rPr>
              <a:t>2029</a:t>
            </a:r>
            <a:endParaRPr lang="en-US" sz="3200" dirty="0">
              <a:solidFill>
                <a:srgbClr val="FF0000"/>
              </a:solidFill>
              <a:latin typeface="Accord Heavy SF" panose="020BE200000000000000" pitchFamily="34" charset="0"/>
            </a:endParaRPr>
          </a:p>
        </p:txBody>
      </p:sp>
      <p:pic>
        <p:nvPicPr>
          <p:cNvPr id="2050" name="Picture 2" descr="Image result for question mark 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1871">
            <a:off x="3308791" y="211087"/>
            <a:ext cx="1798526" cy="283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6523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hurch grow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429975"/>
            <a:ext cx="4500748" cy="242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-12623"/>
            <a:ext cx="9144000" cy="6858000"/>
          </a:xfrm>
          <a:prstGeom prst="rect">
            <a:avLst/>
          </a:prstGeom>
          <a:solidFill>
            <a:srgbClr val="FFC0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Image result for embryonic stem ce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2" t="5334" r="13187" b="3360"/>
          <a:stretch/>
        </p:blipFill>
        <p:spPr bwMode="auto">
          <a:xfrm>
            <a:off x="166254" y="104785"/>
            <a:ext cx="2662262" cy="25434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85" y="771150"/>
            <a:ext cx="8361842" cy="375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0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midlife cris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10000" r="93775">
                        <a14:backgroundMark x1="32150" y1="32622" x2="32150" y2="32622"/>
                        <a14:backgroundMark x1="30425" y1="35243" x2="30425" y2="35243"/>
                        <a14:backgroundMark x1="29425" y1="40037" x2="29425" y2="40037"/>
                        <a14:backgroundMark x1="28925" y1="39663" x2="28925" y2="39663"/>
                        <a14:backgroundMark x1="85850" y1="80075" x2="85850" y2="80075"/>
                        <a14:backgroundMark x1="85100" y1="87491" x2="85100" y2="87491"/>
                        <a14:backgroundMark x1="76200" y1="84532" x2="76200" y2="84532"/>
                        <a14:backgroundMark x1="59625" y1="91199" x2="59625" y2="91199"/>
                        <a14:backgroundMark x1="52450" y1="87154" x2="52450" y2="8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504" y="3409937"/>
            <a:ext cx="5026061" cy="3354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6339" y="78905"/>
            <a:ext cx="4114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何謂步入中年？</a:t>
            </a:r>
            <a:endParaRPr lang="en-US" sz="38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338" y="786791"/>
            <a:ext cx="89376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當你惟一的舉重運動就是站起來後又坐下去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339" y="1402344"/>
            <a:ext cx="89376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當太太總是提醒你要把肚腩縮進去，而其實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2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sz="2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你已經縮了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337" y="2541117"/>
            <a:ext cx="89376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當你開始要吃對自己健康有益的食物，而不  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2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2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是自己愛吃的食物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339" y="3679890"/>
            <a:ext cx="89376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當你很多地方都熟，也能認路，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2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sz="2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但那裡都不想去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339" y="4818663"/>
            <a:ext cx="89376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當你在意太太買新衣服的價格多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2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sz="2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於合不合適她穿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336" y="5985514"/>
            <a:ext cx="89376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當你覺得小孩一年比一年吵鬧、厭煩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448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cic.org/images/ccic_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95813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057400" y="907422"/>
            <a:ext cx="1109546" cy="387977"/>
          </a:xfrm>
          <a:prstGeom prst="wedgeRoundRectCallout">
            <a:avLst>
              <a:gd name="adj1" fmla="val -22638"/>
              <a:gd name="adj2" fmla="val 82500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1982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7315200" y="4202098"/>
            <a:ext cx="1057507" cy="356839"/>
          </a:xfrm>
          <a:prstGeom prst="wedgeRoundRectCallout">
            <a:avLst>
              <a:gd name="adj1" fmla="val -20833"/>
              <a:gd name="adj2" fmla="val 76786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1992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297151" y="3245171"/>
            <a:ext cx="1055649" cy="445883"/>
          </a:xfrm>
          <a:prstGeom prst="wedgeRoundRectCallout">
            <a:avLst>
              <a:gd name="adj1" fmla="val 250"/>
              <a:gd name="adj2" fmla="val 81423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2004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2800" y="4558937"/>
            <a:ext cx="1676400" cy="304800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72597" y="7734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三谷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0" y="2286000"/>
            <a:ext cx="1981200" cy="323165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CCIC  Sunnyvale</a:t>
            </a:r>
            <a:endParaRPr kumimoji="0" lang="en-US" sz="15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3918473" y="1656664"/>
            <a:ext cx="1110727" cy="426317"/>
          </a:xfrm>
          <a:prstGeom prst="wedgeRoundRectCallout">
            <a:avLst>
              <a:gd name="adj1" fmla="val -22638"/>
              <a:gd name="adj2" fmla="val 82500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2018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93434" y="2112004"/>
            <a:ext cx="1706481" cy="323165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CCIC  </a:t>
            </a:r>
            <a:r>
              <a:rPr kumimoji="0" lang="en-US" altLang="zh-TW" sz="1500" b="1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</a:t>
            </a:r>
            <a:r>
              <a:rPr lang="en-US" altLang="zh-TW" sz="1500" b="1" spc="3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entral</a:t>
            </a:r>
            <a:endParaRPr kumimoji="0" lang="en-US" sz="15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5458548" y="2565974"/>
            <a:ext cx="1053764" cy="429459"/>
          </a:xfrm>
          <a:prstGeom prst="wedgeRoundRectCallout">
            <a:avLst>
              <a:gd name="adj1" fmla="val -32651"/>
              <a:gd name="adj2" fmla="val -71159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2019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Explosion 1 11"/>
          <p:cNvSpPr/>
          <p:nvPr/>
        </p:nvSpPr>
        <p:spPr>
          <a:xfrm>
            <a:off x="2217233" y="4092444"/>
            <a:ext cx="1215483" cy="1237785"/>
          </a:xfrm>
          <a:prstGeom prst="irregularSeal1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altLang="zh-TW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Explosion 1 20"/>
          <p:cNvSpPr/>
          <p:nvPr/>
        </p:nvSpPr>
        <p:spPr>
          <a:xfrm>
            <a:off x="604943" y="418879"/>
            <a:ext cx="1215483" cy="1237785"/>
          </a:xfrm>
          <a:prstGeom prst="irregularSeal1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Explosion 1 21"/>
          <p:cNvSpPr/>
          <p:nvPr/>
        </p:nvSpPr>
        <p:spPr>
          <a:xfrm>
            <a:off x="7764964" y="1706729"/>
            <a:ext cx="1215483" cy="1237785"/>
          </a:xfrm>
          <a:prstGeom prst="irregularSeal1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5093434" y="78055"/>
            <a:ext cx="1215483" cy="1237785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n-US" sz="3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7843953" y="649983"/>
            <a:ext cx="1057507" cy="418419"/>
          </a:xfrm>
          <a:prstGeom prst="wedgeRoundRectCallout">
            <a:avLst>
              <a:gd name="adj1" fmla="val -39814"/>
              <a:gd name="adj2" fmla="val -9196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2009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7050473" y="1209146"/>
            <a:ext cx="1057507" cy="356839"/>
          </a:xfrm>
          <a:prstGeom prst="wedgeRoundRectCallout">
            <a:avLst>
              <a:gd name="adj1" fmla="val -20833"/>
              <a:gd name="adj2" fmla="val 76786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1987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98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>
        <p:wheel spokes="1"/>
      </p:transition>
    </mc:Choice>
    <mc:Fallback xmlns="">
      <p:transition spd="slow" advClick="0" advTm="18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2" grpId="0" animBg="1"/>
      <p:bldP spid="23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2573</TotalTime>
  <Words>1399</Words>
  <Application>Microsoft Office PowerPoint</Application>
  <PresentationFormat>On-screen Show (4:3)</PresentationFormat>
  <Paragraphs>174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72" baseType="lpstr">
      <vt:lpstr>KaiTi</vt:lpstr>
      <vt:lpstr>LiHei Pro</vt:lpstr>
      <vt:lpstr>LiHei Pro Medium</vt:lpstr>
      <vt:lpstr>文鼎霹靂體</vt:lpstr>
      <vt:lpstr>新細明體</vt:lpstr>
      <vt:lpstr>王漢宗勘亭流繁</vt:lpstr>
      <vt:lpstr>王漢宗空疊圓繁</vt:lpstr>
      <vt:lpstr>王漢宗粗黑體一實陰</vt:lpstr>
      <vt:lpstr>華康雅藝體 Std W6</vt:lpstr>
      <vt:lpstr>華康飾藝體 Std W5</vt:lpstr>
      <vt:lpstr>華康黑體 Std W7</vt:lpstr>
      <vt:lpstr>華康黑體 Std W9</vt:lpstr>
      <vt:lpstr>華康龍門石碑 Std W9</vt:lpstr>
      <vt:lpstr>Accord Heavy SF</vt:lpstr>
      <vt:lpstr>AR DELANEY</vt:lpstr>
      <vt:lpstr>Arial</vt:lpstr>
      <vt:lpstr>Beat My Guest</vt:lpstr>
      <vt:lpstr>Calibri</vt:lpstr>
      <vt:lpstr>Calibri Light</vt:lpstr>
      <vt:lpstr>Century Gothic</vt:lpstr>
      <vt:lpstr>F821-Deco</vt:lpstr>
      <vt:lpstr>Franklin Gothic Medium Cond</vt:lpstr>
      <vt:lpstr>Salmon</vt:lpstr>
      <vt:lpstr>Seabird Heavy SF</vt:lpstr>
      <vt:lpstr>Segoe UI Black</vt:lpstr>
      <vt:lpstr>Sprint SF</vt:lpstr>
      <vt:lpstr>Wingdings</vt:lpstr>
      <vt:lpstr>Wingdings 3</vt:lpstr>
      <vt:lpstr>Office Theme</vt:lpstr>
      <vt:lpstr>1_Office Theme</vt:lpstr>
      <vt:lpstr>2_Office Theme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2019 三谷基督徒會堂年會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89</cp:revision>
  <dcterms:created xsi:type="dcterms:W3CDTF">2019-10-11T19:32:25Z</dcterms:created>
  <dcterms:modified xsi:type="dcterms:W3CDTF">2019-10-26T23:45:44Z</dcterms:modified>
</cp:coreProperties>
</file>