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78" r:id="rId6"/>
    <p:sldId id="279" r:id="rId7"/>
    <p:sldId id="260" r:id="rId8"/>
    <p:sldId id="261" r:id="rId9"/>
    <p:sldId id="263" r:id="rId10"/>
    <p:sldId id="262" r:id="rId11"/>
    <p:sldId id="264" r:id="rId12"/>
    <p:sldId id="269" r:id="rId13"/>
    <p:sldId id="265" r:id="rId14"/>
    <p:sldId id="266" r:id="rId15"/>
    <p:sldId id="267" r:id="rId16"/>
    <p:sldId id="268" r:id="rId17"/>
    <p:sldId id="270" r:id="rId18"/>
    <p:sldId id="271" r:id="rId19"/>
    <p:sldId id="282" r:id="rId20"/>
    <p:sldId id="280" r:id="rId21"/>
    <p:sldId id="281" r:id="rId22"/>
    <p:sldId id="285" r:id="rId23"/>
    <p:sldId id="283" r:id="rId24"/>
    <p:sldId id="273" r:id="rId25"/>
    <p:sldId id="274" r:id="rId26"/>
    <p:sldId id="275" r:id="rId27"/>
    <p:sldId id="284" r:id="rId28"/>
    <p:sldId id="276" r:id="rId29"/>
    <p:sldId id="277" r:id="rId30"/>
  </p:sldIdLst>
  <p:sldSz cx="9144000" cy="6858000" type="screen4x3"/>
  <p:notesSz cx="6858000" cy="9144000"/>
  <p:embeddedFontLst>
    <p:embeddedFont>
      <p:font typeface="王漢宗空疊圓繁" panose="02000500000000000000" pitchFamily="2" charset="-12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2" d="100"/>
          <a:sy n="32" d="100"/>
        </p:scale>
        <p:origin x="1831" y="4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83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0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4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7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6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0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51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3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D908-DA3B-4BEE-96B9-7F417D97ED8B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E27EF-A353-452F-B94D-24A174F2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8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5.gif"/><Relationship Id="rId7" Type="http://schemas.microsoft.com/office/2007/relationships/hdphoto" Target="../media/hdphoto3.wdp"/><Relationship Id="rId12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5" Type="http://schemas.openxmlformats.org/officeDocument/2006/relationships/image" Target="../media/image45.pn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openxmlformats.org/officeDocument/2006/relationships/image" Target="../media/image40.jpeg"/><Relationship Id="rId1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5614" y="796066"/>
            <a:ext cx="39549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『</a:t>
            </a:r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敬拜的真義</a:t>
            </a:r>
            <a:r>
              <a:rPr 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』</a:t>
            </a:r>
            <a:endParaRPr lang="en-US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7570" y="1534730"/>
            <a:ext cx="283443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詩篇 </a:t>
            </a:r>
            <a:r>
              <a:rPr lang="en-US" altLang="zh-TW" sz="32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95</a:t>
            </a:r>
            <a:r>
              <a:rPr lang="zh-TW" altLang="en-US" sz="32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2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96</a:t>
            </a:r>
            <a:r>
              <a:rPr lang="en-US" altLang="zh-TW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chemeClr val="bg1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0769" y="3810917"/>
            <a:ext cx="24080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0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000" dirty="0">
              <a:solidFill>
                <a:schemeClr val="bg1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187" y="5942724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3000" dirty="0">
              <a:solidFill>
                <a:schemeClr val="accent4">
                  <a:lumMod val="20000"/>
                  <a:lumOff val="8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4434" y="5942723"/>
            <a:ext cx="229101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8/25/2019</a:t>
            </a:r>
            <a:endParaRPr lang="en-US" sz="3000" dirty="0">
              <a:solidFill>
                <a:schemeClr val="accent4">
                  <a:lumMod val="20000"/>
                  <a:lumOff val="8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555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1" y="229729"/>
            <a:ext cx="6681132" cy="445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aul newm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1" y="2769227"/>
            <a:ext cx="2750819" cy="332032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2879" y="6089552"/>
            <a:ext cx="26289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i="1" dirty="0" smtClean="0"/>
              <a:t>Paul Newman</a:t>
            </a:r>
            <a:endParaRPr lang="en-US" sz="3400" i="1" dirty="0"/>
          </a:p>
        </p:txBody>
      </p:sp>
      <p:pic>
        <p:nvPicPr>
          <p:cNvPr id="2058" name="Picture 10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687" y="2310076"/>
            <a:ext cx="292417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1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orin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7" y="918183"/>
            <a:ext cx="3810000" cy="247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6" y="361706"/>
            <a:ext cx="474345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7" y="3394684"/>
            <a:ext cx="4395911" cy="293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bored in chur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68" y="3394684"/>
            <a:ext cx="3721346" cy="3254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3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 through stained glass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3592456"/>
            <a:ext cx="3485477" cy="34854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456" y="268941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為何敬拜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？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6671" y="2785788"/>
            <a:ext cx="808105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稱頌祂的名，天天傳揚祂的救恩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96:2)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5050" y="938718"/>
            <a:ext cx="379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2</a:t>
            </a:r>
            <a:r>
              <a:rPr lang="en-US" altLang="zh-TW" sz="36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) </a:t>
            </a:r>
            <a:r>
              <a:rPr lang="zh-TW" altLang="en-US" sz="36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神的作為：</a:t>
            </a:r>
            <a:endParaRPr lang="en-US" sz="3600" dirty="0">
              <a:solidFill>
                <a:srgbClr val="FFFF00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9819" y="1494507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a.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祂的救贖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5050" y="2140838"/>
            <a:ext cx="590097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向拯救我的磐石歡呼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95:1)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pic>
        <p:nvPicPr>
          <p:cNvPr id="2050" name="Picture 2" descr="Image result for resc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51" y="3492481"/>
            <a:ext cx="4819534" cy="321462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ary of magdal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50" y="3492481"/>
            <a:ext cx="4819535" cy="330576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8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 through stained glass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3592456"/>
            <a:ext cx="3485477" cy="34854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456" y="268941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為何敬拜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？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6671" y="2086541"/>
            <a:ext cx="7596951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地的深處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在祂手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中；山的高峰也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屬祂。</a:t>
            </a:r>
            <a:endParaRPr lang="zh-TW" alt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海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洋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屬祂，是祂造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的；旱地也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是祂手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造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成</a:t>
            </a:r>
            <a:r>
              <a:rPr lang="zh-TW" altLang="en-US" sz="3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的 </a:t>
            </a:r>
            <a:r>
              <a:rPr lang="en-US" altLang="zh-TW" sz="3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95:4-5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)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6671" y="3741129"/>
            <a:ext cx="590097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惟</a:t>
            </a:r>
            <a:r>
              <a:rPr lang="zh-TW" altLang="en-US" sz="3400" dirty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獨耶和華創造諸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天 </a:t>
            </a:r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96:5)</a:t>
            </a:r>
            <a:endParaRPr lang="en-US" sz="3400" dirty="0">
              <a:solidFill>
                <a:schemeClr val="bg1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5050" y="938718"/>
            <a:ext cx="379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2</a:t>
            </a:r>
            <a:r>
              <a:rPr lang="en-US" altLang="zh-TW" sz="36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) </a:t>
            </a:r>
            <a:r>
              <a:rPr lang="zh-TW" altLang="en-US" sz="36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神的作為：</a:t>
            </a:r>
            <a:endParaRPr lang="en-US" sz="3600" dirty="0">
              <a:solidFill>
                <a:srgbClr val="FFFF00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9819" y="1494507"/>
            <a:ext cx="2462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b</a:t>
            </a:r>
            <a:r>
              <a:rPr lang="en-US" altLang="zh-TW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祂的創造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pic>
        <p:nvPicPr>
          <p:cNvPr id="4098" name="Picture 2" descr="Image result for showing photos to fri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541" y="4356682"/>
            <a:ext cx="3364444" cy="236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mera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01" y="4048905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2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 through stained glass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3592456"/>
            <a:ext cx="3485477" cy="34854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456" y="268941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為何敬拜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？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6671" y="2086541"/>
            <a:ext cx="759695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因為祂是我們的神，我們是祂草場的羊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95:7)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5050" y="938718"/>
            <a:ext cx="379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2</a:t>
            </a:r>
            <a:r>
              <a:rPr lang="en-US" altLang="zh-TW" sz="36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) </a:t>
            </a:r>
            <a:r>
              <a:rPr lang="zh-TW" altLang="en-US" sz="36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神的作為：</a:t>
            </a:r>
            <a:endParaRPr lang="en-US" sz="3600" dirty="0">
              <a:solidFill>
                <a:srgbClr val="FFFF00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9819" y="1494507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C</a:t>
            </a:r>
            <a:r>
              <a:rPr lang="en-US" altLang="zh-TW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祂的供應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pic>
        <p:nvPicPr>
          <p:cNvPr id="6146" name="Picture 2" descr="Image result for sheep being f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28" y="4081112"/>
            <a:ext cx="3762097" cy="253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r="8726"/>
          <a:stretch/>
        </p:blipFill>
        <p:spPr bwMode="auto">
          <a:xfrm>
            <a:off x="221872" y="3357305"/>
            <a:ext cx="3773103" cy="255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interior of a luxury c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765" y="2827448"/>
            <a:ext cx="5002306" cy="38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5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judson corn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3" y="409708"/>
            <a:ext cx="1839138" cy="238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01468" y="351958"/>
            <a:ext cx="6724918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敬拜使我們明白自己是誰，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明白為什麼神創造我們；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敬拜使我們明白生存的目的，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生命的意義。只有當我們在神面前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俯伏敬拜時，我們生命才得以完全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〜 Judson Cornwall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pic>
        <p:nvPicPr>
          <p:cNvPr id="3074" name="Picture 2" descr="Image result for meaning of li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" y="3583613"/>
            <a:ext cx="5244286" cy="32743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worship in heav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96" y="3722270"/>
            <a:ext cx="4152490" cy="280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78536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 through stained glass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3592456"/>
            <a:ext cx="3485477" cy="34854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456" y="268941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二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如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何敬拜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？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4181" y="843369"/>
            <a:ext cx="877672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                   來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啊，我們要向耶和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華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歌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唱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，向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拯救我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們的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磐石歡呼！我們要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來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感謝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祂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，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用詩歌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向祂歡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呼！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95:1-2)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0729" y="2567474"/>
            <a:ext cx="7263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來啊 </a:t>
            </a:r>
            <a:r>
              <a:rPr lang="en-US" altLang="zh-TW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= 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要有行動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，也要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主動</a:t>
            </a:r>
            <a:endParaRPr lang="en-US" altLang="zh-TW" sz="3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      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要投入參與，不是靜坐觀望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pic>
        <p:nvPicPr>
          <p:cNvPr id="8194" name="Picture 2" descr="Image result for praise t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79" y="3834399"/>
            <a:ext cx="5267714" cy="296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396" y="3923109"/>
            <a:ext cx="2751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會眾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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觀眾</a:t>
            </a:r>
            <a:endParaRPr lang="en-US" altLang="zh-TW" sz="3600" dirty="0" smtClean="0">
              <a:solidFill>
                <a:schemeClr val="accent4">
                  <a:lumMod val="40000"/>
                  <a:lumOff val="6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唱詩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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表演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647" y="5123438"/>
            <a:ext cx="23689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Spectatorship</a:t>
            </a:r>
          </a:p>
          <a:p>
            <a:r>
              <a:rPr lang="en-US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VS</a:t>
            </a:r>
          </a:p>
          <a:p>
            <a:r>
              <a:rPr lang="en-US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Participation</a:t>
            </a:r>
            <a:endParaRPr lang="en-US" sz="3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7796" y="834049"/>
            <a:ext cx="3227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1) 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身體的敬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拜 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002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 through stained glass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3592456"/>
            <a:ext cx="3485477" cy="34854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456" y="268941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二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如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何敬拜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？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8171" y="976465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歌唱</a:t>
            </a:r>
            <a:r>
              <a:rPr lang="en-US" altLang="zh-TW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–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基督教是個歌唱的信仰</a:t>
            </a:r>
            <a:endParaRPr lang="en-US" altLang="zh-TW" sz="3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7795" y="1636111"/>
            <a:ext cx="75713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新歌</a:t>
            </a:r>
            <a:r>
              <a:rPr lang="en-US" altLang="zh-TW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–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不是指「新作、新潮、新款」</a:t>
            </a:r>
            <a:endParaRPr lang="en-US" altLang="zh-TW" sz="3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altLang="zh-TW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     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指新的感受、體</a:t>
            </a:r>
            <a:r>
              <a:rPr lang="zh-TW" alt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會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、領悟、</a:t>
            </a:r>
            <a:endParaRPr lang="en-US" altLang="zh-TW" sz="360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altLang="zh-TW" sz="3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     </a:t>
            </a:r>
            <a:r>
              <a:rPr lang="zh-TW" alt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與神有新的關係，有生命力</a:t>
            </a:r>
            <a:r>
              <a:rPr lang="en-US" altLang="zh-TW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4754" y="3592456"/>
            <a:ext cx="5724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聖經是「萬民」的觀念，</a:t>
            </a:r>
            <a:endParaRPr lang="en-US" altLang="zh-TW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而現代新歌多是「我」的</a:t>
            </a:r>
            <a:endParaRPr lang="en-US" altLang="zh-TW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觀念，世界觀不強。唱多了</a:t>
            </a:r>
            <a:endParaRPr lang="en-US" altLang="zh-TW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會使人把信仰的焦點集中在</a:t>
            </a:r>
            <a:endParaRPr lang="en-US" altLang="zh-TW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自己個人身上。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987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7960">
            <a:off x="396495" y="349507"/>
            <a:ext cx="3326342" cy="58776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1024" y="239406"/>
            <a:ext cx="5632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聖詩是神學！教導人明白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所敬拜的神是怎樣的神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0689" y="1495259"/>
            <a:ext cx="4663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我們唱什麼內容的歌，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就成為何等樣的信徒！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8674" y="2648178"/>
            <a:ext cx="445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u="sng" dirty="0" smtClean="0"/>
              <a:t>Songs shape our faith</a:t>
            </a:r>
            <a:r>
              <a:rPr lang="en-US" sz="3600" b="1" i="1" dirty="0" smtClean="0"/>
              <a:t>!</a:t>
            </a:r>
            <a:endParaRPr lang="en-US" sz="36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898480" y="3297292"/>
            <a:ext cx="52453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後現代詩歌太「女性化」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多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表達自己的需要與感受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，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缺乏男兒要為主剛強奮勇，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為真理挺身、為信仰犧牲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7935" y="5498219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雖引用聖經，卻以偏蓋全，</a:t>
            </a:r>
            <a:endParaRPr lang="en-US" altLang="zh-TW" sz="32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甚至有神學上的問題</a:t>
            </a:r>
            <a:r>
              <a:rPr lang="en-US" altLang="zh-TW" sz="32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32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33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mother walking with child to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5" y="463531"/>
            <a:ext cx="3117437" cy="4635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086523" y="4980791"/>
            <a:ext cx="3151990" cy="1441523"/>
          </a:xfrm>
          <a:prstGeom prst="wedgeEllipseCallout">
            <a:avLst>
              <a:gd name="adj1" fmla="val -38192"/>
              <a:gd name="adj2" fmla="val -7417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最高可以數到什麼數字？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086523" y="5002300"/>
            <a:ext cx="3151990" cy="1441523"/>
          </a:xfrm>
          <a:prstGeom prst="wedgeEllipseCallout">
            <a:avLst>
              <a:gd name="adj1" fmla="val -38192"/>
              <a:gd name="adj2" fmla="val -7417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</a:t>
            </a:r>
            <a:r>
              <a:rPr lang="en-US" altLang="zh-TW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,372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2133602" y="2781328"/>
            <a:ext cx="3151990" cy="1441523"/>
          </a:xfrm>
          <a:prstGeom prst="wedgeEllipseCallout">
            <a:avLst>
              <a:gd name="adj1" fmla="val -38192"/>
              <a:gd name="adj2" fmla="val -74176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為什麼停在那數字？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7" r="17937"/>
          <a:stretch/>
        </p:blipFill>
        <p:spPr bwMode="auto">
          <a:xfrm>
            <a:off x="5489987" y="572029"/>
            <a:ext cx="3175301" cy="4685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1086523" y="4980791"/>
            <a:ext cx="3151990" cy="1441523"/>
          </a:xfrm>
          <a:prstGeom prst="wedgeEllipseCallout">
            <a:avLst>
              <a:gd name="adj1" fmla="val -38192"/>
              <a:gd name="adj2" fmla="val -74176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因為禮拜</a:t>
            </a:r>
            <a:endParaRPr lang="en-US" altLang="zh-TW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剛好結束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5814511" y="4537039"/>
            <a:ext cx="3151990" cy="1885273"/>
          </a:xfrm>
          <a:prstGeom prst="wedgeEllipseCallout">
            <a:avLst>
              <a:gd name="adj1" fmla="val 5836"/>
              <a:gd name="adj2" fmla="val -78394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知道為什麼崇拜時需要保持安靜？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3288255" y="280649"/>
            <a:ext cx="3151990" cy="1668385"/>
          </a:xfrm>
          <a:prstGeom prst="wedgeEllipseCallout">
            <a:avLst>
              <a:gd name="adj1" fmla="val 35187"/>
              <a:gd name="adj2" fmla="val 75078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知道！因為大家都在打瞌睡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494435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8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è®ç¾ä¹æ³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11"/>
          <a:stretch/>
        </p:blipFill>
        <p:spPr bwMode="auto">
          <a:xfrm>
            <a:off x="20502" y="109513"/>
            <a:ext cx="4023360" cy="111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ææå¤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85" y="843470"/>
            <a:ext cx="1958416" cy="19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jgospel.net/media/32222/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64" y="1048730"/>
            <a:ext cx="2036668" cy="20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æ³¥åé³æ¨ æ¨èª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r="13050" b="11834"/>
          <a:stretch/>
        </p:blipFill>
        <p:spPr bwMode="auto">
          <a:xfrm>
            <a:off x="4562854" y="222919"/>
            <a:ext cx="2140772" cy="195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ç¨®å­é³æ¨ æ¨èª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96888" l="9974" r="89989">
                        <a14:foregroundMark x1="46569" y1="27147" x2="46569" y2="27147"/>
                        <a14:foregroundMark x1="46869" y1="20247" x2="46869" y2="20247"/>
                        <a14:foregroundMark x1="48406" y1="22047" x2="48406" y2="22047"/>
                        <a14:foregroundMark x1="50206" y1="28346" x2="50206" y2="28346"/>
                        <a14:foregroundMark x1="48106" y1="35883" x2="48106" y2="35883"/>
                        <a14:foregroundMark x1="33071" y1="53018" x2="33071" y2="53018"/>
                        <a14:foregroundMark x1="34571" y1="50919" x2="34571" y2="50919"/>
                        <a14:foregroundMark x1="27634" y1="77953" x2="27634" y2="77953"/>
                        <a14:foregroundMark x1="41170" y1="75253" x2="41170" y2="75253"/>
                        <a14:foregroundMark x1="54706" y1="76153" x2="54706" y2="76153"/>
                        <a14:foregroundMark x1="76640" y1="78553" x2="76640" y2="78553"/>
                        <a14:foregroundMark x1="47469" y1="59018" x2="47469" y2="59018"/>
                        <a14:foregroundMark x1="49306" y1="52718" x2="49306" y2="52718"/>
                        <a14:foregroundMark x1="48106" y1="39783" x2="48106" y2="39783"/>
                        <a14:foregroundMark x1="43870" y1="24147" x2="43870" y2="24147"/>
                        <a14:foregroundMark x1="48406" y1="16648" x2="48406" y2="16648"/>
                        <a14:foregroundMark x1="33971" y1="49681" x2="33971" y2="49681"/>
                        <a14:foregroundMark x1="33071" y1="49681" x2="33071" y2="49681"/>
                        <a14:foregroundMark x1="30971" y1="49381" x2="30971" y2="49381"/>
                        <a14:foregroundMark x1="28234" y1="89089" x2="28234" y2="89089"/>
                        <a14:foregroundMark x1="42370" y1="91189" x2="42370" y2="91189"/>
                        <a14:foregroundMark x1="43570" y1="88189" x2="43570" y2="88189"/>
                        <a14:foregroundMark x1="41170" y1="87552" x2="41170" y2="87552"/>
                        <a14:foregroundMark x1="41470" y1="94188" x2="41470" y2="94188"/>
                        <a14:foregroundMark x1="56805" y1="89389" x2="56805" y2="89389"/>
                        <a14:foregroundMark x1="59505" y1="94188" x2="59505" y2="94188"/>
                        <a14:foregroundMark x1="58005" y1="87552" x2="58005" y2="87552"/>
                        <a14:foregroundMark x1="57405" y1="92088" x2="57405" y2="92088"/>
                        <a14:foregroundMark x1="72141" y1="89389" x2="72141" y2="89389"/>
                        <a14:foregroundMark x1="73341" y1="89089" x2="73341" y2="89089"/>
                        <a14:foregroundMark x1="59505" y1="91489" x2="59505" y2="91489"/>
                        <a14:foregroundMark x1="57405" y1="93588" x2="57405" y2="93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910" y="2801886"/>
            <a:ext cx="3179365" cy="31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ç´æ¸äºæ¨å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36" y="2598041"/>
            <a:ext cx="1811937" cy="181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æ°å¿é³ä¹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966" y="4583523"/>
            <a:ext cx="2189323" cy="2189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å¤©é»è©©æ­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36" y="2177995"/>
            <a:ext cx="1905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Image result for æå¿æå¾é³ä¹äºå·¥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" r="20344" b="1"/>
          <a:stretch/>
        </p:blipFill>
        <p:spPr bwMode="auto">
          <a:xfrm>
            <a:off x="2619975" y="5663534"/>
            <a:ext cx="3641860" cy="9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å°ç¾è©©æ­ æ¨èª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61" y="402470"/>
            <a:ext cx="1897512" cy="189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ort2-2.xx.fbcdn.net/v/t1.0-1/p720x720/18222597_10155414340969273_2872312325820392352_n.jpg?_nc_cat=101&amp;_nc_oc=AQk8X22qHh0V42eMOzop2PJgCjyXwcFUTwuYDwwERkBlbyHK84af_PFXtHGwazcIc_8&amp;_nc_ht=scontent-ort2-2.xx&amp;oh=6e27e60cad894d548ee6d5273d5d9fcb&amp;oe=5DD4977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376" b="30882"/>
          <a:stretch/>
        </p:blipFill>
        <p:spPr bwMode="auto">
          <a:xfrm>
            <a:off x="4440905" y="4040959"/>
            <a:ext cx="2122031" cy="8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é½å±æ°æ­ æ¨èª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69" y="3409338"/>
            <a:ext cx="1770339" cy="193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07" y="0"/>
            <a:ext cx="9144000" cy="6858000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traditional hymn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2696526"/>
            <a:ext cx="8667750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traditional hymn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05" y="335280"/>
            <a:ext cx="4932998" cy="328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traditional hymn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630918"/>
            <a:ext cx="3776345" cy="269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" y="3623946"/>
            <a:ext cx="149271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有命題</a:t>
            </a:r>
            <a:endParaRPr lang="en-US" altLang="zh-TW" sz="34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有發展</a:t>
            </a:r>
            <a:endParaRPr lang="en-US" altLang="zh-TW" sz="34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有結論</a:t>
            </a:r>
            <a:endParaRPr lang="en-US" sz="3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37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 through stained glass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3592456"/>
            <a:ext cx="3485477" cy="34854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456" y="268941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二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如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何敬拜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？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3488" y="941115"/>
            <a:ext cx="496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傳揚、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述說 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96:2-3)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7795" y="379024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能夠唱詩是一種福氣和特權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pic>
        <p:nvPicPr>
          <p:cNvPr id="6146" name="Picture 2" descr="Image result for funer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r="6547"/>
          <a:stretch/>
        </p:blipFill>
        <p:spPr bwMode="auto">
          <a:xfrm>
            <a:off x="522514" y="4444813"/>
            <a:ext cx="6228316" cy="22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3488" y="1553586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不是我要為主作什麼，而是主為我作了什麼</a:t>
            </a:r>
            <a:endParaRPr lang="en-US" sz="3200" dirty="0">
              <a:solidFill>
                <a:schemeClr val="bg1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3488" y="2150342"/>
            <a:ext cx="6513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尊榮、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 威嚴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...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按公正審判萬民</a:t>
            </a:r>
            <a:endParaRPr lang="en-US" altLang="zh-TW" sz="3600" dirty="0" smtClean="0">
              <a:solidFill>
                <a:schemeClr val="accent4">
                  <a:lumMod val="40000"/>
                  <a:lumOff val="6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  <a:sym typeface="Wingdings" panose="05000000000000000000" pitchFamily="2" charset="2"/>
            </a:endParaRPr>
          </a:p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96:6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、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10)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3680" y="2749153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不是偏重神的慈愛，忽略了</a:t>
            </a:r>
            <a:endParaRPr lang="en-US" altLang="zh-TW" sz="3200" dirty="0" smtClean="0">
              <a:solidFill>
                <a:schemeClr val="bg1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chemeClr val="bg1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祂的公義！</a:t>
            </a:r>
            <a:endParaRPr lang="en-US" sz="3200" dirty="0">
              <a:solidFill>
                <a:schemeClr val="bg1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259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fas.nus.edu.sg/srn/wp/wp-content/uploads/2019/02/Lonely-old-asian-patient-on-patient-bed-in-hospital-Stock-image-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7" y="457199"/>
            <a:ext cx="3746665" cy="374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926" y="314695"/>
            <a:ext cx="467307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何等甜美耶穌聖名，</a:t>
            </a:r>
            <a:endParaRPr lang="en-US" altLang="zh-TW" sz="35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信徒聞其歡呼；</a:t>
            </a:r>
            <a:endParaRPr lang="en-US" altLang="zh-TW" sz="35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能瘉傷痛，能慰愁惰，</a:t>
            </a:r>
            <a:endParaRPr lang="en-US" altLang="zh-TW" sz="35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心中憂懼盡除。</a:t>
            </a:r>
            <a:endParaRPr lang="en-US" sz="35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0926" y="2739593"/>
            <a:ext cx="42242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當我今生氣息尚存，</a:t>
            </a:r>
            <a:endParaRPr lang="en-US" altLang="zh-TW" sz="35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願宣主愛不停，</a:t>
            </a:r>
            <a:endParaRPr lang="en-US" altLang="zh-TW" sz="35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並靠救主美名大恩，</a:t>
            </a:r>
            <a:endParaRPr lang="en-US" altLang="zh-TW" sz="35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5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永遠鼓舞我靈。</a:t>
            </a:r>
            <a:endParaRPr lang="en-US" sz="35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87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 through stained glass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3592456"/>
            <a:ext cx="3485477" cy="34854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456" y="268941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二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如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何敬拜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？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8920" y="2723982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真實的敬拜不但要聽神的話，還要遵行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795" y="903195"/>
            <a:ext cx="3073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1) </a:t>
            </a:r>
            <a:r>
              <a:rPr lang="zh-TW" alt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身體的敬拜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170" y="1463372"/>
            <a:ext cx="3074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2) 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心靈的敬拜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2421" y="2081457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不要硬著心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95:8)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26" y="3448076"/>
            <a:ext cx="5026606" cy="27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393" y="3753852"/>
            <a:ext cx="305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瑪撒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=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試探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米利巴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=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爭鬧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7915" y="1056416"/>
            <a:ext cx="4938837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平日對主的忠誠和敬虔的心，</a:t>
            </a:r>
            <a:endParaRPr lang="en-US" altLang="zh-TW" sz="3000" dirty="0" smtClean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0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比崇拜那一刻的表現更重要！</a:t>
            </a:r>
            <a:endParaRPr lang="en-US" sz="30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187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9" y="433770"/>
            <a:ext cx="4243194" cy="549539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253" y="433770"/>
            <a:ext cx="3810000" cy="458152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crowd watching ro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33" y="2228685"/>
            <a:ext cx="5956961" cy="33507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5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spiritual wor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church fellowshi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907">
            <a:off x="325218" y="453494"/>
            <a:ext cx="5263730" cy="35102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church fellowsh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2802635"/>
            <a:ext cx="4919472" cy="368960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62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worship in hea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6" y="749808"/>
            <a:ext cx="8908851" cy="532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91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090">
            <a:off x="5037976" y="17610"/>
            <a:ext cx="4618589" cy="266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age result for five dollar b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6" y="2580310"/>
            <a:ext cx="8633076" cy="37964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9012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/>
          <a:stretch/>
        </p:blipFill>
        <p:spPr bwMode="auto">
          <a:xfrm>
            <a:off x="0" y="-16042"/>
            <a:ext cx="9154274" cy="644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9885" y="5358061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復興我們的敬拜</a:t>
            </a:r>
            <a:endParaRPr lang="en-US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493" y="594793"/>
            <a:ext cx="40398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</a:t>
            </a:r>
            <a:r>
              <a:rPr lang="zh-TW" altLang="en-US" sz="38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請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不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要遲到早退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1234" y="594793"/>
            <a:ext cx="40398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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每週經常來聚會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882" y="1233501"/>
            <a:ext cx="40398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 </a:t>
            </a:r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事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前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禱告預備心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1234" y="1233501"/>
            <a:ext cx="40398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</a:t>
            </a:r>
            <a:r>
              <a:rPr lang="zh-TW" altLang="en-US" sz="38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聚會中盡量投入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572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8910" y="2273882"/>
            <a:ext cx="71592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b="0" i="0" dirty="0" smtClean="0">
                <a:solidFill>
                  <a:srgbClr val="333333"/>
                </a:solidFill>
                <a:effectLst/>
                <a:latin typeface="華康正顏楷體 Std W9" panose="03000900000000000000" pitchFamily="66" charset="-120"/>
                <a:ea typeface="華康正顏楷體 Std W9" panose="03000900000000000000" pitchFamily="66" charset="-120"/>
                <a:cs typeface="Arial" panose="020B0604020202020204" pitchFamily="34" charset="0"/>
              </a:rPr>
              <a:t>只有當人在敬拜時</a:t>
            </a:r>
            <a:r>
              <a:rPr lang="zh-TW" altLang="en-US" sz="3400" dirty="0" smtClean="0">
                <a:solidFill>
                  <a:srgbClr val="333333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  <a:cs typeface="Arial" panose="020B0604020202020204" pitchFamily="34" charset="0"/>
              </a:rPr>
              <a:t>，他才開始成長</a:t>
            </a:r>
            <a:r>
              <a:rPr lang="zh-TW" altLang="en-US" sz="34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TW" sz="340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TW" altLang="zh-TW" sz="3000" dirty="0" smtClean="0">
                <a:latin typeface="Arial" panose="020B0604020202020204" pitchFamily="34" charset="0"/>
                <a:ea typeface="華康正顏楷體 Std W9" panose="03000900000000000000" pitchFamily="66" charset="-120"/>
                <a:cs typeface="Arial" panose="020B0604020202020204" pitchFamily="34" charset="0"/>
              </a:rPr>
              <a:t>〜</a:t>
            </a:r>
            <a:r>
              <a:rPr lang="en-US" altLang="zh-TW" sz="30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Calvin Coolidge</a:t>
            </a:r>
            <a:endParaRPr lang="en-US" sz="3000" dirty="0"/>
          </a:p>
        </p:txBody>
      </p:sp>
      <p:pic>
        <p:nvPicPr>
          <p:cNvPr id="3074" name="Picture 2" descr="Image result for calvin cool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6" y="1962831"/>
            <a:ext cx="1624815" cy="2163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1636" y="230185"/>
            <a:ext cx="70197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人類的核心定義並</a:t>
            </a:r>
            <a:r>
              <a:rPr lang="zh-TW" altLang="en-US" sz="3400" dirty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不是在於他</a:t>
            </a:r>
            <a:r>
              <a:rPr lang="zh-TW" altLang="en-US" sz="34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們的思想，知識或信仰，而是他們在敬拜誰 </a:t>
            </a:r>
            <a:r>
              <a:rPr lang="zh-TW" altLang="zh-TW" sz="3000" dirty="0" smtClean="0">
                <a:latin typeface="Arial" panose="020B0604020202020204" pitchFamily="34" charset="0"/>
                <a:ea typeface="華康正顏楷體 Std W9" panose="03000900000000000000" pitchFamily="66" charset="-120"/>
                <a:cs typeface="Arial" panose="020B0604020202020204" pitchFamily="34" charset="0"/>
              </a:rPr>
              <a:t>〜</a:t>
            </a:r>
            <a:r>
              <a:rPr lang="en-US" altLang="zh-TW" sz="3000" dirty="0" smtClean="0">
                <a:latin typeface="Arial" panose="020B0604020202020204" pitchFamily="34" charset="0"/>
                <a:ea typeface="華康黑體 Std W7" panose="020B0700000000000000" pitchFamily="34" charset="-120"/>
                <a:cs typeface="Arial" panose="020B0604020202020204" pitchFamily="34" charset="0"/>
              </a:rPr>
              <a:t> Dallas Willard</a:t>
            </a:r>
            <a:endParaRPr lang="en-US" sz="3000" dirty="0">
              <a:latin typeface="Arial" panose="020B0604020202020204" pitchFamily="34" charset="0"/>
              <a:ea typeface="華康正顏楷體 Std W9" panose="03000900000000000000" pitchFamily="66" charset="-120"/>
              <a:cs typeface="Arial" panose="020B0604020202020204" pitchFamily="34" charset="0"/>
            </a:endParaRP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50" y="336166"/>
            <a:ext cx="1667154" cy="16671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6592" y="3932330"/>
            <a:ext cx="63466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神希望更多的敬拜者過於工人</a:t>
            </a:r>
            <a:endParaRPr lang="en-US" altLang="zh-TW" sz="3600" dirty="0" smtClean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zh-TW" sz="3000" dirty="0" smtClean="0">
                <a:latin typeface="Arial" panose="020B0604020202020204" pitchFamily="34" charset="0"/>
                <a:ea typeface="華康正顏楷體 Std W9" panose="03000900000000000000" pitchFamily="66" charset="-120"/>
                <a:cs typeface="Arial" panose="020B0604020202020204" pitchFamily="34" charset="0"/>
              </a:rPr>
              <a:t>〜</a:t>
            </a:r>
            <a:r>
              <a:rPr lang="en-US" altLang="zh-TW" sz="3000" dirty="0" smtClean="0">
                <a:latin typeface="Arial" panose="020B0604020202020204" pitchFamily="34" charset="0"/>
                <a:ea typeface="華康正顏楷體 Std W9" panose="03000900000000000000" pitchFamily="66" charset="-120"/>
                <a:cs typeface="Arial" panose="020B0604020202020204" pitchFamily="34" charset="0"/>
              </a:rPr>
              <a:t>A.W. Tozer</a:t>
            </a:r>
            <a:endParaRPr lang="en-US" sz="3000" dirty="0">
              <a:latin typeface="Arial" panose="020B0604020202020204" pitchFamily="34" charset="0"/>
              <a:ea typeface="華康正顏楷體 Std W9" panose="03000900000000000000" pitchFamily="66" charset="-120"/>
              <a:cs typeface="Arial" panose="020B0604020202020204" pitchFamily="34" charset="0"/>
            </a:endParaRPr>
          </a:p>
        </p:txBody>
      </p:sp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/>
          <a:stretch/>
        </p:blipFill>
        <p:spPr bwMode="auto">
          <a:xfrm>
            <a:off x="7475811" y="3015235"/>
            <a:ext cx="1393446" cy="20002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38910" y="5365300"/>
            <a:ext cx="664797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敬</a:t>
            </a:r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拜使</a:t>
            </a:r>
            <a:r>
              <a:rPr lang="zh-TW" altLang="en-US" sz="3600" dirty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敬</a:t>
            </a:r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拜的人變成他所敬拜的</a:t>
            </a:r>
            <a:endParaRPr lang="en-US" altLang="zh-TW" sz="3600" dirty="0" smtClean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對象那樣子 </a:t>
            </a:r>
            <a:r>
              <a:rPr lang="zh-TW" altLang="zh-TW" sz="3000" dirty="0" smtClean="0">
                <a:latin typeface="Arial" panose="020B0604020202020204" pitchFamily="34" charset="0"/>
                <a:ea typeface="華康正顏楷體 Std W9" panose="03000900000000000000" pitchFamily="66" charset="-120"/>
                <a:cs typeface="Arial" panose="020B0604020202020204" pitchFamily="34" charset="0"/>
              </a:rPr>
              <a:t>〜</a:t>
            </a:r>
            <a:r>
              <a:rPr lang="en-US" altLang="zh-TW" sz="3000" dirty="0" smtClean="0">
                <a:latin typeface="Arial" panose="020B0604020202020204" pitchFamily="34" charset="0"/>
                <a:ea typeface="華康正顏楷體 Std W9" panose="03000900000000000000" pitchFamily="66" charset="-120"/>
                <a:cs typeface="Arial" panose="020B0604020202020204" pitchFamily="34" charset="0"/>
              </a:rPr>
              <a:t>Jack </a:t>
            </a:r>
            <a:r>
              <a:rPr lang="en-US" altLang="zh-TW" sz="3000" dirty="0" err="1" smtClean="0">
                <a:latin typeface="Arial" panose="020B0604020202020204" pitchFamily="34" charset="0"/>
                <a:ea typeface="華康正顏楷體 Std W9" panose="03000900000000000000" pitchFamily="66" charset="-120"/>
                <a:cs typeface="Arial" panose="020B0604020202020204" pitchFamily="34" charset="0"/>
              </a:rPr>
              <a:t>Hayford</a:t>
            </a:r>
            <a:endParaRPr lang="en-US" sz="3000" dirty="0" smtClean="0">
              <a:latin typeface="Arial" panose="020B0604020202020204" pitchFamily="34" charset="0"/>
              <a:ea typeface="華康正顏楷體 Std W9" panose="03000900000000000000" pitchFamily="66" charset="-120"/>
              <a:cs typeface="Arial" panose="020B0604020202020204" pitchFamily="34" charset="0"/>
            </a:endParaRPr>
          </a:p>
          <a:p>
            <a:endParaRPr lang="en-US" altLang="zh-TW" sz="3600" dirty="0" smtClean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3"/>
          <a:stretch/>
        </p:blipFill>
        <p:spPr bwMode="auto">
          <a:xfrm>
            <a:off x="241636" y="4881282"/>
            <a:ext cx="1543050" cy="1799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worship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52" y="342133"/>
            <a:ext cx="8601075" cy="3752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152" y="4335332"/>
            <a:ext cx="8073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詩篇 </a:t>
            </a:r>
            <a:r>
              <a:rPr lang="en-US" altLang="zh-TW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93 </a:t>
            </a:r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至 </a:t>
            </a:r>
            <a:r>
              <a:rPr lang="en-US" altLang="zh-TW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100 =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『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稱頌耶和華為王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』</a:t>
            </a:r>
            <a:endParaRPr lang="en-US" sz="3600" dirty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1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76" y="163724"/>
            <a:ext cx="89288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來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啊，我們要向耶和華歌唱，向拯救我們的磐石歡呼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！ 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們要來感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謝祂，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用詩歌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向祂歡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呼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！ 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</a:t>
            </a:r>
            <a:r>
              <a:rPr lang="en-US" altLang="zh-TW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	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耶和華為大神，為大王，超乎萬神之上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4</a:t>
            </a:r>
            <a:r>
              <a:rPr lang="en-US" altLang="zh-TW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	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地的深處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在祂手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中；山的高峰也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屬祂。 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海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洋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屬祂，是祂造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的；旱地也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是祂手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造成的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6</a:t>
            </a:r>
            <a:r>
              <a:rPr lang="en-US" altLang="zh-TW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	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來啊，我們要屈身敬拜，在造我們的耶和華面前跪下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7</a:t>
            </a:r>
            <a:r>
              <a:rPr lang="en-US" altLang="zh-TW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	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因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為祂是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我們的神；我們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是祂草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場的羊，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是祂手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下的民。惟願你們今天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聽祂的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話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：</a:t>
            </a:r>
            <a:endParaRPr lang="zh-TW" alt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37196" y="6067313"/>
            <a:ext cx="26068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【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詩篇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95】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44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76" y="163724"/>
            <a:ext cx="89288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8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們不可硬著心，像當日在米利巴，就是在曠野的瑪撒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9</a:t>
            </a:r>
            <a:r>
              <a:rPr lang="en-US" altLang="zh-TW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	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那時，你們的祖宗試我探我，並且觀看我的作為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。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10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四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十年之久，我厭煩那世代，說：這是心裡迷糊的百姓，竟不曉得我的作為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！ 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11</a:t>
            </a:r>
            <a:r>
              <a:rPr lang="en-US" altLang="zh-TW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所</a:t>
            </a:r>
            <a:r>
              <a:rPr lang="zh-TW" altLang="en-US" sz="36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以，我在怒中起誓，說：他們斷不可進入我的安息！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37196" y="6067313"/>
            <a:ext cx="260680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【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詩篇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95】</a:t>
            </a:r>
            <a:endParaRPr lang="en-US" sz="3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0898" y="3833841"/>
            <a:ext cx="4499950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詩篇 </a:t>
            </a:r>
            <a:r>
              <a:rPr lang="en-US" altLang="zh-TW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95</a:t>
            </a:r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、</a:t>
            </a:r>
            <a:r>
              <a:rPr lang="en-US" altLang="zh-TW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96 </a:t>
            </a:r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endParaRPr lang="en-US" altLang="zh-TW" sz="3600" dirty="0" smtClean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一</a:t>
            </a:r>
            <a:r>
              <a:rPr lang="en-US" altLang="zh-TW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為什麼要敬拜神？</a:t>
            </a:r>
            <a:endParaRPr lang="en-US" altLang="zh-TW" sz="3600" dirty="0" smtClean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二</a:t>
            </a:r>
            <a:r>
              <a:rPr lang="en-US" altLang="zh-TW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dirty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該</a:t>
            </a:r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如何地敬</a:t>
            </a:r>
            <a:r>
              <a:rPr lang="zh-TW" altLang="en-US" sz="36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拜神？</a:t>
            </a:r>
            <a:endParaRPr lang="en-US" sz="3600" dirty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03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 through stained glass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3592456"/>
            <a:ext cx="3485477" cy="34854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456" y="268941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為何敬拜？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671" y="946947"/>
            <a:ext cx="47608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敬拜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= worship 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4942" y="978622"/>
            <a:ext cx="47608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 </a:t>
            </a:r>
            <a:r>
              <a:rPr lang="en-US" altLang="zh-TW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worth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-</a:t>
            </a:r>
            <a:r>
              <a:rPr lang="en-US" altLang="zh-TW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ship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5109883" y="823097"/>
            <a:ext cx="419548" cy="27937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55290" y="207544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值得敬拜</a:t>
            </a:r>
            <a:endParaRPr lang="en-US" sz="3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6671" y="1594175"/>
            <a:ext cx="803296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要將榮耀能力</a:t>
            </a:r>
            <a:r>
              <a:rPr lang="zh-TW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歸給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耶和華，都</a:t>
            </a:r>
            <a:r>
              <a:rPr lang="zh-TW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歸給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耶和華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6671" y="2205825"/>
            <a:ext cx="718337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...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祂名所當得的榮耀</a:t>
            </a:r>
            <a:r>
              <a:rPr lang="zh-TW" altLang="en-US" sz="34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歸給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祂 </a:t>
            </a:r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(96:7-8)</a:t>
            </a:r>
            <a:endParaRPr lang="en-US" sz="3400" dirty="0">
              <a:solidFill>
                <a:schemeClr val="bg1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6671" y="2863641"/>
            <a:ext cx="813075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敬拜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= 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將原本屬於神真正的尊貴榮耀等值</a:t>
            </a:r>
            <a:endParaRPr lang="en-US" altLang="zh-TW" sz="3400" dirty="0" smtClean="0">
              <a:solidFill>
                <a:schemeClr val="bg1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altLang="zh-TW" sz="3400" dirty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      </a:t>
            </a:r>
            <a:r>
              <a:rPr lang="zh-TW" altLang="en-US" sz="34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歸給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祂 </a:t>
            </a:r>
            <a:endParaRPr lang="en-US" sz="3400" dirty="0">
              <a:solidFill>
                <a:schemeClr val="bg1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6671" y="4039514"/>
            <a:ext cx="6585457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錯誤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– 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敬拜以</a:t>
            </a:r>
            <a:r>
              <a:rPr lang="zh-TW" altLang="en-US" sz="3400" dirty="0" smtClean="0">
                <a:solidFill>
                  <a:srgbClr val="00B05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自我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為出發點</a:t>
            </a:r>
            <a:endParaRPr lang="en-US" altLang="zh-TW" sz="3400" dirty="0" smtClean="0">
              <a:solidFill>
                <a:schemeClr val="bg1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altLang="zh-TW" sz="3400" dirty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       </a:t>
            </a:r>
            <a:r>
              <a:rPr lang="zh-TW" altLang="en-US" sz="3400" dirty="0" smtClean="0">
                <a:solidFill>
                  <a:srgbClr val="00B05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銷費者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心態，我來可</a:t>
            </a:r>
            <a:endParaRPr lang="en-US" altLang="zh-TW" sz="3400" dirty="0" smtClean="0">
              <a:solidFill>
                <a:schemeClr val="bg1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sz="3400" dirty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       </a:t>
            </a:r>
            <a:r>
              <a:rPr lang="zh-TW" altLang="en-US" sz="3400" dirty="0" smtClean="0">
                <a:solidFill>
                  <a:srgbClr val="00B05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得到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什麼？個人的需要：</a:t>
            </a:r>
            <a:endParaRPr lang="en-US" altLang="zh-TW" sz="3400" dirty="0" smtClean="0">
              <a:solidFill>
                <a:schemeClr val="bg1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sz="3400" dirty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       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安慰、同情、幫助</a:t>
            </a:r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...</a:t>
            </a:r>
          </a:p>
          <a:p>
            <a:r>
              <a:rPr lang="en-US" sz="3400" dirty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       </a:t>
            </a:r>
            <a:r>
              <a:rPr lang="zh-TW" altLang="en-US" sz="3400" dirty="0" smtClean="0">
                <a:solidFill>
                  <a:srgbClr val="FFC0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人成了主角，而不是神</a:t>
            </a:r>
            <a:endParaRPr lang="en-US" sz="3400" dirty="0">
              <a:solidFill>
                <a:srgbClr val="FFC000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71983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nsumer mentalit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667" y1="36667" x2="50000" y2="38667"/>
                        <a14:foregroundMark x1="40000" y1="42000" x2="40000" y2="42000"/>
                        <a14:foregroundMark x1="32000" y1="42000" x2="32000" y2="42000"/>
                        <a14:foregroundMark x1="65333" y1="30667" x2="68000" y2="30667"/>
                        <a14:foregroundMark x1="60667" y1="24667" x2="60667" y2="24667"/>
                        <a14:foregroundMark x1="14000" y1="82000" x2="14000" y2="82000"/>
                        <a14:foregroundMark x1="18667" y1="79333" x2="18667" y2="79333"/>
                        <a14:foregroundMark x1="24000" y1="78000" x2="24000" y2="78000"/>
                        <a14:foregroundMark x1="36667" y1="78000" x2="36667" y2="78000"/>
                        <a14:foregroundMark x1="42667" y1="83333" x2="42667" y2="83333"/>
                        <a14:foregroundMark x1="50000" y1="79333" x2="50000" y2="79333"/>
                        <a14:foregroundMark x1="68667" y1="38000" x2="68667" y2="38000"/>
                        <a14:foregroundMark x1="76000" y1="42000" x2="76000" y2="42000"/>
                        <a14:foregroundMark x1="71333" y1="40667" x2="71333" y2="40667"/>
                        <a14:foregroundMark x1="63333" y1="82000" x2="66667" y2="84000"/>
                        <a14:foregroundMark x1="60667" y1="81333" x2="60667" y2="81333"/>
                        <a14:foregroundMark x1="76000" y1="82000" x2="76000" y2="82000"/>
                        <a14:foregroundMark x1="82667" y1="81333" x2="82667" y2="81333"/>
                        <a14:foregroundMark x1="57333" y1="82667" x2="57333" y2="82667"/>
                        <a14:foregroundMark x1="66667" y1="19333" x2="66667" y2="19333"/>
                        <a14:foregroundMark x1="64667" y1="28000" x2="67333" y2="28667"/>
                        <a14:foregroundMark x1="59333" y1="15333" x2="59333" y2="15333"/>
                        <a14:foregroundMark x1="59333" y1="12667" x2="59333" y2="12667"/>
                        <a14:foregroundMark x1="72000" y1="36000" x2="72000" y2="36000"/>
                        <a14:foregroundMark x1="67333" y1="28667" x2="67333" y2="28667"/>
                        <a14:foregroundMark x1="88667" y1="82000" x2="88667" y2="82000"/>
                        <a14:foregroundMark x1="70667" y1="34667" x2="70667" y2="34667"/>
                        <a14:foregroundMark x1="66000" y1="25333" x2="66000" y2="25333"/>
                        <a14:foregroundMark x1="70000" y1="24667" x2="70000" y2="2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11" y="177566"/>
            <a:ext cx="1697019" cy="1697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nsumer mental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96" y="300621"/>
            <a:ext cx="6440916" cy="286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740" y="1647882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銷費者</a:t>
            </a:r>
            <a:r>
              <a:rPr lang="zh-TW" altLang="en-US" sz="34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心態</a:t>
            </a:r>
            <a:endParaRPr lang="en-US" sz="34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760" y="3431452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空疊圓繁" panose="02000500000000000000" pitchFamily="2" charset="-120"/>
                <a:ea typeface="王漢宗空疊圓繁" panose="02000500000000000000" pitchFamily="2" charset="-120"/>
              </a:rPr>
              <a:t>敬拜者</a:t>
            </a:r>
            <a:r>
              <a:rPr lang="zh-TW" altLang="en-US" sz="34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心態</a:t>
            </a:r>
            <a:endParaRPr lang="en-US" sz="34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8760" y="4081098"/>
            <a:ext cx="367280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拿供物來進入祂的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院宇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96:8)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8760" y="5290619"/>
            <a:ext cx="353494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誰也不可空手來</a:t>
            </a:r>
            <a:endParaRPr lang="en-US" altLang="zh-TW" sz="3400" dirty="0" smtClean="0">
              <a:solidFill>
                <a:schemeClr val="accent5">
                  <a:lumMod val="5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朝見我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出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23:15)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5027567" y="822924"/>
            <a:ext cx="1581374" cy="1632464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得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4"/>
          <a:stretch/>
        </p:blipFill>
        <p:spPr>
          <a:xfrm>
            <a:off x="110979" y="3448125"/>
            <a:ext cx="5207781" cy="3234480"/>
          </a:xfrm>
          <a:prstGeom prst="rect">
            <a:avLst/>
          </a:prstGeom>
        </p:spPr>
      </p:pic>
      <p:sp>
        <p:nvSpPr>
          <p:cNvPr id="12" name="Explosion 1 11"/>
          <p:cNvSpPr/>
          <p:nvPr/>
        </p:nvSpPr>
        <p:spPr>
          <a:xfrm>
            <a:off x="3532054" y="3533637"/>
            <a:ext cx="1581374" cy="1632464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獻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14965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light through stained glass wind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3592456"/>
            <a:ext cx="3485477" cy="34854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456" y="268941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一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</a:t>
            </a:r>
            <a:r>
              <a:rPr lang="zh-TW" altLang="en-US" sz="3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為何敬拜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？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6671" y="1680500"/>
            <a:ext cx="803296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因耶和華為大神，為大王，超乎萬神之上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95:3)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6671" y="2959949"/>
            <a:ext cx="672491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因耶和華為大，當受極大的讚美，</a:t>
            </a:r>
            <a:endParaRPr lang="en-US" altLang="zh-TW" sz="3400" dirty="0" smtClean="0">
              <a:solidFill>
                <a:schemeClr val="bg1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祂在萬神之上，當受敬畏 </a:t>
            </a:r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</a:t>
            </a:r>
            <a:r>
              <a:rPr lang="en-US" altLang="zh-TW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96:4)</a:t>
            </a:r>
            <a:endParaRPr lang="en-US" sz="3400" dirty="0">
              <a:solidFill>
                <a:schemeClr val="bg1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5050" y="969323"/>
            <a:ext cx="379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1) </a:t>
            </a:r>
            <a:r>
              <a:rPr lang="zh-TW" altLang="en-US" sz="3600" dirty="0" smtClean="0">
                <a:solidFill>
                  <a:srgbClr val="FFFF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神的屬性：</a:t>
            </a:r>
            <a:endParaRPr lang="en-US" sz="3600" dirty="0">
              <a:solidFill>
                <a:srgbClr val="FFFF00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79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7799</TotalTime>
  <Words>1376</Words>
  <Application>Microsoft Office PowerPoint</Application>
  <PresentationFormat>On-screen Show (4:3)</PresentationFormat>
  <Paragraphs>144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王漢宗空疊圓繁</vt:lpstr>
      <vt:lpstr>華康正顏楷體 Std W9</vt:lpstr>
      <vt:lpstr>新細明體</vt:lpstr>
      <vt:lpstr>Arial</vt:lpstr>
      <vt:lpstr>華康黑體 Std W9</vt:lpstr>
      <vt:lpstr>Wingdings</vt:lpstr>
      <vt:lpstr>華康黑體 Std W7</vt:lpstr>
      <vt:lpstr>Calibri</vt:lpstr>
      <vt:lpstr>Calibri Light</vt:lpstr>
      <vt:lpstr>華康雅藝體 Std W6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69</cp:revision>
  <dcterms:created xsi:type="dcterms:W3CDTF">2019-07-11T01:53:54Z</dcterms:created>
  <dcterms:modified xsi:type="dcterms:W3CDTF">2019-08-22T01:19:23Z</dcterms:modified>
</cp:coreProperties>
</file>