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sldIdLst>
    <p:sldId id="268" r:id="rId3"/>
    <p:sldId id="288" r:id="rId4"/>
    <p:sldId id="292" r:id="rId5"/>
    <p:sldId id="289" r:id="rId6"/>
    <p:sldId id="287" r:id="rId7"/>
    <p:sldId id="282" r:id="rId8"/>
    <p:sldId id="283" r:id="rId9"/>
    <p:sldId id="286" r:id="rId10"/>
    <p:sldId id="285" r:id="rId11"/>
    <p:sldId id="257" r:id="rId12"/>
    <p:sldId id="256" r:id="rId13"/>
    <p:sldId id="290" r:id="rId14"/>
    <p:sldId id="266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70" r:id="rId23"/>
    <p:sldId id="271" r:id="rId24"/>
    <p:sldId id="272" r:id="rId25"/>
    <p:sldId id="273" r:id="rId26"/>
    <p:sldId id="274" r:id="rId27"/>
    <p:sldId id="275" r:id="rId28"/>
    <p:sldId id="291" r:id="rId29"/>
    <p:sldId id="278" r:id="rId30"/>
    <p:sldId id="276" r:id="rId31"/>
    <p:sldId id="279" r:id="rId32"/>
    <p:sldId id="280" r:id="rId33"/>
    <p:sldId id="269" r:id="rId34"/>
    <p:sldId id="277" r:id="rId35"/>
    <p:sldId id="281" r:id="rId36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Monotype Corsiva" panose="03010101010201010101" pitchFamily="66" charset="0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王漢宗空疊圓繁" panose="02000500000000000000" pitchFamily="2" charset="-12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5" d="100"/>
          <a:sy n="35" d="100"/>
        </p:scale>
        <p:origin x="1745" y="3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3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3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29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4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8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6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78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57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285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929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695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41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60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2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7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3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67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EDC39-C4F2-4FE4-BEFF-1FAFA3FF3C05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BD98C-1E1D-4C83-BAF0-7742C074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53572-C75D-4DDE-8B09-C0C2DE89AF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3FF934-3CDD-4084-AD24-B30C96781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54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9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microsoft.com/office/2007/relationships/hdphoto" Target="../media/hdphoto8.wdp"/><Relationship Id="rId4" Type="http://schemas.openxmlformats.org/officeDocument/2006/relationships/image" Target="../media/image35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5484" b="9271"/>
          <a:stretch/>
        </p:blipFill>
        <p:spPr>
          <a:xfrm>
            <a:off x="1426072" y="1231940"/>
            <a:ext cx="6421632" cy="568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603858" y="893386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主日信息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6382" y="216278"/>
            <a:ext cx="24288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7/7/2019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6449" y="306159"/>
            <a:ext cx="3151990" cy="8002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00" dirty="0" smtClean="0">
                <a:solidFill>
                  <a:schemeClr val="accent5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『</a:t>
            </a:r>
            <a:r>
              <a:rPr lang="zh-TW" altLang="en-US" sz="4600" dirty="0" smtClean="0">
                <a:solidFill>
                  <a:schemeClr val="accent5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本末有序</a:t>
            </a:r>
            <a:r>
              <a:rPr lang="en-US" altLang="zh-TW" sz="4600" dirty="0" smtClean="0">
                <a:solidFill>
                  <a:schemeClr val="accent5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』</a:t>
            </a:r>
            <a:endParaRPr lang="en-US" sz="4600" dirty="0">
              <a:solidFill>
                <a:schemeClr val="accent5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3230" y="1106378"/>
            <a:ext cx="1978427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(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太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6:33)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1830" y="1845042"/>
            <a:ext cx="26292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薛忠勇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弟兄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423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rapidreturnsmarketing.com/wp-content/uploads/2010/11/8250606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64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551283">
            <a:off x="3748190" y="368404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工作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 rot="1686201">
            <a:off x="3139079" y="495304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兒女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1806323">
            <a:off x="91103" y="334585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教會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618955">
            <a:off x="1845499" y="358427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配偶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420087">
            <a:off x="5217857" y="523413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健康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1313186">
            <a:off x="7414163" y="524502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退休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491081">
            <a:off x="2461360" y="255023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旅遊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rot="983712">
            <a:off x="7987166" y="77458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進修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1330757">
            <a:off x="6006265" y="280283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朋友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1284198">
            <a:off x="5644974" y="393577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家庭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983712">
            <a:off x="7684449" y="207365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學位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1473510">
            <a:off x="3066040" y="1797110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身份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1202039">
            <a:off x="5488832" y="119699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房子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 rot="1777819">
            <a:off x="1014894" y="2400388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信仰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910" y="452030"/>
            <a:ext cx="387798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最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重要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的三件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事？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18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57" y="1471444"/>
            <a:ext cx="1665976" cy="166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16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123" y1="83111" x2="15123" y2="83111"/>
                        <a14:foregroundMark x1="8324" y1="74000" x2="8324" y2="74000"/>
                        <a14:foregroundMark x1="89566" y1="9889" x2="89566" y2="9889"/>
                        <a14:foregroundMark x1="92849" y1="27778" x2="92849" y2="27778"/>
                        <a14:foregroundMark x1="79367" y1="12111" x2="79367" y2="12111"/>
                        <a14:foregroundMark x1="78546" y1="11889" x2="78546" y2="11889"/>
                        <a14:foregroundMark x1="79132" y1="11889" x2="79132" y2="11889"/>
                        <a14:foregroundMark x1="53341" y1="88556" x2="53341" y2="88556"/>
                        <a14:foregroundMark x1="63775" y1="83444" x2="63775" y2="83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0694" y="1713828"/>
            <a:ext cx="4569656" cy="4821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104" y="387276"/>
            <a:ext cx="77872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什麼是你生命中</a:t>
            </a:r>
            <a:r>
              <a:rPr lang="zh-TW" altLang="en-US" sz="4600" u="sng" dirty="0" smtClean="0">
                <a:solidFill>
                  <a:srgbClr val="FF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最最重要</a:t>
            </a:r>
            <a:r>
              <a:rPr lang="zh-TW" altLang="en-US" sz="46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的事？</a:t>
            </a:r>
            <a:endParaRPr lang="en-US" sz="46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372">
            <a:off x="2027226" y="1456791"/>
            <a:ext cx="2030944" cy="203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983">
            <a:off x="599809" y="3362708"/>
            <a:ext cx="2030944" cy="203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95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9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r="74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971" y="225911"/>
            <a:ext cx="4099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</a:t>
            </a:r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優先次序的重要</a:t>
            </a:r>
            <a:endParaRPr lang="en-US" sz="36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030" y="872242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「你們要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先求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神的國和祂的義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5" y="1518573"/>
            <a:ext cx="7336717" cy="511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53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incimages.com/uploaded_files/image/1940x900/focus-or-bust-1940x900_364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8"/>
          <a:stretch/>
        </p:blipFill>
        <p:spPr bwMode="auto">
          <a:xfrm>
            <a:off x="447039" y="251364"/>
            <a:ext cx="6556851" cy="616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24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51353"/>
            <a:ext cx="6692265" cy="376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pam em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19" l="0" r="100000">
                        <a14:foregroundMark x1="89324" y1="86742" x2="89324" y2="86742"/>
                        <a14:foregroundMark x1="86252" y1="81407" x2="86252" y2="81407"/>
                        <a14:foregroundMark x1="72350" y1="90057" x2="72350" y2="90057"/>
                        <a14:foregroundMark x1="66743" y1="89733" x2="66743" y2="89733"/>
                        <a14:foregroundMark x1="65745" y1="90946" x2="65745" y2="90946"/>
                        <a14:foregroundMark x1="70046" y1="86095" x2="70046" y2="86095"/>
                        <a14:foregroundMark x1="72965" y1="82458" x2="72965" y2="82458"/>
                        <a14:foregroundMark x1="73272" y1="80598" x2="73272" y2="80598"/>
                        <a14:foregroundMark x1="89017" y1="74535" x2="89017" y2="74535"/>
                        <a14:foregroundMark x1="86559" y1="77122" x2="86559" y2="77122"/>
                        <a14:foregroundMark x1="85253" y1="75424" x2="85253" y2="75424"/>
                        <a14:foregroundMark x1="83103" y1="74859" x2="83103" y2="74859"/>
                        <a14:foregroundMark x1="83103" y1="74373" x2="83103" y2="74373"/>
                        <a14:foregroundMark x1="84409" y1="77284" x2="84409" y2="77284"/>
                        <a14:foregroundMark x1="85100" y1="80032" x2="85100" y2="80032"/>
                        <a14:foregroundMark x1="85561" y1="83670" x2="86252" y2="83670"/>
                        <a14:foregroundMark x1="87097" y1="86095" x2="87097" y2="86095"/>
                        <a14:foregroundMark x1="88710" y1="89895" x2="89171" y2="89895"/>
                        <a14:foregroundMark x1="89171" y1="92320" x2="89171" y2="92320"/>
                        <a14:foregroundMark x1="90476" y1="92967" x2="91167" y2="92967"/>
                        <a14:foregroundMark x1="89324" y1="83832" x2="89324" y2="83832"/>
                        <a14:foregroundMark x1="86866" y1="78981" x2="86866" y2="78981"/>
                        <a14:foregroundMark x1="85253" y1="76960" x2="85253" y2="76960"/>
                        <a14:foregroundMark x1="76421" y1="82134" x2="76421" y2="82134"/>
                        <a14:foregroundMark x1="78034" y1="92158" x2="78571" y2="92158"/>
                        <a14:foregroundMark x1="85253" y1="89895" x2="85714" y2="89733"/>
                        <a14:foregroundMark x1="83257" y1="88521" x2="83257" y2="88521"/>
                        <a14:foregroundMark x1="73656" y1="88521" x2="73656" y2="88521"/>
                        <a14:foregroundMark x1="69048" y1="84883" x2="69048" y2="84883"/>
                        <a14:foregroundMark x1="67588" y1="87308" x2="67588" y2="87308"/>
                        <a14:foregroundMark x1="66436" y1="88682" x2="66436" y2="88682"/>
                        <a14:foregroundMark x1="63594" y1="93371" x2="63594" y2="93371"/>
                        <a14:foregroundMark x1="64977" y1="93856" x2="65745" y2="93856"/>
                        <a14:foregroundMark x1="29032" y1="12288" x2="29032" y2="12288"/>
                        <a14:foregroundMark x1="27419" y1="11075" x2="27419" y2="11075"/>
                        <a14:foregroundMark x1="28725" y1="9539" x2="28725" y2="9539"/>
                        <a14:foregroundMark x1="25115" y1="12288" x2="25115" y2="12288"/>
                        <a14:foregroundMark x1="22657" y1="14390" x2="22657" y2="14390"/>
                        <a14:foregroundMark x1="22043" y1="13177" x2="22043" y2="13177"/>
                        <a14:foregroundMark x1="23963" y1="11075" x2="23963" y2="11075"/>
                        <a14:foregroundMark x1="27266" y1="10186" x2="27266" y2="10186"/>
                        <a14:foregroundMark x1="26959" y1="9863" x2="26959" y2="9863"/>
                        <a14:foregroundMark x1="24962" y1="10348" x2="24962" y2="10348"/>
                        <a14:foregroundMark x1="87404" y1="90542" x2="87404" y2="90542"/>
                        <a14:foregroundMark x1="33180" y1="8650" x2="33180" y2="8650"/>
                        <a14:foregroundMark x1="83641" y1="85044" x2="83641" y2="85044"/>
                        <a14:foregroundMark x1="91167" y1="91269" x2="91167" y2="91269"/>
                        <a14:foregroundMark x1="71352" y1="11560" x2="71352" y2="11560"/>
                        <a14:foregroundMark x1="74808" y1="86742" x2="75269" y2="86742"/>
                        <a14:foregroundMark x1="59217" y1="8488" x2="59217" y2="8488"/>
                        <a14:foregroundMark x1="57373" y1="9378" x2="57373" y2="9378"/>
                        <a14:foregroundMark x1="67588" y1="8812" x2="67588" y2="8812"/>
                        <a14:foregroundMark x1="63134" y1="9701" x2="63134" y2="9701"/>
                        <a14:foregroundMark x1="22504" y1="12288" x2="22504" y2="12288"/>
                        <a14:foregroundMark x1="14132" y1="22312" x2="14132" y2="22312"/>
                        <a14:foregroundMark x1="16743" y1="17785" x2="16743" y2="17785"/>
                        <a14:foregroundMark x1="26728" y1="10752" x2="26728" y2="10752"/>
                        <a14:foregroundMark x1="23349" y1="74212" x2="23349" y2="74212"/>
                        <a14:foregroundMark x1="32028" y1="71787" x2="32028" y2="71787"/>
                        <a14:foregroundMark x1="36098" y1="75263" x2="36098" y2="75263"/>
                        <a14:foregroundMark x1="54916" y1="73161" x2="54916" y2="73161"/>
                        <a14:foregroundMark x1="52995" y1="72433" x2="52995" y2="72433"/>
                        <a14:foregroundMark x1="51536" y1="73646" x2="51536" y2="73646"/>
                        <a14:foregroundMark x1="52458" y1="79871" x2="52458" y2="79871"/>
                        <a14:foregroundMark x1="52151" y1="76637" x2="52151" y2="76637"/>
                        <a14:foregroundMark x1="55453" y1="75748" x2="55914" y2="75748"/>
                        <a14:foregroundMark x1="59524" y1="72999" x2="59524" y2="72999"/>
                        <a14:foregroundMark x1="65745" y1="72838" x2="66283" y2="72838"/>
                        <a14:foregroundMark x1="61674" y1="76233" x2="61674" y2="76233"/>
                        <a14:foregroundMark x1="59370" y1="72433" x2="59370" y2="72433"/>
                        <a14:foregroundMark x1="57066" y1="79224" x2="57066" y2="79224"/>
                        <a14:foregroundMark x1="41167" y1="76960" x2="41167" y2="76960"/>
                        <a14:foregroundMark x1="45622" y1="77607" x2="45622" y2="77607"/>
                        <a14:foregroundMark x1="26267" y1="80032" x2="26267" y2="80032"/>
                        <a14:foregroundMark x1="32335" y1="76637" x2="32335" y2="77445"/>
                        <a14:foregroundMark x1="36559" y1="72676" x2="36559" y2="72676"/>
                        <a14:foregroundMark x1="21659" y1="75586" x2="21659" y2="75586"/>
                        <a14:foregroundMark x1="22811" y1="71625" x2="22811" y2="71625"/>
                        <a14:foregroundMark x1="21352" y1="73323" x2="21352" y2="73323"/>
                        <a14:foregroundMark x1="26114" y1="80598" x2="26114" y2="80598"/>
                        <a14:foregroundMark x1="24654" y1="77122" x2="24654" y2="77122"/>
                        <a14:foregroundMark x1="30568" y1="76799" x2="30568" y2="76799"/>
                        <a14:foregroundMark x1="45084" y1="73161" x2="45084" y2="73161"/>
                        <a14:foregroundMark x1="45776" y1="75909" x2="45776" y2="75909"/>
                        <a14:foregroundMark x1="43625" y1="78658" x2="43625" y2="78658"/>
                        <a14:foregroundMark x1="39708" y1="81568" x2="39708" y2="81568"/>
                        <a14:foregroundMark x1="61674" y1="74050" x2="61674" y2="74050"/>
                        <a14:foregroundMark x1="71659" y1="92967" x2="72120" y2="92967"/>
                        <a14:foregroundMark x1="83948" y1="86580" x2="83948" y2="86580"/>
                        <a14:foregroundMark x1="82949" y1="81407" x2="82949" y2="81407"/>
                        <a14:foregroundMark x1="94086" y1="88197" x2="94086" y2="88197"/>
                        <a14:foregroundMark x1="95776" y1="94907" x2="95776" y2="94907"/>
                        <a14:foregroundMark x1="87865" y1="95554" x2="87865" y2="95554"/>
                        <a14:foregroundMark x1="71966" y1="98707" x2="71966" y2="98707"/>
                        <a14:foregroundMark x1="68740" y1="93533" x2="68740" y2="93533"/>
                        <a14:foregroundMark x1="67051" y1="93694" x2="68049" y2="92482"/>
                        <a14:foregroundMark x1="85714" y1="94745" x2="85714" y2="94745"/>
                        <a14:foregroundMark x1="42473" y1="74859" x2="42473" y2="74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39" y="2620354"/>
            <a:ext cx="4185285" cy="397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37" y="478742"/>
            <a:ext cx="71437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9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parrot in a cage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1"/>
          <a:stretch/>
        </p:blipFill>
        <p:spPr bwMode="auto">
          <a:xfrm>
            <a:off x="4827407" y="882332"/>
            <a:ext cx="4316593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0"/>
          <a:stretch/>
        </p:blipFill>
        <p:spPr bwMode="auto">
          <a:xfrm>
            <a:off x="182880" y="253884"/>
            <a:ext cx="4938035" cy="354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4" name="Picture 10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4" y="3796982"/>
            <a:ext cx="2306896" cy="26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31" y="4795519"/>
            <a:ext cx="2815069" cy="281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5120915" y="2540001"/>
            <a:ext cx="3840205" cy="2139314"/>
          </a:xfrm>
          <a:prstGeom prst="wedgeEllipseCallout">
            <a:avLst>
              <a:gd name="adj1" fmla="val -26688"/>
              <a:gd name="adj2" fmla="val 941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寵物店不賣</a:t>
            </a:r>
            <a:endParaRPr lang="en-US" altLang="zh-TW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pPr algn="ctr"/>
            <a:r>
              <a:rPr lang="zh-TW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飼料</a:t>
            </a:r>
            <a:r>
              <a:rPr lang="zh-TW" alt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的</a:t>
            </a:r>
            <a:r>
              <a:rPr lang="zh-TW" alt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嗎？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6160" name="Picture 16" descr="https://scontent-ort2-2.xx.fbcdn.net/v/t31.0-8/11053314_1045904552104009_8994529820546406910_o.jpg?_nc_cat=111&amp;_nc_ht=scontent-ort2-2.xx&amp;oh=7a9d1ba8291779a34826009e7cf7ee5a&amp;oe=5D5A5E1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6" b="90000" l="9961" r="96436">
                        <a14:foregroundMark x1="26123" y1="51039" x2="26123" y2="51039"/>
                        <a14:foregroundMark x1="25879" y1="63247" x2="25879" y2="63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30" y="4861212"/>
            <a:ext cx="6311781" cy="237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770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47"/>
          <a:stretch/>
        </p:blipFill>
        <p:spPr bwMode="auto">
          <a:xfrm>
            <a:off x="210606" y="330200"/>
            <a:ext cx="4018494" cy="47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0"/>
            <a:ext cx="4914900" cy="700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3534" y="5210930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本末倒置</a:t>
            </a:r>
            <a:endParaRPr lang="en-US" sz="38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895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8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9160" y="3124200"/>
            <a:ext cx="63195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所以，不要憂慮說：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喫甚麼？喝甚麼？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穿甚麼？這都是外邦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人所求的，你們需用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的這一切東西，你們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的天父是知道的 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(31-32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981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material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66993"/>
            <a:ext cx="7006283" cy="309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046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35" y="3642265"/>
            <a:ext cx="2628265" cy="16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jewellery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187">
            <a:off x="6457158" y="5479173"/>
            <a:ext cx="2745418" cy="13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139" y="304800"/>
            <a:ext cx="877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安全感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覺得有保障、平安的依據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140" y="951131"/>
            <a:ext cx="7957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價值感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證實自己的成功與成就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138" y="1629484"/>
            <a:ext cx="8526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權力感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可以操縱別人，掌控自己生命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138" y="2275815"/>
            <a:ext cx="921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獨力感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自供自給，不需要靠別人與上帝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138" y="2928543"/>
            <a:ext cx="921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滿足感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享受私慾，能夠奢華宴樂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378378" y="3600499"/>
            <a:ext cx="6249523" cy="325256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這是外邦人所求的！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4456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0000" r="96889">
                        <a14:foregroundMark x1="38556" y1="20000" x2="38556" y2="20000"/>
                        <a14:foregroundMark x1="28222" y1="35000" x2="28222" y2="35000"/>
                        <a14:foregroundMark x1="28444" y1="30577" x2="28444" y2="30577"/>
                        <a14:foregroundMark x1="56444" y1="10192" x2="56444" y2="10192"/>
                        <a14:foregroundMark x1="48000" y1="16731" x2="48000" y2="16731"/>
                        <a14:foregroundMark x1="76889" y1="7308" x2="76889" y2="7308"/>
                        <a14:foregroundMark x1="86333" y1="35962" x2="86333" y2="35962"/>
                        <a14:foregroundMark x1="84222" y1="42308" x2="84222" y2="42308"/>
                        <a14:foregroundMark x1="85111" y1="39615" x2="85111" y2="39615"/>
                        <a14:foregroundMark x1="83111" y1="57500" x2="83111" y2="57500"/>
                        <a14:foregroundMark x1="29778" y1="35769" x2="29778" y2="35769"/>
                        <a14:foregroundMark x1="31444" y1="68654" x2="31444" y2="68654"/>
                        <a14:foregroundMark x1="59333" y1="79038" x2="59333" y2="79038"/>
                        <a14:foregroundMark x1="31000" y1="72885" x2="31000" y2="72885"/>
                        <a14:foregroundMark x1="27889" y1="74808" x2="27889" y2="74808"/>
                        <a14:foregroundMark x1="26444" y1="73269" x2="26444" y2="73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96" y="2597211"/>
            <a:ext cx="85725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1" y="157077"/>
            <a:ext cx="3984725" cy="353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 t="9218" r="10319"/>
          <a:stretch/>
        </p:blipFill>
        <p:spPr bwMode="auto">
          <a:xfrm>
            <a:off x="317502" y="4319173"/>
            <a:ext cx="2604889" cy="221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81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855" y="2387049"/>
            <a:ext cx="4108817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因我活著就是基督，</a:t>
            </a:r>
            <a:endParaRPr lang="en-US" altLang="zh-TW" sz="34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我死了就有益處</a:t>
            </a:r>
            <a:endParaRPr lang="en-US" altLang="zh-TW" sz="34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腓</a:t>
            </a:r>
            <a:r>
              <a:rPr lang="en-US" altLang="zh-TW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1:21)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6522" y="2367324"/>
            <a:ext cx="4108817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我的食物，就是遵</a:t>
            </a:r>
            <a:endParaRPr lang="en-US" altLang="zh-TW" sz="34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行差我來者的旨意，</a:t>
            </a:r>
            <a:endParaRPr lang="en-US" altLang="zh-TW" sz="34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作成祂的工。</a:t>
            </a:r>
            <a:endParaRPr lang="en-US" altLang="zh-TW" sz="34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</a:t>
            </a:r>
            <a:r>
              <a:rPr lang="en-US" altLang="zh-TW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4:34)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510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r="74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971" y="225911"/>
            <a:ext cx="4137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二</a:t>
            </a:r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顛覆次序的結果</a:t>
            </a:r>
            <a:endParaRPr lang="en-US" sz="36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580" y="882388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「你們要先求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神的國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和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祂的義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32" y="1497057"/>
            <a:ext cx="84689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儒家五倫：君臣、父子、兄弟、夫婦、朋友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761" y="2064627"/>
            <a:ext cx="8624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「誡命那一條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最大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？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盡心、盡性、盡意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愛上帝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，其次</a:t>
            </a:r>
            <a:r>
              <a:rPr lang="en-US" altLang="zh-TW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愛人如己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768" y="3207711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以愛神為愛人之本！</a:t>
            </a:r>
            <a:endParaRPr lang="en-US" sz="3600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2050" name="Picture 2" descr="Image result for to put the cart before the 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4692" y="3923136"/>
            <a:ext cx="5139546" cy="279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429" y="3942835"/>
            <a:ext cx="348826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 smtClean="0"/>
              <a:t>Don’t put the cart </a:t>
            </a:r>
          </a:p>
          <a:p>
            <a:r>
              <a:rPr lang="en-US" sz="3400" b="1" i="1" dirty="0"/>
              <a:t>B</a:t>
            </a:r>
            <a:r>
              <a:rPr lang="en-US" sz="3400" b="1" i="1" dirty="0" smtClean="0"/>
              <a:t>efore the horse</a:t>
            </a:r>
            <a:endParaRPr lang="en-US" sz="3400" b="1" i="1" dirty="0"/>
          </a:p>
        </p:txBody>
      </p:sp>
    </p:spTree>
    <p:extLst>
      <p:ext uri="{BB962C8B-B14F-4D97-AF65-F5344CB8AC3E}">
        <p14:creationId xmlns:p14="http://schemas.microsoft.com/office/powerpoint/2010/main" val="263882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2422"/>
          <a:stretch/>
        </p:blipFill>
        <p:spPr bwMode="auto">
          <a:xfrm>
            <a:off x="4360524" y="3441570"/>
            <a:ext cx="4572000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0" y="2357197"/>
            <a:ext cx="4072181" cy="437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58754" y="6396206"/>
            <a:ext cx="1204856" cy="3372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208" y="97688"/>
            <a:ext cx="84946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「以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別神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代替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耶和華，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他的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愁苦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必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加增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altLang="zh-TW" sz="36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                 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詩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16:4)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50" y="1139643"/>
            <a:ext cx="6625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「不要為明天憂慮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太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6:24-34)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92" y="1668528"/>
            <a:ext cx="675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「先求神的國和神的義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太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6:33)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7093498" y="2449231"/>
            <a:ext cx="540223" cy="10036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1182" y="1785974"/>
            <a:ext cx="2364750" cy="61555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憂</a:t>
            </a:r>
            <a:r>
              <a:rPr lang="zh-TW" altLang="en-US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慮、恐慌</a:t>
            </a:r>
            <a:endParaRPr lang="en-US" sz="34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1779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wo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2392">
            <a:off x="557409" y="1182742"/>
            <a:ext cx="3706420" cy="246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/>
          <a:stretch/>
        </p:blipFill>
        <p:spPr bwMode="auto">
          <a:xfrm>
            <a:off x="1464414" y="4168511"/>
            <a:ext cx="3827434" cy="2395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4" t="3443" r="1455"/>
          <a:stretch/>
        </p:blipFill>
        <p:spPr bwMode="auto">
          <a:xfrm>
            <a:off x="5583677" y="2573086"/>
            <a:ext cx="3002527" cy="399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1259" y="208209"/>
            <a:ext cx="50577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你們那一個能用思慮，</a:t>
            </a:r>
            <a:endParaRPr lang="en-US" altLang="zh-TW" sz="38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使壽數多加一刻呢？</a:t>
            </a:r>
            <a:endParaRPr lang="en-US" altLang="zh-TW" sz="38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(27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21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524"/>
            <a:ext cx="9167722" cy="524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fog in the 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6" y="2721030"/>
            <a:ext cx="6972085" cy="39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463" y="194553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生命中百分之十是遭遇，百分之九十卻是</a:t>
            </a:r>
            <a:endParaRPr lang="en-US" altLang="zh-TW" sz="3600" dirty="0" smtClean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對遭遇的</a:t>
            </a:r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反應 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〜 Chuck </a:t>
            </a:r>
            <a:r>
              <a:rPr lang="en-US" altLang="zh-TW" sz="3600" dirty="0" err="1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Swindoll</a:t>
            </a:r>
            <a:endParaRPr lang="en-US" sz="36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068" y="1657524"/>
            <a:ext cx="976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accent5">
                    <a:lumMod val="50000"/>
                  </a:schemeClr>
                </a:solidFill>
              </a:rPr>
              <a:t>Reactionaries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反應性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</a:rPr>
              <a:t>) or</a:t>
            </a:r>
            <a:r>
              <a:rPr lang="en-US" altLang="zh-TW" sz="3600" b="1" i="1" dirty="0" smtClean="0">
                <a:solidFill>
                  <a:schemeClr val="accent5">
                    <a:lumMod val="50000"/>
                  </a:schemeClr>
                </a:solidFill>
              </a:rPr>
              <a:t> Proactive 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防禦性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2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1/15/US_Navy_080110-N-6891S-184_U.S._Army_Soldiers_from_Charlie_Company%2C_2nd_Battalion%2C_502_Infantry_Regiment%2C_101st_Airborne_Division%2C_take_point_during_Operation_NANNO_II.jpg/1024px-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3" y="2148272"/>
            <a:ext cx="6303591" cy="422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383" y="505838"/>
            <a:ext cx="790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/>
              <a:t>Point Position (</a:t>
            </a:r>
            <a:r>
              <a:rPr lang="zh-TW" altLang="en-US" sz="3600" b="1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點定位</a:t>
            </a:r>
            <a:r>
              <a:rPr lang="en-US" altLang="zh-TW" sz="3600" b="1" dirty="0" smtClean="0"/>
              <a:t>) </a:t>
            </a:r>
          </a:p>
          <a:p>
            <a:r>
              <a:rPr lang="en-US" altLang="zh-TW" sz="3600" b="1" dirty="0" smtClean="0"/>
              <a:t>=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最領先、最顯露、最危險的作戰位置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6148" name="Picture 4" descr="Image result for christ le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3" y="236480"/>
            <a:ext cx="8551991" cy="64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15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r="74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971" y="22591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如何求神的國和義</a:t>
            </a:r>
            <a:endParaRPr lang="en-US" sz="36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030" y="872242"/>
            <a:ext cx="827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「你們要先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求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神的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國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和祂的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義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太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6:33)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210129" y="1518573"/>
            <a:ext cx="447472" cy="6993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65144" y="221790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尋求、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追求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571999" y="1518573"/>
            <a:ext cx="486384" cy="15543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64329" y="307287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管治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的權柄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418985" y="1492072"/>
            <a:ext cx="448746" cy="898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21236" y="233086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神的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性情</a:t>
            </a:r>
            <a:endParaRPr lang="en-US" sz="3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186" y="5443337"/>
            <a:ext cx="895629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神在我們生命中的地位和祂與我們的關係</a:t>
            </a:r>
            <a:r>
              <a:rPr lang="en-US" altLang="zh-TW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/>
            </a:r>
            <a:br>
              <a:rPr lang="en-US" altLang="zh-TW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</a:br>
            <a:r>
              <a:rPr lang="zh-TW" altLang="en-US" sz="38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為一切之上！</a:t>
            </a:r>
            <a:endParaRPr lang="en-US" sz="38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7172" name="Picture 4" descr="Image result for four spiritual laws printa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5"/>
          <a:stretch/>
        </p:blipFill>
        <p:spPr bwMode="auto">
          <a:xfrm>
            <a:off x="166186" y="2748396"/>
            <a:ext cx="2914374" cy="26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6046" y="3769671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基督在生命寶座上</a:t>
            </a:r>
            <a:endParaRPr lang="en-US" sz="2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6046" y="4192458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自己願意交出主權</a:t>
            </a:r>
            <a:endParaRPr lang="en-US" sz="2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66046" y="4612728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生活以基督為中心</a:t>
            </a:r>
            <a:endParaRPr lang="en-US" sz="2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10" y="2799576"/>
            <a:ext cx="2499498" cy="27941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174" name="Picture 6" descr="Image result for cros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87" y="3804634"/>
            <a:ext cx="927972" cy="105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14011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/>
      <p:bldP spid="10" grpId="0" animBg="1"/>
      <p:bldP spid="11" grpId="0"/>
      <p:bldP spid="12" grpId="0"/>
      <p:bldP spid="13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priority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87" y="480160"/>
            <a:ext cx="4462285" cy="44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2284" y="1253822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工作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0768" y="2711303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家庭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1042" y="3861007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教會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4118" y="1253821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教會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4118" y="2711303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家庭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4118" y="3864186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1">
                    <a:lumMod val="50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工作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186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ru.org/content/dam/cru/how-to-know-god/self-directed-life-circle%402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1" y="568997"/>
            <a:ext cx="3254599" cy="396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cru.org/content/dam/cru/how-to-know-god/christ-directed-life-circle%402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83" y="568997"/>
            <a:ext cx="3292998" cy="329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Connector 1"/>
          <p:cNvSpPr/>
          <p:nvPr/>
        </p:nvSpPr>
        <p:spPr>
          <a:xfrm>
            <a:off x="602429" y="1839557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2668" y="192921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工作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2846788" y="1323189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26145" y="138235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家庭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2988431" y="2215496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50342" y="22985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健康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1193647" y="3002597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6300" y="30590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未來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1831282" y="668188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93193" y="7255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財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富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5274890" y="817502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5007419" y="2024223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5437674" y="3069934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6485383" y="3587675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7457776" y="568997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8204179" y="1954672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2473497" y="3059042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441323" y="31334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學業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99585" y="31268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未來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7294" y="36347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學業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87090" y="20846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工作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66090" y="20188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健康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19687" y="6359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家庭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7285" y="8690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財富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4" name="Down Arrow 3"/>
          <p:cNvSpPr/>
          <p:nvPr/>
        </p:nvSpPr>
        <p:spPr>
          <a:xfrm rot="2700000">
            <a:off x="7259801" y="1058468"/>
            <a:ext cx="259289" cy="336008"/>
          </a:xfrm>
          <a:prstGeom prst="downArrow">
            <a:avLst>
              <a:gd name="adj1" fmla="val 50000"/>
              <a:gd name="adj2" fmla="val 63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5400000">
            <a:off x="7866538" y="2081036"/>
            <a:ext cx="259289" cy="336008"/>
          </a:xfrm>
          <a:prstGeom prst="downArrow">
            <a:avLst>
              <a:gd name="adj1" fmla="val 50000"/>
              <a:gd name="adj2" fmla="val 63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rot="-3300000">
            <a:off x="5860140" y="1214350"/>
            <a:ext cx="259289" cy="336008"/>
          </a:xfrm>
          <a:prstGeom prst="downArrow">
            <a:avLst>
              <a:gd name="adj1" fmla="val 50000"/>
              <a:gd name="adj2" fmla="val 63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-5400000">
            <a:off x="5717816" y="2108023"/>
            <a:ext cx="259289" cy="336008"/>
          </a:xfrm>
          <a:prstGeom prst="downArrow">
            <a:avLst>
              <a:gd name="adj1" fmla="val 50000"/>
              <a:gd name="adj2" fmla="val 63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rot="-7860000">
            <a:off x="6006367" y="2908507"/>
            <a:ext cx="259289" cy="336008"/>
          </a:xfrm>
          <a:prstGeom prst="downArrow">
            <a:avLst>
              <a:gd name="adj1" fmla="val 50000"/>
              <a:gd name="adj2" fmla="val 63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-10680000">
            <a:off x="6699092" y="3195014"/>
            <a:ext cx="259289" cy="336008"/>
          </a:xfrm>
          <a:prstGeom prst="downArrow">
            <a:avLst>
              <a:gd name="adj1" fmla="val 50000"/>
              <a:gd name="adj2" fmla="val 63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/>
          <p:cNvSpPr/>
          <p:nvPr/>
        </p:nvSpPr>
        <p:spPr>
          <a:xfrm>
            <a:off x="6378978" y="295835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347531" y="35507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兒女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6550455" y="924515"/>
            <a:ext cx="259289" cy="336008"/>
          </a:xfrm>
          <a:prstGeom prst="downArrow">
            <a:avLst>
              <a:gd name="adj1" fmla="val 50000"/>
              <a:gd name="adj2" fmla="val 63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8101152" y="1162622"/>
            <a:ext cx="570155" cy="54864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 rot="3840000">
            <a:off x="7746107" y="1537975"/>
            <a:ext cx="259289" cy="336008"/>
          </a:xfrm>
          <a:prstGeom prst="downArrow">
            <a:avLst>
              <a:gd name="adj1" fmla="val 50000"/>
              <a:gd name="adj2" fmla="val 635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066018" y="125227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娛樂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pic>
        <p:nvPicPr>
          <p:cNvPr id="9224" name="Picture 8" descr="Image result for eggs in a cart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47" y1="47399" x2="8247" y2="47399"/>
                        <a14:foregroundMark x1="11684" y1="32948" x2="11684" y2="32948"/>
                        <a14:foregroundMark x1="13058" y1="30058" x2="13058" y2="30058"/>
                        <a14:foregroundMark x1="13402" y1="22543" x2="13402" y2="22543"/>
                        <a14:foregroundMark x1="13058" y1="26012" x2="13058" y2="26012"/>
                        <a14:foregroundMark x1="7216" y1="51445" x2="7216" y2="51445"/>
                        <a14:foregroundMark x1="8591" y1="43931" x2="8591" y2="43931"/>
                        <a14:foregroundMark x1="5155" y1="63006" x2="5155" y2="63006"/>
                        <a14:foregroundMark x1="10309" y1="37572" x2="10309" y2="37572"/>
                        <a14:foregroundMark x1="10309" y1="35260" x2="10309" y2="35260"/>
                        <a14:foregroundMark x1="11340" y1="29480" x2="11340" y2="29480"/>
                        <a14:foregroundMark x1="15120" y1="20231" x2="15120" y2="20231"/>
                        <a14:foregroundMark x1="15808" y1="17341" x2="15808" y2="17341"/>
                        <a14:foregroundMark x1="31959" y1="17341" x2="31959" y2="17341"/>
                        <a14:foregroundMark x1="27835" y1="17341" x2="27835" y2="17341"/>
                        <a14:foregroundMark x1="24055" y1="15029" x2="24055" y2="15029"/>
                        <a14:foregroundMark x1="16495" y1="15607" x2="16495" y2="15607"/>
                        <a14:foregroundMark x1="44330" y1="17341" x2="44330" y2="17341"/>
                        <a14:foregroundMark x1="41237" y1="16763" x2="41237" y2="16763"/>
                        <a14:foregroundMark x1="39519" y1="16185" x2="39519" y2="16185"/>
                        <a14:foregroundMark x1="60481" y1="18497" x2="60481" y2="18497"/>
                        <a14:foregroundMark x1="61168" y1="15607" x2="61168" y2="15607"/>
                        <a14:foregroundMark x1="69416" y1="15607" x2="70447" y2="16185"/>
                        <a14:foregroundMark x1="73196" y1="15029" x2="73196" y2="15029"/>
                        <a14:foregroundMark x1="75945" y1="15029" x2="75945" y2="15029"/>
                        <a14:foregroundMark x1="79381" y1="15029" x2="79381" y2="15029"/>
                        <a14:foregroundMark x1="85911" y1="14451" x2="85911" y2="14451"/>
                        <a14:foregroundMark x1="89003" y1="21387" x2="89003" y2="21387"/>
                        <a14:foregroundMark x1="90722" y1="36416" x2="90722" y2="36416"/>
                        <a14:foregroundMark x1="93814" y1="64740" x2="93814" y2="64740"/>
                        <a14:foregroundMark x1="95189" y1="56647" x2="95189" y2="56647"/>
                        <a14:foregroundMark x1="93814" y1="51445" x2="93814" y2="51445"/>
                        <a14:foregroundMark x1="93127" y1="46821" x2="93127" y2="46821"/>
                        <a14:foregroundMark x1="92096" y1="43931" x2="92096" y2="43931"/>
                        <a14:foregroundMark x1="91065" y1="39306" x2="91065" y2="39306"/>
                        <a14:foregroundMark x1="89347" y1="31214" x2="89347" y2="31214"/>
                        <a14:foregroundMark x1="89003" y1="25434" x2="89003" y2="25434"/>
                        <a14:foregroundMark x1="18900" y1="16185" x2="18900" y2="16185"/>
                        <a14:foregroundMark x1="24055" y1="15607" x2="24055" y2="1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90" y="4509678"/>
            <a:ext cx="3854176" cy="229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4997" y="6032173"/>
            <a:ext cx="2305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耶穌 </a:t>
            </a:r>
            <a:r>
              <a:rPr lang="en-US" altLang="zh-TW" sz="3200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= 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根基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77529" y="542450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家庭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4750" y="54387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兒女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34910" y="54200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工作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61963" y="481591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健康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58902" y="478462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未來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48873" y="478462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chemeClr val="accent1">
                    <a:lumMod val="50000"/>
                  </a:schemeClr>
                </a:solidFill>
                <a:latin typeface="華康圓體 Std W8" panose="02000800000000000000" pitchFamily="50" charset="-120"/>
                <a:ea typeface="華康圓體 Std W8" panose="02000800000000000000" pitchFamily="50" charset="-120"/>
              </a:rPr>
              <a:t>經濟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華康圓體 Std W8" panose="02000800000000000000" pitchFamily="50" charset="-120"/>
              <a:ea typeface="華康圓體 Std W8" panose="02000800000000000000" pitchFamily="50" charset="-12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63398" y="4331075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使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基督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凡事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上居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首位</a:t>
            </a:r>
            <a:endParaRPr lang="en-US" altLang="zh-TW" sz="36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</a:t>
            </a:r>
            <a:r>
              <a:rPr 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〜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歌羅西書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1:18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548720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5" grpId="0"/>
      <p:bldP spid="46" grpId="0"/>
      <p:bldP spid="47" grpId="0"/>
      <p:bldP spid="48" grpId="0"/>
      <p:bldP spid="49" grpId="0"/>
      <p:bldP spid="50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r="74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971" y="22591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</a:t>
            </a:r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. </a:t>
            </a:r>
            <a:r>
              <a:rPr lang="zh-TW" altLang="en-US" sz="3600" u="sng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如何求神的國和義</a:t>
            </a:r>
            <a:endParaRPr lang="en-US" sz="3600" u="sng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030" y="872242"/>
            <a:ext cx="7768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這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些東西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都要加給你們了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太 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6:33)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8323" y="1582693"/>
            <a:ext cx="6184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工作、婚姻、家庭、健康、生計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Bent Arrow 6"/>
          <p:cNvSpPr/>
          <p:nvPr/>
        </p:nvSpPr>
        <p:spPr>
          <a:xfrm flipV="1">
            <a:off x="2078085" y="1514603"/>
            <a:ext cx="557176" cy="584775"/>
          </a:xfrm>
          <a:prstGeom prst="bentArrow">
            <a:avLst>
              <a:gd name="adj1" fmla="val 25000"/>
              <a:gd name="adj2" fmla="val 25000"/>
              <a:gd name="adj3" fmla="val 31679"/>
              <a:gd name="adj4" fmla="val 42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0183" y="2231588"/>
            <a:ext cx="4764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= 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衣食住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行、生活所需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990" y="3139176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中國人：國以民為本，民以食為天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990" y="3798312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基督徒：以神為本、以神為首、以神為先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916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vacuu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73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tato chips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1" l="3000" r="90000">
                        <a14:foregroundMark x1="45111" y1="12885" x2="45222" y2="0"/>
                        <a14:foregroundMark x1="45222" y1="93846" x2="45111" y2="99231"/>
                        <a14:foregroundMark x1="6667" y1="58462" x2="6667" y2="58462"/>
                        <a14:foregroundMark x1="28000" y1="90962" x2="28000" y2="90962"/>
                        <a14:foregroundMark x1="28556" y1="85769" x2="28556" y2="85769"/>
                        <a14:foregroundMark x1="25444" y1="86154" x2="25444" y2="86154"/>
                        <a14:foregroundMark x1="21000" y1="84808" x2="21000" y2="84808"/>
                        <a14:foregroundMark x1="14000" y1="30192" x2="14000" y2="3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148"/>
          <a:stretch/>
        </p:blipFill>
        <p:spPr bwMode="auto">
          <a:xfrm rot="17101912">
            <a:off x="776953" y="5058156"/>
            <a:ext cx="1475161" cy="208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potato chips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1" l="3000" r="90000">
                        <a14:foregroundMark x1="45111" y1="12885" x2="45222" y2="0"/>
                        <a14:foregroundMark x1="45222" y1="93846" x2="45111" y2="99231"/>
                        <a14:foregroundMark x1="6667" y1="58462" x2="6667" y2="58462"/>
                        <a14:foregroundMark x1="28000" y1="90962" x2="28000" y2="90962"/>
                        <a14:foregroundMark x1="28556" y1="85769" x2="28556" y2="85769"/>
                        <a14:foregroundMark x1="25444" y1="86154" x2="25444" y2="86154"/>
                        <a14:foregroundMark x1="21000" y1="84808" x2="21000" y2="84808"/>
                        <a14:foregroundMark x1="14000" y1="30192" x2="14000" y2="3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148"/>
          <a:stretch/>
        </p:blipFill>
        <p:spPr bwMode="auto">
          <a:xfrm rot="18391400">
            <a:off x="3547646" y="5310620"/>
            <a:ext cx="1114326" cy="157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14773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5" y="268996"/>
            <a:ext cx="5996174" cy="337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151528" y="193637"/>
            <a:ext cx="4421394" cy="753035"/>
          </a:xfrm>
          <a:prstGeom prst="wedgeRoundRectCallout">
            <a:avLst>
              <a:gd name="adj1" fmla="val -38583"/>
              <a:gd name="adj2" fmla="val 104024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你愛我比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這些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更深嗎？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1268" name="Picture 4" descr="Image result for farmer and cow 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593" y1="63504" x2="52593" y2="63504"/>
                        <a14:foregroundMark x1="51605" y1="59732" x2="51605" y2="59732"/>
                        <a14:foregroundMark x1="53086" y1="53163" x2="53086" y2="53163"/>
                        <a14:foregroundMark x1="53745" y1="44161" x2="53745" y2="44161"/>
                        <a14:foregroundMark x1="56543" y1="43187" x2="56543" y2="43187"/>
                        <a14:foregroundMark x1="91276" y1="53893" x2="91276" y2="53893"/>
                        <a14:foregroundMark x1="91687" y1="64234" x2="91687" y2="64234"/>
                        <a14:foregroundMark x1="91029" y1="88443" x2="91029" y2="8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70" y="2857006"/>
            <a:ext cx="5723068" cy="387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leftov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5" y="3997616"/>
            <a:ext cx="3810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 result for leftov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t="14520" r="22285" b="49950"/>
          <a:stretch/>
        </p:blipFill>
        <p:spPr bwMode="auto">
          <a:xfrm>
            <a:off x="579869" y="1234308"/>
            <a:ext cx="3143317" cy="25067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7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1" b="98438" l="613" r="95956">
                        <a14:foregroundMark x1="19363" y1="17773" x2="19363" y2="17773"/>
                        <a14:foregroundMark x1="15931" y1="12695" x2="15931" y2="12695"/>
                        <a14:foregroundMark x1="26961" y1="18750" x2="26961" y2="18750"/>
                        <a14:foregroundMark x1="27328" y1="10742" x2="27328" y2="10742"/>
                        <a14:foregroundMark x1="34926" y1="11523" x2="34926" y2="11523"/>
                        <a14:foregroundMark x1="40074" y1="11328" x2="40074" y2="11328"/>
                        <a14:foregroundMark x1="46936" y1="10938" x2="46936" y2="10938"/>
                        <a14:foregroundMark x1="47426" y1="19336" x2="47426" y2="19336"/>
                        <a14:foregroundMark x1="53309" y1="11523" x2="53309" y2="11523"/>
                        <a14:foregroundMark x1="58578" y1="10938" x2="58578" y2="10938"/>
                        <a14:foregroundMark x1="58333" y1="18555" x2="58333" y2="18555"/>
                        <a14:foregroundMark x1="62623" y1="16602" x2="62623" y2="16602"/>
                        <a14:foregroundMark x1="69363" y1="13672" x2="69363" y2="13672"/>
                        <a14:foregroundMark x1="11520" y1="37109" x2="11520" y2="37109"/>
                        <a14:foregroundMark x1="13113" y1="47266" x2="13113" y2="47266"/>
                        <a14:foregroundMark x1="11520" y1="57617" x2="11520" y2="57617"/>
                        <a14:foregroundMark x1="13971" y1="64844" x2="13971" y2="64844"/>
                        <a14:foregroundMark x1="12010" y1="79492" x2="12010" y2="79492"/>
                        <a14:foregroundMark x1="14093" y1="82813" x2="14093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50" y="839096"/>
            <a:ext cx="77724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040" y="352925"/>
            <a:ext cx="608371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基督徒人生的優先次序</a:t>
            </a:r>
            <a:endParaRPr lang="en-US" sz="4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7289" y="2415722"/>
            <a:ext cx="23759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Jesus</a:t>
            </a:r>
            <a:endParaRPr lang="en-US" sz="5000" dirty="0"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7289" y="3374944"/>
            <a:ext cx="26484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Others</a:t>
            </a:r>
            <a:endParaRPr lang="en-US" sz="5000" dirty="0"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319" y="4248970"/>
            <a:ext cx="32560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Yourself</a:t>
            </a:r>
            <a:endParaRPr lang="en-US" sz="5000" dirty="0"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3260" y="2472077"/>
            <a:ext cx="1261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耶穌</a:t>
            </a:r>
            <a:endParaRPr lang="en-US" sz="42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8298" y="3436499"/>
            <a:ext cx="1261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他人</a:t>
            </a:r>
            <a:endParaRPr lang="en-US" sz="42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6339" y="4292002"/>
            <a:ext cx="1261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自己</a:t>
            </a:r>
            <a:endParaRPr lang="en-US" sz="42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60321" y="2415722"/>
            <a:ext cx="688490" cy="2695022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560319" y="5226738"/>
            <a:ext cx="645459" cy="537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59649" y="5728149"/>
            <a:ext cx="2691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srgbClr val="002060"/>
                </a:solidFill>
              </a:rPr>
              <a:t>JOY</a:t>
            </a:r>
            <a:r>
              <a:rPr lang="en-US" sz="4400" dirty="0" smtClean="0"/>
              <a:t> = </a:t>
            </a:r>
            <a:r>
              <a:rPr lang="zh-TW" altLang="en-US" sz="4400" dirty="0" smtClean="0">
                <a:solidFill>
                  <a:srgbClr val="00206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喜樂</a:t>
            </a:r>
            <a:endParaRPr lang="en-US" sz="4400" dirty="0">
              <a:solidFill>
                <a:srgbClr val="00206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7608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53" y="4187759"/>
            <a:ext cx="6152381" cy="2828571"/>
          </a:xfrm>
          <a:prstGeom prst="rect">
            <a:avLst/>
          </a:prstGeom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9607"/>
            <a:ext cx="3904614" cy="260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1"/>
          <a:stretch/>
        </p:blipFill>
        <p:spPr bwMode="auto">
          <a:xfrm>
            <a:off x="597534" y="3295320"/>
            <a:ext cx="3562985" cy="341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epres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499607"/>
            <a:ext cx="3230880" cy="368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463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r="74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0104" y="217714"/>
            <a:ext cx="409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chemeClr val="accent5"/>
                </a:solidFill>
              </a:rPr>
              <a:t>0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5024" y="217714"/>
            <a:ext cx="7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/>
              <a:t>999888777665544332211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011002" y="758593"/>
            <a:ext cx="409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chemeClr val="accent5"/>
                </a:solidFill>
              </a:rPr>
              <a:t>1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2109" y="760044"/>
            <a:ext cx="7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000000000000000000</a:t>
            </a:r>
            <a:r>
              <a:rPr lang="en-US" altLang="zh-TW" sz="4000" dirty="0" smtClean="0"/>
              <a:t>000</a:t>
            </a:r>
            <a:endParaRPr lang="en-US" sz="4000" dirty="0"/>
          </a:p>
        </p:txBody>
      </p:sp>
      <p:sp>
        <p:nvSpPr>
          <p:cNvPr id="8" name="Down Arrow 7"/>
          <p:cNvSpPr/>
          <p:nvPr/>
        </p:nvSpPr>
        <p:spPr>
          <a:xfrm rot="5400000">
            <a:off x="2449755" y="916424"/>
            <a:ext cx="345231" cy="446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3011002" y="841316"/>
            <a:ext cx="424543" cy="610848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73629" y="78937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上帝</a:t>
            </a:r>
            <a:endParaRPr lang="en-US" sz="3600" dirty="0">
              <a:solidFill>
                <a:srgbClr val="C00000"/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10242" name="Picture 2" descr="Image result for a. b. simps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3"/>
          <a:stretch/>
        </p:blipFill>
        <p:spPr bwMode="auto">
          <a:xfrm>
            <a:off x="5492504" y="1568166"/>
            <a:ext cx="2981325" cy="407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31215" y="5643777"/>
            <a:ext cx="2145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1844 - 1919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2370" y="3489783"/>
            <a:ext cx="27671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詩歌 </a:t>
            </a:r>
            <a:r>
              <a:rPr lang="en-US" altLang="zh-TW" sz="4000" dirty="0" smtClean="0">
                <a:solidFill>
                  <a:schemeClr val="accent5">
                    <a:lumMod val="75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#</a:t>
            </a:r>
            <a:r>
              <a:rPr lang="en-US" altLang="zh-TW" sz="4000" dirty="0" smtClean="0">
                <a:solidFill>
                  <a:schemeClr val="accent5">
                    <a:lumMod val="75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331</a:t>
            </a:r>
          </a:p>
          <a:p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「祂自己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251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r="74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" y="109081"/>
            <a:ext cx="7171509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前我要得福祉，今要得著主；</a:t>
            </a:r>
          </a:p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前我要得感覺，今要主言語；</a:t>
            </a:r>
          </a:p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前我切慕恩賜，今要賜恩主；</a:t>
            </a:r>
          </a:p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前我尋求醫治，今要主自</a:t>
            </a:r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己。</a:t>
            </a:r>
            <a:endParaRPr lang="zh-TW" altLang="en-US" sz="36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en-US" altLang="zh-TW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            </a:t>
            </a:r>
            <a:r>
              <a:rPr lang="en-US" altLang="zh-TW" sz="32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 (</a:t>
            </a:r>
            <a:r>
              <a:rPr lang="zh-TW" altLang="en-US" sz="32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副歌</a:t>
            </a:r>
            <a:r>
              <a:rPr lang="en-US" altLang="zh-TW" sz="32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)</a:t>
            </a:r>
          </a:p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永</a:t>
            </a:r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遠高舉耶穌，讚美主不歇，</a:t>
            </a:r>
          </a:p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一切在耶穌裡，耶穌是我一切</a:t>
            </a:r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。</a:t>
            </a:r>
            <a:endParaRPr lang="en-US" altLang="zh-TW" sz="3600" dirty="0" smtClean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pPr>
              <a:lnSpc>
                <a:spcPts val="2600"/>
              </a:lnSpc>
            </a:pPr>
            <a:endParaRPr lang="en-US" altLang="zh-TW" sz="3600" dirty="0" smtClean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</a:t>
            </a:r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我忙於打算，今專心祈求；</a:t>
            </a:r>
          </a:p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前我常常掛慮，今有主保佑；</a:t>
            </a:r>
          </a:p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前我隨己所欲，今聽主言語；</a:t>
            </a:r>
          </a:p>
          <a:p>
            <a:r>
              <a:rPr lang="zh-TW" altLang="en-US" sz="3600" dirty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前我不住討求，今常讚美</a:t>
            </a:r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主。</a:t>
            </a:r>
            <a:endParaRPr lang="zh-TW" altLang="en-US" sz="36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endParaRPr lang="en-US" altLang="zh-TW" sz="3600" dirty="0" smtClean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 </a:t>
            </a:r>
            <a:endParaRPr lang="zh-TW" altLang="en-US" sz="36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919" y="532504"/>
            <a:ext cx="80021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TW" sz="4000" dirty="0" smtClean="0">
                <a:solidFill>
                  <a:schemeClr val="accent5">
                    <a:lumMod val="75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《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祂自己</a:t>
            </a:r>
            <a:r>
              <a:rPr lang="en-US" altLang="zh-TW" sz="4000" dirty="0" smtClean="0">
                <a:solidFill>
                  <a:schemeClr val="accent5">
                    <a:lumMod val="75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》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4474" y="3189642"/>
            <a:ext cx="677108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第三百三十一首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4650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74222" y1="86250" x2="74222" y2="86250"/>
                        <a14:foregroundMark x1="73778" y1="83958" x2="73778" y2="83958"/>
                        <a14:foregroundMark x1="80222" y1="46875" x2="80222" y2="46875"/>
                        <a14:foregroundMark x1="84444" y1="46250" x2="84444" y2="46250"/>
                        <a14:foregroundMark x1="19111" y1="43750" x2="19111" y2="43750"/>
                        <a14:foregroundMark x1="16778" y1="37708" x2="16778" y2="37708"/>
                        <a14:foregroundMark x1="15889" y1="38958" x2="15889" y2="38958"/>
                        <a14:foregroundMark x1="17778" y1="40417" x2="17778" y2="40417"/>
                        <a14:foregroundMark x1="18889" y1="41458" x2="18889" y2="41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115" y="130033"/>
            <a:ext cx="7373931" cy="393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multitasking teena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70" y="4062796"/>
            <a:ext cx="4991612" cy="2742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81243" y="4062796"/>
            <a:ext cx="23892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多任務處理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3120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1" y="377773"/>
            <a:ext cx="2800065" cy="2439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4750" l="475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5474"/>
            <a:ext cx="3413534" cy="341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6801" y="2830481"/>
            <a:ext cx="28191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應急、趕截止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4000" y="6020829"/>
            <a:ext cx="19633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即時反應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34" y="377773"/>
            <a:ext cx="5538737" cy="2472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90600" y="2967860"/>
            <a:ext cx="29846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被動、不積極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12" y="3808632"/>
            <a:ext cx="3113342" cy="207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57" t="12128" r="39681" b="9574"/>
          <a:stretch/>
        </p:blipFill>
        <p:spPr>
          <a:xfrm>
            <a:off x="0" y="0"/>
            <a:ext cx="9144000" cy="68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8" y="378549"/>
            <a:ext cx="1604079" cy="209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7959" y="378549"/>
            <a:ext cx="541686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行動表達了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什麼是</a:t>
            </a:r>
            <a:r>
              <a:rPr lang="en-US" sz="3400" dirty="0" err="1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優先事項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4689" y="1622887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dirty="0" err="1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我想成為一個擁有一系列優先事項，並願意按照這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次序</a:t>
            </a:r>
            <a:r>
              <a:rPr lang="en-US" sz="3400" dirty="0" err="1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生活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的人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8" name="Picture 4" descr="Image result for george w bu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61" y="1389422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70874" y="3609614"/>
            <a:ext cx="73178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err="1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生活在永恆之中會改變你的優先</a:t>
            </a:r>
            <a:endParaRPr lang="en-US" sz="34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次序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217886"/>
            <a:ext cx="1952625" cy="195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6169" y="5390557"/>
            <a:ext cx="723865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err="1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我們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不會</a:t>
            </a:r>
            <a:r>
              <a:rPr lang="en-US" sz="3400" dirty="0" err="1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朝著好的方向發展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除非</a:t>
            </a:r>
            <a:endParaRPr lang="en-US" sz="34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我們學會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律，</a:t>
            </a:r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並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且</a:t>
            </a:r>
            <a:r>
              <a:rPr lang="en-US" sz="3400" dirty="0" err="1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考慮優先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次序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69" y="4502885"/>
            <a:ext cx="1539848" cy="218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10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8" y="784395"/>
            <a:ext cx="4608154" cy="2900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alking to do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/>
          <a:stretch/>
        </p:blipFill>
        <p:spPr bwMode="auto">
          <a:xfrm>
            <a:off x="87961" y="3853302"/>
            <a:ext cx="5038350" cy="268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fune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50" y="908188"/>
            <a:ext cx="3978717" cy="265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822" y="103236"/>
            <a:ext cx="87524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err="1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生活中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</a:t>
            </a:r>
            <a:r>
              <a:rPr lang="en-US" sz="3400" dirty="0" err="1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一些重要的事情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發生時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…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89" y="3750065"/>
            <a:ext cx="3660382" cy="228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1063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2313" y1="13187" x2="52313" y2="13187"/>
                        <a14:foregroundMark x1="54448" y1="8516" x2="54448" y2="8516"/>
                        <a14:foregroundMark x1="46619" y1="9066" x2="46619" y2="9066"/>
                        <a14:foregroundMark x1="56584" y1="14835" x2="56584" y2="14835"/>
                        <a14:foregroundMark x1="64769" y1="21978" x2="64769" y2="21978"/>
                        <a14:foregroundMark x1="56940" y1="8242" x2="56940" y2="8242"/>
                        <a14:foregroundMark x1="85765" y1="21978" x2="85765" y2="21978"/>
                        <a14:foregroundMark x1="82918" y1="21154" x2="82918" y2="21154"/>
                        <a14:foregroundMark x1="79715" y1="21154" x2="79715" y2="21154"/>
                        <a14:foregroundMark x1="84698" y1="27198" x2="84698" y2="27198"/>
                        <a14:foregroundMark x1="87544" y1="29945" x2="87544" y2="29945"/>
                        <a14:foregroundMark x1="87189" y1="37363" x2="87189" y2="37363"/>
                        <a14:foregroundMark x1="84698" y1="34890" x2="84698" y2="34890"/>
                        <a14:foregroundMark x1="12811" y1="24176" x2="12811" y2="24176"/>
                        <a14:foregroundMark x1="13167" y1="29945" x2="8897" y2="32143"/>
                        <a14:foregroundMark x1="10320" y1="28297" x2="10320" y2="28297"/>
                        <a14:foregroundMark x1="12100" y1="35714" x2="12100" y2="35714"/>
                        <a14:foregroundMark x1="11032" y1="40385" x2="11032" y2="40385"/>
                        <a14:foregroundMark x1="9609" y1="42857" x2="9609" y2="42857"/>
                        <a14:foregroundMark x1="9609" y1="42857" x2="9964" y2="43681"/>
                        <a14:foregroundMark x1="12100" y1="44780" x2="12100" y2="44780"/>
                        <a14:foregroundMark x1="12100" y1="45604" x2="12100" y2="45604"/>
                        <a14:foregroundMark x1="12456" y1="45879" x2="12456" y2="45879"/>
                        <a14:foregroundMark x1="12456" y1="47253" x2="12456" y2="47253"/>
                        <a14:foregroundMark x1="44484" y1="89560" x2="44484" y2="89560"/>
                        <a14:foregroundMark x1="54448" y1="90110" x2="54448" y2="90110"/>
                        <a14:foregroundMark x1="65836" y1="90934" x2="65836" y2="90934"/>
                        <a14:foregroundMark x1="52669" y1="22802" x2="52669" y2="22802"/>
                        <a14:foregroundMark x1="46975" y1="18132" x2="46975" y2="18132"/>
                        <a14:foregroundMark x1="45907" y1="15659" x2="45907" y2="15659"/>
                        <a14:foregroundMark x1="45907" y1="12637" x2="45907" y2="12637"/>
                        <a14:foregroundMark x1="38790" y1="6593" x2="38790" y2="6593"/>
                        <a14:foregroundMark x1="44128" y1="8242" x2="44128" y2="8242"/>
                        <a14:foregroundMark x1="48043" y1="6868" x2="48043" y2="6868"/>
                        <a14:foregroundMark x1="54804" y1="8242" x2="54804" y2="8242"/>
                        <a14:foregroundMark x1="52313" y1="6593" x2="52313" y2="6593"/>
                        <a14:foregroundMark x1="54804" y1="16758" x2="54804" y2="16758"/>
                        <a14:foregroundMark x1="59786" y1="9066" x2="59786" y2="9066"/>
                        <a14:foregroundMark x1="90747" y1="78571" x2="91815" y2="78571"/>
                        <a14:foregroundMark x1="87900" y1="80495" x2="89324" y2="82143"/>
                        <a14:foregroundMark x1="89324" y1="82418" x2="90036" y2="82418"/>
                        <a14:foregroundMark x1="89324" y1="74451" x2="89324" y2="74451"/>
                        <a14:foregroundMark x1="87189" y1="70604" x2="87900" y2="68407"/>
                        <a14:foregroundMark x1="87900" y1="64286" x2="87900" y2="64286"/>
                        <a14:foregroundMark x1="87900" y1="61538" x2="87900" y2="61538"/>
                        <a14:foregroundMark x1="87189" y1="59066" x2="87189" y2="59066"/>
                        <a14:foregroundMark x1="86833" y1="54121" x2="86833" y2="54121"/>
                        <a14:foregroundMark x1="85409" y1="50275" x2="85409" y2="50275"/>
                        <a14:foregroundMark x1="86121" y1="45330" x2="86121" y2="45330"/>
                        <a14:foregroundMark x1="86833" y1="41484" x2="86833" y2="41484"/>
                        <a14:foregroundMark x1="8541" y1="20330" x2="8541" y2="20330"/>
                        <a14:foregroundMark x1="60854" y1="20055" x2="60854" y2="20055"/>
                        <a14:foregroundMark x1="41637" y1="21154" x2="42705" y2="21154"/>
                        <a14:foregroundMark x1="22420" y1="21703" x2="22420" y2="21703"/>
                        <a14:foregroundMark x1="27402" y1="21154" x2="27402" y2="21154"/>
                        <a14:foregroundMark x1="19573" y1="21429" x2="19573" y2="21429"/>
                        <a14:foregroundMark x1="11744" y1="50000" x2="11744" y2="49725"/>
                        <a14:foregroundMark x1="8185" y1="79396" x2="8185" y2="79396"/>
                        <a14:foregroundMark x1="13167" y1="81593" x2="13167" y2="81593"/>
                        <a14:foregroundMark x1="19929" y1="89835" x2="22420" y2="90385"/>
                        <a14:foregroundMark x1="29537" y1="89835" x2="30605" y2="89835"/>
                        <a14:foregroundMark x1="38434" y1="89011" x2="38434" y2="89011"/>
                        <a14:foregroundMark x1="47687" y1="90110" x2="47687" y2="90110"/>
                        <a14:foregroundMark x1="60142" y1="88736" x2="60142" y2="88736"/>
                        <a14:foregroundMark x1="69395" y1="90110" x2="69395" y2="90110"/>
                        <a14:foregroundMark x1="76868" y1="91758" x2="76868" y2="91758"/>
                        <a14:foregroundMark x1="72242" y1="89560" x2="72242" y2="89560"/>
                        <a14:foregroundMark x1="86477" y1="90934" x2="86477" y2="90934"/>
                        <a14:foregroundMark x1="89324" y1="20055" x2="89324" y2="20055"/>
                        <a14:foregroundMark x1="12100" y1="52198" x2="12456" y2="55220"/>
                        <a14:foregroundMark x1="8541" y1="76099" x2="8541" y2="76099"/>
                        <a14:foregroundMark x1="64413" y1="19505" x2="64413" y2="19505"/>
                        <a14:foregroundMark x1="38078" y1="19780" x2="38078" y2="19780"/>
                        <a14:foregroundMark x1="11388" y1="19780" x2="11388" y2="19780"/>
                        <a14:foregroundMark x1="15302" y1="79670" x2="15302" y2="79670"/>
                        <a14:foregroundMark x1="11744" y1="56319" x2="11744" y2="56319"/>
                        <a14:foregroundMark x1="10676" y1="60165" x2="10676" y2="60165"/>
                        <a14:foregroundMark x1="9253" y1="68956" x2="9253" y2="68956"/>
                        <a14:foregroundMark x1="17438" y1="92033" x2="17438" y2="92033"/>
                        <a14:foregroundMark x1="88612" y1="85714" x2="92171" y2="86813"/>
                        <a14:foregroundMark x1="91103" y1="92582" x2="91103" y2="92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527" y="-218409"/>
            <a:ext cx="5758854" cy="74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7119" y="2294150"/>
            <a:ext cx="429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衣食住行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2880" y="2719651"/>
            <a:ext cx="1985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作前途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2882" y="3092432"/>
            <a:ext cx="429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健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康財富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2880" y="3463277"/>
            <a:ext cx="244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家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庭關係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2878" y="3865652"/>
            <a:ext cx="214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消遣娛樂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2879" y="4271162"/>
            <a:ext cx="180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社交生活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2878" y="4691862"/>
            <a:ext cx="180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退休計劃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2878" y="5506241"/>
            <a:ext cx="180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教會事奉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532" y="113826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似乎樣樣都重要！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 rot="20547818">
            <a:off x="4630927" y="2494204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但不是樣樣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同等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重要！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7618" y="5106840"/>
            <a:ext cx="180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救恩信仰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70810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6936</TotalTime>
  <Words>1090</Words>
  <Application>Microsoft Office PowerPoint</Application>
  <PresentationFormat>On-screen Show (4:3)</PresentationFormat>
  <Paragraphs>165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華康雅藝體 Std W6</vt:lpstr>
      <vt:lpstr>華康黑體 Std W9</vt:lpstr>
      <vt:lpstr>華康龍門石碑 Std W9</vt:lpstr>
      <vt:lpstr>Calibri Light</vt:lpstr>
      <vt:lpstr>Monotype Corsiva</vt:lpstr>
      <vt:lpstr>華康圓體 Std W8</vt:lpstr>
      <vt:lpstr>華康魏碑體 Std W7</vt:lpstr>
      <vt:lpstr>Calibri</vt:lpstr>
      <vt:lpstr>華康黑體 Std W7</vt:lpstr>
      <vt:lpstr>Arial</vt:lpstr>
      <vt:lpstr>王漢宗空疊圓繁</vt:lpstr>
      <vt:lpstr>新細明體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91</cp:revision>
  <dcterms:created xsi:type="dcterms:W3CDTF">2019-05-18T00:41:03Z</dcterms:created>
  <dcterms:modified xsi:type="dcterms:W3CDTF">2019-07-04T23:48:43Z</dcterms:modified>
</cp:coreProperties>
</file>