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  <p:sldMasterId id="2147483811" r:id="rId2"/>
    <p:sldMasterId id="2147483823" r:id="rId3"/>
    <p:sldMasterId id="2147483834" r:id="rId4"/>
  </p:sldMasterIdLst>
  <p:notesMasterIdLst>
    <p:notesMasterId r:id="rId38"/>
  </p:notesMasterIdLst>
  <p:sldIdLst>
    <p:sldId id="1592" r:id="rId5"/>
    <p:sldId id="1619" r:id="rId6"/>
    <p:sldId id="1620" r:id="rId7"/>
    <p:sldId id="1621" r:id="rId8"/>
    <p:sldId id="1622" r:id="rId9"/>
    <p:sldId id="1623" r:id="rId10"/>
    <p:sldId id="1624" r:id="rId11"/>
    <p:sldId id="1625" r:id="rId12"/>
    <p:sldId id="1626" r:id="rId13"/>
    <p:sldId id="1627" r:id="rId14"/>
    <p:sldId id="1628" r:id="rId15"/>
    <p:sldId id="1629" r:id="rId16"/>
    <p:sldId id="1630" r:id="rId17"/>
    <p:sldId id="1631" r:id="rId18"/>
    <p:sldId id="1632" r:id="rId19"/>
    <p:sldId id="1633" r:id="rId20"/>
    <p:sldId id="1634" r:id="rId21"/>
    <p:sldId id="1635" r:id="rId22"/>
    <p:sldId id="1636" r:id="rId23"/>
    <p:sldId id="1637" r:id="rId24"/>
    <p:sldId id="1638" r:id="rId25"/>
    <p:sldId id="1639" r:id="rId26"/>
    <p:sldId id="1640" r:id="rId27"/>
    <p:sldId id="1641" r:id="rId28"/>
    <p:sldId id="1642" r:id="rId29"/>
    <p:sldId id="1643" r:id="rId30"/>
    <p:sldId id="1644" r:id="rId31"/>
    <p:sldId id="1645" r:id="rId32"/>
    <p:sldId id="1646" r:id="rId33"/>
    <p:sldId id="1647" r:id="rId34"/>
    <p:sldId id="1648" r:id="rId35"/>
    <p:sldId id="1649" r:id="rId36"/>
    <p:sldId id="1650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F99"/>
    <a:srgbClr val="FF6600"/>
    <a:srgbClr val="FF1F1F"/>
    <a:srgbClr val="800000"/>
    <a:srgbClr val="A50021"/>
    <a:srgbClr val="660033"/>
    <a:srgbClr val="FFFFCC"/>
    <a:srgbClr val="FC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5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86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29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57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0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54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787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5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33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43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91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09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44399708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86868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 sz="3200">
                <a:solidFill>
                  <a:schemeClr val="tx2"/>
                </a:solidFill>
              </a:defRPr>
            </a:lvl1pPr>
            <a:lvl2pPr>
              <a:buClrTx/>
              <a:defRPr sz="2800"/>
            </a:lvl2pPr>
            <a:lvl3pPr>
              <a:buClr>
                <a:schemeClr val="accent6">
                  <a:lumMod val="75000"/>
                </a:schemeClr>
              </a:buCl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3573219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416052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 hasCustomPrompt="1"/>
          </p:nvPr>
        </p:nvSpPr>
        <p:spPr>
          <a:xfrm>
            <a:off x="4754880" y="960120"/>
            <a:ext cx="416052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7458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</p:spPr>
        <p:txBody>
          <a:bodyPr/>
          <a:lstStyle/>
          <a:p>
            <a:r>
              <a:rPr lang="en-US" dirty="0"/>
              <a:t>Click to Enter Slide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960120"/>
            <a:ext cx="45720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buClrTx/>
              <a:buSzPct val="80000"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21" hasCustomPrompt="1"/>
          </p:nvPr>
        </p:nvSpPr>
        <p:spPr>
          <a:xfrm>
            <a:off x="5074920" y="3884876"/>
            <a:ext cx="3840480" cy="2651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22" hasCustomPrompt="1"/>
          </p:nvPr>
        </p:nvSpPr>
        <p:spPr>
          <a:xfrm>
            <a:off x="5074920" y="960120"/>
            <a:ext cx="3840480" cy="2651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36681304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0"/>
            <a:ext cx="86868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Slide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640080" y="105156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21" hasCustomPrompt="1"/>
          </p:nvPr>
        </p:nvSpPr>
        <p:spPr>
          <a:xfrm>
            <a:off x="4754880" y="388620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22" hasCustomPrompt="1"/>
          </p:nvPr>
        </p:nvSpPr>
        <p:spPr>
          <a:xfrm>
            <a:off x="4754880" y="105156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23" hasCustomPrompt="1"/>
          </p:nvPr>
        </p:nvSpPr>
        <p:spPr>
          <a:xfrm>
            <a:off x="640080" y="3886200"/>
            <a:ext cx="3749040" cy="25603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buClrTx/>
              <a:buSzPct val="80000"/>
              <a:buNone/>
              <a:defRPr>
                <a:solidFill>
                  <a:schemeClr val="tx2"/>
                </a:solidFill>
              </a:defRPr>
            </a:lvl1pPr>
            <a:lvl2pPr>
              <a:buClrTx/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</a:lstStyle>
          <a:p>
            <a:pPr lvl="0"/>
            <a:r>
              <a:rPr lang="en-US" dirty="0"/>
              <a:t>Click to enter content</a:t>
            </a:r>
          </a:p>
        </p:txBody>
      </p:sp>
    </p:spTree>
    <p:extLst>
      <p:ext uri="{BB962C8B-B14F-4D97-AF65-F5344CB8AC3E}">
        <p14:creationId xmlns:p14="http://schemas.microsoft.com/office/powerpoint/2010/main" val="11586567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0628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050610" y="3792162"/>
            <a:ext cx="6858000" cy="39054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Presenter Name</a:t>
            </a:r>
          </a:p>
        </p:txBody>
      </p:sp>
      <p:sp>
        <p:nvSpPr>
          <p:cNvPr id="8" name="Text Placeholder 7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050610" y="4188769"/>
            <a:ext cx="6858000" cy="42545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Enter Job Title and/or Date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050610" y="2055137"/>
            <a:ext cx="6858000" cy="1548142"/>
          </a:xfrm>
        </p:spPr>
        <p:txBody>
          <a:bodyPr tIns="45720" anchor="b">
            <a:normAutofit/>
          </a:bodyPr>
          <a:lstStyle>
            <a:lvl1pPr algn="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72846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5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auto">
          <a:xfrm>
            <a:off x="-9144" y="0"/>
            <a:ext cx="9153144" cy="6675120"/>
          </a:xfrm>
          <a:prstGeom prst="rect">
            <a:avLst/>
          </a:prstGeom>
          <a:solidFill>
            <a:srgbClr val="00548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11480" y="2441448"/>
            <a:ext cx="8321040" cy="1005840"/>
          </a:xfrm>
        </p:spPr>
        <p:txBody>
          <a:bodyPr lIns="0" tIns="45720" rIns="0" anchor="b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Section Header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11480" y="3502660"/>
            <a:ext cx="8321040" cy="822960"/>
          </a:xfrm>
        </p:spPr>
        <p:txBody>
          <a:bodyPr lIns="0" tIns="45720" rIns="0"/>
          <a:lstStyle>
            <a:lvl1pPr marL="0" indent="0" algn="r">
              <a:spcBef>
                <a:spcPts val="600"/>
              </a:spcBef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2267673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E416D0-DA8A-4A3D-B34F-CB7DB64CF485}"/>
              </a:ext>
            </a:extLst>
          </p:cNvPr>
          <p:cNvSpPr txBox="1"/>
          <p:nvPr userDrawn="1"/>
        </p:nvSpPr>
        <p:spPr>
          <a:xfrm>
            <a:off x="1562100" y="2152650"/>
            <a:ext cx="6076950" cy="2137316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我們成為一家人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…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因著耶穌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2340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60B4B4-CB67-4E46-85A3-DD11404B8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C9FC93-6948-42D9-8C77-B9AF69A70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EE9D26-7675-4789-A538-2EA3648F4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FE6C1-428E-421C-80E3-452EC8FE5927}" type="slidenum"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953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3841A-9A9F-4200-8201-4C90A1FB3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28932-CCA3-4916-8B82-86E9D37DE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490EDE-F0F3-4119-B60C-971CD8E38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50611-DFBC-4569-AA38-70502E693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A442E4-D36F-46BD-9407-9C58C47F6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57359-440B-4FA5-91EF-6760EB2E1AB6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13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4FE0-C957-4500-8ED6-1C7B067C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53EF-8632-4008-8373-823DAB71D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04E50E-404F-46EA-8ABE-5FC8AD85F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02429-B8AA-4A26-A44D-87B7ED323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9986F8-F03F-4EF4-8A5D-3BCED5990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3B82-046C-4455-859E-FFC1CC4573E5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47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4251-E51D-4F41-974F-B4A1B275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CDC29-DC26-4F0D-95C4-5B01D7440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8949B-36E7-42A0-9292-E016CFF8B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38875-37D5-4486-AA77-CE2A1E02E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FE30B-CB44-4B1C-A0F2-6B2A61FCA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B0394-D851-4072-9515-B89CC44C85C1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103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A1BB-A6DC-477E-A846-360FB9E3C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DFEB-77DC-48AE-9A1E-CFDE6087C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BC876-C659-4D7D-B02D-BADC2A66B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77BBF-A7AF-409F-8492-5B7ED9D20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D8455-9F7D-41E2-B0B1-F9B9D55080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624A9-3C3E-4E50-80E6-9DF4A4286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DDE62-A56E-4D68-B3F4-596F306713D4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930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DAFE-440C-47B9-B048-81374E07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A6A7-2F7A-45A8-9666-3DA1233D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A916A-715C-43EF-BF81-9ED0928B2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D326C6-AA66-4B83-BEA0-842CFA150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9C92-FBC8-47A7-BC80-8CB90DB1F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A09F26-E375-4037-9975-68EB02668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69CAB5-2640-47D6-95AB-6512FBA65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0773EE-9D3D-4E8F-A4AC-6C74818E6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55D03-09D3-4974-B9FD-F36D4436BBD2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14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3625-BC06-42CE-B804-03C615A3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EBBF33-6438-4C77-9EE5-B3C201DC0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4448ED-CA46-4F6E-BF36-171BA2D4D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4AC228-7DA1-450B-9167-09C48E316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A715D-A087-4E89-B2DC-BC78C87C9519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60B4B4-CB67-4E46-85A3-DD11404B8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C9FC93-6948-42D9-8C77-B9AF69A70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EE9D26-7675-4789-A538-2EA3648F4B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FE6C1-428E-421C-80E3-452EC8FE5927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19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8C56-A911-4B7D-BF10-7BC3F256F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EF1B-6A47-43AF-AD91-73799E92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F06AC-8B7D-4171-8457-C060E5EA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A66EA-7A1E-415C-A10B-B1879F879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D6FEDF-02DD-440D-94EF-F347CD689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AF00E-1A84-4311-B8A1-228754ABA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2C4C3-6EA5-4337-8F09-CA681D9E4490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80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8BF2-2E5B-42B6-9A58-E287B849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49F989-EB41-4146-AE3F-2ACA4DDD1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C1E58-51DC-42D2-92F0-919BA3327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700AB-FEDF-4B12-9052-BA45AE9D6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AFE17-2830-4C9E-AEEF-D53D6BC98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14C8D-CCC0-4695-9009-0CFA005E2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A2DEC-2DCB-4544-9043-370642A4F566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422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DEB3-1F80-4F9D-86A2-0D7AFC12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9E309-0FE1-4BD2-A1EA-2F77102B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D86E31-6701-4415-B954-217096E90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F8E447-0C86-4704-A213-F0BFE5C6D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329999-014A-4351-8D7E-6EB9A4376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E6666-CB8B-4633-842D-8B5B3340180D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09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EE8FAC-7ACD-4F46-B4FF-7BDE63451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7E6CE-A330-406A-BE5C-981D449B6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749496-DB60-4C45-8317-34A21F478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9B4FF-2783-4B2A-8661-687E78533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7E188-1AF7-4833-AB5B-371F8872EF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6D920-FD92-4BDB-BA9E-2AF510696B00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9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067B8-754E-43C3-9E96-AE82673E315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9/25/20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8649A-ABC6-4BDB-BB42-9F0A8BDE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7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6675120"/>
            <a:ext cx="9144000" cy="19202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91018" y="6688215"/>
            <a:ext cx="352982" cy="153888"/>
          </a:xfrm>
          <a:prstGeom prst="rect">
            <a:avLst/>
          </a:prstGeom>
          <a:noFill/>
        </p:spPr>
        <p:txBody>
          <a:bodyPr vert="horz" wrap="none" t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6E680-CA23-4A7B-A569-206E3541EBB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7" name="ConfidentialityLevelBanner"/>
          <p:cNvSpPr/>
          <p:nvPr userDrawn="1">
            <p:custDataLst>
              <p:tags r:id="rId12"/>
            </p:custDataLst>
          </p:nvPr>
        </p:nvSpPr>
        <p:spPr bwMode="auto">
          <a:xfrm>
            <a:off x="139700" y="6684264"/>
            <a:ext cx="3657600" cy="1554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 cap="flat" cmpd="sng" algn="ctr">
            <a:solidFill>
              <a:schemeClr val="bg1">
                <a:lumMod val="6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600" y="960120"/>
            <a:ext cx="8686800" cy="56692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-148844" y="9159196"/>
            <a:ext cx="9153144" cy="18288"/>
          </a:xfrm>
          <a:prstGeom prst="rect">
            <a:avLst/>
          </a:prstGeom>
          <a:solidFill>
            <a:srgbClr val="D9D9D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 userDrawn="1"/>
        </p:nvSpPr>
        <p:spPr bwMode="auto">
          <a:xfrm>
            <a:off x="0" y="-8890"/>
            <a:ext cx="9144000" cy="831850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-145462" y="3528524"/>
            <a:ext cx="9144000" cy="91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45462" y="3528524"/>
            <a:ext cx="9144000" cy="91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28600" y="0"/>
            <a:ext cx="8686800" cy="822960"/>
          </a:xfrm>
          <a:prstGeom prst="rect">
            <a:avLst/>
          </a:prstGeom>
        </p:spPr>
        <p:txBody>
          <a:bodyPr vert="horz" lIns="0" tIns="91440" rIns="0" bIns="45720" rtlCol="0" anchor="ctr">
            <a:noAutofit/>
          </a:bodyPr>
          <a:lstStyle/>
          <a:p>
            <a:r>
              <a:rPr lang="en-US" dirty="0"/>
              <a:t>Slide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8334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80000"/>
        <a:buFont typeface="Arial" panose="020B0604020202020204" pitchFamily="34" charset="0"/>
        <a:buChar char="►"/>
        <a:defRPr lang="en-US" sz="3600" b="1" kern="1200" dirty="0" smtClean="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460375" indent="-16668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Font typeface="Wingdings" pitchFamily="2" charset="2"/>
        <a:buChar char="§"/>
        <a:defRPr lang="en-US" sz="3200" b="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801688" indent="-173038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6">
            <a:lumMod val="75000"/>
          </a:schemeClr>
        </a:buClr>
        <a:buFont typeface="Trebuchet MS" panose="020B0603020202020204" pitchFamily="34" charset="0"/>
        <a:buChar char="—"/>
        <a:defRPr lang="en-US" sz="28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143000" indent="-168275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lang="en-US" sz="28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484313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Trebuchet MS" pitchFamily="34" charset="0"/>
        <a:buChar char="—"/>
        <a:tabLst/>
        <a:defRPr lang="en-US" sz="2400" kern="1200" dirty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DB4C05-D483-48E7-8280-7A8F9A511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4706A4-0E38-4417-B0D7-625866647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28062B-781E-4174-B157-50D321D55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14D160-597A-4AFA-80F3-CE0B4E7CB4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DBA8DB-C900-4A8F-B48B-2686032609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BAD43-EA9E-4386-A390-F49F3E5D8485}" type="slidenum"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cob's Dream | Baruch Maay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500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7995" y="751389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4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人生的規劃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6648" y="4878978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李南海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 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弟兄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82" y="1528596"/>
            <a:ext cx="57887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創</a:t>
            </a:r>
            <a:r>
              <a:rPr kumimoji="0" lang="zh-TW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000" noProof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28</a:t>
            </a:r>
            <a:r>
              <a:rPr kumimoji="0" lang="en-US" altLang="zh-TW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:20-22, 32:9-2, 48:15-16)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881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371366-B573-4B99-97E4-180D6DD18C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866833"/>
              </p:ext>
            </p:extLst>
          </p:nvPr>
        </p:nvGraphicFramePr>
        <p:xfrm>
          <a:off x="256593" y="960438"/>
          <a:ext cx="8610600" cy="538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653">
                  <a:extLst>
                    <a:ext uri="{9D8B030D-6E8A-4147-A177-3AD203B41FA5}">
                      <a16:colId xmlns:a16="http://schemas.microsoft.com/office/drawing/2014/main" val="1121321704"/>
                    </a:ext>
                  </a:extLst>
                </a:gridCol>
                <a:gridCol w="2937898">
                  <a:extLst>
                    <a:ext uri="{9D8B030D-6E8A-4147-A177-3AD203B41FA5}">
                      <a16:colId xmlns:a16="http://schemas.microsoft.com/office/drawing/2014/main" val="1751160522"/>
                    </a:ext>
                  </a:extLst>
                </a:gridCol>
                <a:gridCol w="4251049">
                  <a:extLst>
                    <a:ext uri="{9D8B030D-6E8A-4147-A177-3AD203B41FA5}">
                      <a16:colId xmlns:a16="http://schemas.microsoft.com/office/drawing/2014/main" val="2308661216"/>
                    </a:ext>
                  </a:extLst>
                </a:gridCol>
              </a:tblGrid>
              <a:tr h="65935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/>
                        <a:t>從人的眼光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/>
                        <a:t>從神的眼光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93726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工作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養家糊口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治理地</a:t>
                      </a:r>
                      <a:r>
                        <a:rPr lang="en-US" altLang="zh-TW" sz="2800" b="1" dirty="0"/>
                        <a:t>,</a:t>
                      </a:r>
                      <a:r>
                        <a:rPr lang="zh-TW" altLang="en-US" sz="2800" b="1" dirty="0"/>
                        <a:t>管理動物</a:t>
                      </a:r>
                      <a:endParaRPr lang="en-US" altLang="zh-TW" sz="28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</a:rPr>
                        <a:t>汗流滿面才得糊口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59816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享受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吃喝玩樂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神的賜福神的同在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3091129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生育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/>
                        <a:t>養老</a:t>
                      </a:r>
                      <a:r>
                        <a:rPr lang="en-US" altLang="zh-TW" sz="2800" b="1" dirty="0"/>
                        <a:t>,</a:t>
                      </a:r>
                      <a:r>
                        <a:rPr lang="zh-TW" altLang="en-US" sz="2800" b="1" dirty="0"/>
                        <a:t> 傳宗接代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1" dirty="0">
                          <a:solidFill>
                            <a:schemeClr val="tx1"/>
                          </a:solidFill>
                        </a:rPr>
                        <a:t>生養眾多，</a:t>
                      </a:r>
                      <a:r>
                        <a:rPr lang="zh-TW" altLang="en-US" sz="2800" b="1" dirty="0"/>
                        <a:t>遍滿地面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483326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反映神的榮美形象</a:t>
                      </a:r>
                      <a:endParaRPr lang="en-US" altLang="zh-TW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為主而活</a:t>
                      </a:r>
                      <a:endParaRPr lang="en-US" altLang="zh-TW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038714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與神交流</a:t>
                      </a:r>
                      <a:endParaRPr lang="en-US" altLang="zh-TW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9056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0D5A0BA-B49D-4793-81CD-5F33E3C2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人活著的目的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66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4B3B4D-3DF2-43F7-99E2-9D188DC4F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4000" dirty="0"/>
              <a:t>追求神被神改變的人生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21007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9C7A4C-2634-4449-8C0B-62C2679C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富甲一方</a:t>
            </a:r>
            <a:endParaRPr lang="en-US" altLang="zh-TW" dirty="0"/>
          </a:p>
          <a:p>
            <a:r>
              <a:rPr lang="zh-TW" altLang="en-US" dirty="0"/>
              <a:t>妻子美貌俊秀 </a:t>
            </a:r>
            <a:r>
              <a:rPr lang="en-US" dirty="0"/>
              <a:t>Lovely in form and beautiful</a:t>
            </a:r>
            <a:endParaRPr lang="en-US" altLang="zh-TW" dirty="0"/>
          </a:p>
          <a:p>
            <a:r>
              <a:rPr lang="zh-TW" altLang="en-US" dirty="0"/>
              <a:t>一擲千金</a:t>
            </a:r>
            <a:endParaRPr lang="en-US" altLang="zh-TW" dirty="0"/>
          </a:p>
          <a:p>
            <a:r>
              <a:rPr lang="zh-TW" altLang="en-US" dirty="0"/>
              <a:t>兒孫滿堂</a:t>
            </a:r>
            <a:endParaRPr lang="en-US" altLang="zh-TW" dirty="0"/>
          </a:p>
          <a:p>
            <a:r>
              <a:rPr lang="zh-TW" altLang="en-US" dirty="0"/>
              <a:t>長命百歲</a:t>
            </a:r>
            <a:endParaRPr lang="en-US" altLang="zh-TW" dirty="0"/>
          </a:p>
          <a:p>
            <a:r>
              <a:rPr lang="zh-TW" altLang="en-US" dirty="0"/>
              <a:t>他是如何規劃自己的人生的</a:t>
            </a:r>
            <a:r>
              <a:rPr lang="en-US" altLang="zh-TW" dirty="0"/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8E2181-4C13-404A-8970-A47AA723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成功人士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139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A408FD-78D0-42AE-904A-628661FA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奪長子的名分</a:t>
            </a:r>
            <a:endParaRPr lang="en-US" altLang="zh-TW" dirty="0"/>
          </a:p>
          <a:p>
            <a:r>
              <a:rPr lang="zh-TW" altLang="en-US" dirty="0"/>
              <a:t>騙父親的祝福</a:t>
            </a:r>
            <a:endParaRPr lang="en-US" altLang="zh-TW" dirty="0"/>
          </a:p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離家投奔舅父拉班</a:t>
            </a:r>
            <a:endParaRPr lang="en-US" altLang="zh-TW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zh-TW" altLang="en-US" dirty="0"/>
              <a:t>成家立業</a:t>
            </a:r>
            <a:endParaRPr lang="en-US" altLang="zh-TW" dirty="0"/>
          </a:p>
          <a:p>
            <a:pPr lvl="1"/>
            <a:r>
              <a:rPr lang="zh-TW" altLang="en-US" dirty="0"/>
              <a:t>娶拉結為妻</a:t>
            </a:r>
            <a:endParaRPr lang="en-US" altLang="zh-TW" dirty="0"/>
          </a:p>
          <a:p>
            <a:pPr lvl="1"/>
            <a:r>
              <a:rPr lang="zh-TW" altLang="en-US" dirty="0"/>
              <a:t>添丁</a:t>
            </a:r>
            <a:endParaRPr lang="en-US" altLang="zh-TW" dirty="0"/>
          </a:p>
          <a:p>
            <a:pPr lvl="1"/>
            <a:r>
              <a:rPr lang="zh-TW" altLang="en-US" dirty="0"/>
              <a:t>增財</a:t>
            </a:r>
            <a:endParaRPr lang="en-US" altLang="zh-TW" dirty="0"/>
          </a:p>
          <a:p>
            <a:r>
              <a:rPr lang="zh-TW" altLang="en-US" dirty="0"/>
              <a:t>衣錦還鄉 </a:t>
            </a:r>
            <a:endParaRPr lang="en-US" altLang="zh-TW" dirty="0"/>
          </a:p>
          <a:p>
            <a:r>
              <a:rPr lang="zh-TW" altLang="en-US" dirty="0"/>
              <a:t>與以掃和好</a:t>
            </a:r>
            <a:endParaRPr lang="en-US" altLang="zh-TW" dirty="0"/>
          </a:p>
          <a:p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下埃及</a:t>
            </a:r>
            <a:endParaRPr lang="en-US" altLang="zh-TW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C4F75-D46E-4EED-90CB-96FFA1F4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雅各的人生規劃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047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30EDE-09AC-4CD5-8A55-F23100B5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雅各經歷神的人生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D3D168-580D-4666-86D3-B74503C6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25434"/>
            <a:ext cx="8686800" cy="5669280"/>
          </a:xfrm>
        </p:spPr>
        <p:txBody>
          <a:bodyPr/>
          <a:lstStyle/>
          <a:p>
            <a:r>
              <a:rPr lang="zh-TW" altLang="en-US" dirty="0"/>
              <a:t>聽說神</a:t>
            </a:r>
            <a:endParaRPr lang="en-US" altLang="zh-TW" dirty="0"/>
          </a:p>
          <a:p>
            <a:r>
              <a:rPr lang="zh-TW" altLang="en-US" dirty="0"/>
              <a:t>認識神</a:t>
            </a:r>
            <a:endParaRPr lang="en-US" altLang="zh-TW" dirty="0"/>
          </a:p>
          <a:p>
            <a:r>
              <a:rPr lang="zh-TW" altLang="en-US" dirty="0"/>
              <a:t>經歷神</a:t>
            </a:r>
            <a:endParaRPr lang="en-US" altLang="zh-TW" dirty="0"/>
          </a:p>
          <a:p>
            <a:r>
              <a:rPr lang="zh-TW" altLang="en-US" dirty="0"/>
              <a:t>見證神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254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第5单元 - 第12课 - 雅各与拉班">
            <a:extLst>
              <a:ext uri="{FF2B5EF4-FFF2-40B4-BE49-F238E27FC236}">
                <a16:creationId xmlns:a16="http://schemas.microsoft.com/office/drawing/2014/main" id="{9B0448D7-E09A-4C80-8E74-C9C9A8EDA8C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8359" r="689" b="6605"/>
          <a:stretch/>
        </p:blipFill>
        <p:spPr bwMode="auto">
          <a:xfrm>
            <a:off x="0" y="0"/>
            <a:ext cx="9078686" cy="69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第5單元 - 第13課 - 雅各回鄉">
            <a:extLst>
              <a:ext uri="{FF2B5EF4-FFF2-40B4-BE49-F238E27FC236}">
                <a16:creationId xmlns:a16="http://schemas.microsoft.com/office/drawing/2014/main" id="{C61A1D9C-8898-4A55-8DF2-FCEDCAF8A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5341" r="50714" b="6713"/>
          <a:stretch/>
        </p:blipFill>
        <p:spPr bwMode="auto">
          <a:xfrm>
            <a:off x="5887617" y="2593909"/>
            <a:ext cx="3095558" cy="41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5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第5单元 - 第12课 - 雅各与拉班">
            <a:extLst>
              <a:ext uri="{FF2B5EF4-FFF2-40B4-BE49-F238E27FC236}">
                <a16:creationId xmlns:a16="http://schemas.microsoft.com/office/drawing/2014/main" id="{6D8F99EA-BCBF-4801-AF21-9C6887E46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10254" r="25612" b="11042"/>
          <a:stretch/>
        </p:blipFill>
        <p:spPr bwMode="auto">
          <a:xfrm>
            <a:off x="411480" y="121303"/>
            <a:ext cx="8321040" cy="66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AD0C23-C1A3-4649-B96C-9E97548E5C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0845" y="5178496"/>
            <a:ext cx="8321675" cy="1474270"/>
          </a:xfrm>
          <a:solidFill>
            <a:srgbClr val="FF0000"/>
          </a:solidFill>
        </p:spPr>
        <p:txBody>
          <a:bodyPr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因為耶和華你的神使我遇見好機會得著的。</a:t>
            </a:r>
            <a:endParaRPr lang="en-US" sz="40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6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第5单元 - 第12课 - 雅各与拉班">
            <a:extLst>
              <a:ext uri="{FF2B5EF4-FFF2-40B4-BE49-F238E27FC236}">
                <a16:creationId xmlns:a16="http://schemas.microsoft.com/office/drawing/2014/main" id="{9E1B9318-B565-47CE-8938-0B14EDB32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6991" r="2483" b="6941"/>
          <a:stretch/>
        </p:blipFill>
        <p:spPr bwMode="auto">
          <a:xfrm>
            <a:off x="27990" y="0"/>
            <a:ext cx="9078686" cy="68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898A11-B84B-4E78-BB75-A674F369F1EC}"/>
              </a:ext>
            </a:extLst>
          </p:cNvPr>
          <p:cNvSpPr/>
          <p:nvPr/>
        </p:nvSpPr>
        <p:spPr>
          <a:xfrm>
            <a:off x="884273" y="361175"/>
            <a:ext cx="7366119" cy="707886"/>
          </a:xfrm>
          <a:prstGeom prst="rect">
            <a:avLst/>
          </a:prstGeom>
          <a:solidFill>
            <a:srgbClr val="0070C0"/>
          </a:solidFill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耶和華真在這裡，我竟不知道！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第5单元 - 第12课 - 雅各与拉班">
            <a:extLst>
              <a:ext uri="{FF2B5EF4-FFF2-40B4-BE49-F238E27FC236}">
                <a16:creationId xmlns:a16="http://schemas.microsoft.com/office/drawing/2014/main" id="{3611AB5B-CE06-4ED1-BC50-A66FC649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8481" r="19286" b="8193"/>
          <a:stretch/>
        </p:blipFill>
        <p:spPr bwMode="auto">
          <a:xfrm>
            <a:off x="163285" y="0"/>
            <a:ext cx="8817429" cy="666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91248-8D80-4918-86A8-069AF447B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84" y="3788228"/>
            <a:ext cx="8817429" cy="2995127"/>
          </a:xfrm>
          <a:solidFill>
            <a:srgbClr val="0070C0"/>
          </a:solidFill>
        </p:spPr>
        <p:txBody>
          <a:bodyPr/>
          <a:lstStyle/>
          <a:p>
            <a:pPr lvl="0" algn="just" fontAlgn="base">
              <a:lnSpc>
                <a:spcPct val="120000"/>
              </a:lnSpc>
              <a:spcAft>
                <a:spcPct val="30000"/>
              </a:spcAft>
              <a:defRPr/>
            </a:pP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雅各許願說：「神</a:t>
            </a:r>
            <a:r>
              <a:rPr kumimoji="1" lang="zh-TW" altLang="en-US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若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與我同在，在我所行的路上保佑我，又給我食物吃，衣服穿，使我平平安安地回到我父親的家，我</a:t>
            </a:r>
            <a:r>
              <a:rPr kumimoji="1" lang="zh-TW" altLang="en-US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就必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以耶和華為我的神。我所立為柱子的石頭也必作神的殿；凡你所賜給我的，我</a:t>
            </a:r>
            <a:r>
              <a:rPr kumimoji="1" lang="zh-TW" altLang="en-US" b="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</a:t>
            </a:r>
            <a:r>
              <a:rPr kumimoji="1" lang="zh-TW" altLang="en-US" b="0" dirty="0">
                <a:latin typeface="SimHei" panose="02010609060101010101" pitchFamily="49" charset="-122"/>
                <a:ea typeface="SimHei" panose="02010609060101010101" pitchFamily="49" charset="-122"/>
              </a:rPr>
              <a:t>將十分之一獻給你。」 </a:t>
            </a:r>
            <a:r>
              <a:rPr kumimoji="1" lang="zh-TW" altLang="en-US" sz="2000" b="0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sz="2000" b="0" dirty="0">
                <a:latin typeface="SimHei" panose="02010609060101010101" pitchFamily="49" charset="-122"/>
                <a:ea typeface="SimHei" panose="02010609060101010101" pitchFamily="49" charset="-122"/>
              </a:rPr>
              <a:t>28:20-22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3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第5單元 - 第13課 - 雅各回鄉">
            <a:extLst>
              <a:ext uri="{FF2B5EF4-FFF2-40B4-BE49-F238E27FC236}">
                <a16:creationId xmlns:a16="http://schemas.microsoft.com/office/drawing/2014/main" id="{98F072CE-4F87-4108-886F-899A074DE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9363" r="21736" b="8756"/>
          <a:stretch/>
        </p:blipFill>
        <p:spPr bwMode="auto">
          <a:xfrm>
            <a:off x="0" y="0"/>
            <a:ext cx="9143999" cy="67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9053E-B553-4684-8868-840A0910C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312"/>
            <a:ext cx="9144000" cy="6718045"/>
          </a:xfrm>
          <a:solidFill>
            <a:srgbClr val="0070C0"/>
          </a:solidFill>
        </p:spPr>
        <p:txBody>
          <a:bodyPr/>
          <a:lstStyle/>
          <a:p>
            <a:pPr marL="112713" lvl="0" algn="l" fontAlgn="base">
              <a:lnSpc>
                <a:spcPct val="120000"/>
              </a:lnSpc>
              <a:spcAft>
                <a:spcPct val="30000"/>
              </a:spcAft>
              <a:defRPr/>
            </a:pP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雅各說：「耶和華我祖亞伯拉罕的神，我父親以撒的神啊，</a:t>
            </a:r>
            <a:r>
              <a:rPr kumimoji="1" lang="zh-TW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你曾對我說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kumimoji="1"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回你本地本族去，我要厚待你。</a:t>
            </a:r>
            <a:r>
              <a:rPr kumimoji="1"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br>
              <a:rPr kumimoji="1"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你向僕人所施的一切慈愛和誠實，</a:t>
            </a:r>
            <a:r>
              <a:rPr kumimoji="1" lang="zh-TW" altLang="en-US" sz="3600" dirty="0">
                <a:solidFill>
                  <a:srgbClr val="FFC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我一點也不配得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；我先前只拿著我的杖過這約但河，如今我卻成了兩隊了。</a:t>
            </a:r>
            <a:b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求你救我脫離我哥哥以掃的手；因為我怕他來殺我，連妻子帶兒女一同殺了。</a:t>
            </a:r>
            <a:r>
              <a:rPr kumimoji="1" lang="zh-TW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你曾說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kumimoji="1"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我必定厚待你，使你的後裔如同海邊的沙，多得不可勝數。</a:t>
            </a:r>
            <a:r>
              <a:rPr kumimoji="1"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kumimoji="1" lang="en-US" altLang="zh-TW" sz="3600" dirty="0"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kumimoji="1"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創</a:t>
            </a:r>
            <a:r>
              <a:rPr kumimoji="1"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32:9</a:t>
            </a:r>
            <a:r>
              <a:rPr kumimoji="1" lang="en-US" altLang="zh-TW" sz="3600" dirty="0">
                <a:latin typeface="SimHei" panose="02010609060101010101" pitchFamily="49" charset="-122"/>
                <a:ea typeface="新細明體" panose="02020500000000000000" pitchFamily="18" charset="-120"/>
              </a:rPr>
              <a:t>-12)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123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任性辞职的女教师，写下史上“最具情怀”辞职信，却被现实打败了_腾讯新闻">
            <a:extLst>
              <a:ext uri="{FF2B5EF4-FFF2-40B4-BE49-F238E27FC236}">
                <a16:creationId xmlns:a16="http://schemas.microsoft.com/office/drawing/2014/main" id="{BF154901-E1E7-4078-81EE-5E2C6C6F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09" y="3420358"/>
            <a:ext cx="4252023" cy="334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高富帅是什么标准？高富帅为什么找普通女生不选白富美_江都在线">
            <a:extLst>
              <a:ext uri="{FF2B5EF4-FFF2-40B4-BE49-F238E27FC236}">
                <a16:creationId xmlns:a16="http://schemas.microsoft.com/office/drawing/2014/main" id="{E2F6E48D-0B0D-40F4-8838-87B2C604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6" y="75882"/>
            <a:ext cx="4876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5FBA1F9-4165-481E-BAAA-AD0C022F98D2}"/>
              </a:ext>
            </a:extLst>
          </p:cNvPr>
          <p:cNvGrpSpPr/>
          <p:nvPr/>
        </p:nvGrpSpPr>
        <p:grpSpPr>
          <a:xfrm>
            <a:off x="251926" y="75882"/>
            <a:ext cx="5057192" cy="3314700"/>
            <a:chOff x="65313" y="3428999"/>
            <a:chExt cx="5009995" cy="3278763"/>
          </a:xfrm>
        </p:grpSpPr>
        <p:pic>
          <p:nvPicPr>
            <p:cNvPr id="1032" name="Picture 8" descr="Kobe、貝克漢以及馬雲合照，堪稱是最強「高富帥」代表！（圖／取自微博）">
              <a:extLst>
                <a:ext uri="{FF2B5EF4-FFF2-40B4-BE49-F238E27FC236}">
                  <a16:creationId xmlns:a16="http://schemas.microsoft.com/office/drawing/2014/main" id="{DF7CB8AB-F294-4311-ACAF-70AB01020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14" y="3428999"/>
              <a:ext cx="5009994" cy="327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C05CCF-57EF-4CC4-8AFF-88269653923E}"/>
                </a:ext>
              </a:extLst>
            </p:cNvPr>
            <p:cNvSpPr txBox="1"/>
            <p:nvPr/>
          </p:nvSpPr>
          <p:spPr>
            <a:xfrm>
              <a:off x="65313" y="6279502"/>
              <a:ext cx="500394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+mn-cs"/>
                </a:rPr>
                <a:t> 高富帥   富富帥   富富富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6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第5單元 - 第13課 - 雅各回鄉">
            <a:extLst>
              <a:ext uri="{FF2B5EF4-FFF2-40B4-BE49-F238E27FC236}">
                <a16:creationId xmlns:a16="http://schemas.microsoft.com/office/drawing/2014/main" id="{C475BCAE-36D0-448E-93C5-A5144801A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t="8337" r="2858" b="7760"/>
          <a:stretch/>
        </p:blipFill>
        <p:spPr bwMode="auto">
          <a:xfrm>
            <a:off x="-74646" y="0"/>
            <a:ext cx="9218646" cy="68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070C97-7C98-49F9-AFB8-F449197932BE}"/>
              </a:ext>
            </a:extLst>
          </p:cNvPr>
          <p:cNvSpPr/>
          <p:nvPr/>
        </p:nvSpPr>
        <p:spPr>
          <a:xfrm>
            <a:off x="877719" y="501132"/>
            <a:ext cx="7388561" cy="707886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你不給我祝福，我就不容你去。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9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986EE-33D2-4569-A813-226634BCE186}"/>
              </a:ext>
            </a:extLst>
          </p:cNvPr>
          <p:cNvSpPr/>
          <p:nvPr/>
        </p:nvSpPr>
        <p:spPr>
          <a:xfrm>
            <a:off x="293914" y="638813"/>
            <a:ext cx="8556171" cy="569386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雅各就對他家中的人並一切與他同在的人說：「你們要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除掉你們中間的外邦神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，也要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自潔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，更換衣裳。我們要起來，上伯特利去，在那裡我要築一座壇給神，就是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在我遭難的日子應允我的禱告，在我行的路上保佑我的那位。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」  創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35:1-2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0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第6單元 - 第16課 - 遷往埃及">
            <a:extLst>
              <a:ext uri="{FF2B5EF4-FFF2-40B4-BE49-F238E27FC236}">
                <a16:creationId xmlns:a16="http://schemas.microsoft.com/office/drawing/2014/main" id="{A94053B1-3CD9-4AE8-B506-192F1D6EB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" t="7904" r="24898" b="8048"/>
          <a:stretch/>
        </p:blipFill>
        <p:spPr bwMode="auto">
          <a:xfrm>
            <a:off x="-2" y="-1"/>
            <a:ext cx="9144001" cy="68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87D720-51C7-40B4-B53F-F5A3589CA805}"/>
              </a:ext>
            </a:extLst>
          </p:cNvPr>
          <p:cNvSpPr/>
          <p:nvPr/>
        </p:nvSpPr>
        <p:spPr>
          <a:xfrm>
            <a:off x="153953" y="4552080"/>
            <a:ext cx="8836090" cy="157927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以色列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帶著一切所有的，起身來到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別是巴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，就獻祭給他父親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以撒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的神。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7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第16課 - 遷往埃及">
            <a:extLst>
              <a:ext uri="{FF2B5EF4-FFF2-40B4-BE49-F238E27FC236}">
                <a16:creationId xmlns:a16="http://schemas.microsoft.com/office/drawing/2014/main" id="{B9596DE6-F89B-4E08-A3C8-069BEB83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7" y="0"/>
            <a:ext cx="9165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F5DC69-8DFB-4F97-8890-4C25CDF618BB}"/>
              </a:ext>
            </a:extLst>
          </p:cNvPr>
          <p:cNvSpPr/>
          <p:nvPr/>
        </p:nvSpPr>
        <p:spPr>
          <a:xfrm>
            <a:off x="-21277" y="4592828"/>
            <a:ext cx="9144000" cy="226517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約瑟領他父親雅各進到法老面前，雅各就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給法老祝福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。</a:t>
            </a:r>
            <a:endParaRPr kumimoji="0" lang="en-US" altLang="zh-TW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雅各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又給法老祝福</a:t>
            </a:r>
            <a:r>
              <a:rPr kumimoji="0" lang="zh-TW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，就從法老面前出去了。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0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風亮小組～ 創世記48章– 2016.3.28 – 中華基督教風一族職場教會">
            <a:extLst>
              <a:ext uri="{FF2B5EF4-FFF2-40B4-BE49-F238E27FC236}">
                <a16:creationId xmlns:a16="http://schemas.microsoft.com/office/drawing/2014/main" id="{EF85F157-8402-4047-8BC7-E4E51F87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B358FD-F81A-4BB3-8806-F4755C26FB3E}"/>
              </a:ext>
            </a:extLst>
          </p:cNvPr>
          <p:cNvSpPr/>
          <p:nvPr/>
        </p:nvSpPr>
        <p:spPr>
          <a:xfrm>
            <a:off x="0" y="858416"/>
            <a:ext cx="9144000" cy="530568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他就給約瑟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祝福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說：願我祖亞伯拉罕和我父以撒所事奉的神，就是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一生牧養我直到今日的神，救贖我脫離一切患難的那使者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，賜福與這兩個童子。願他們歸在我的名下和我祖亞伯拉罕、我父以撒的名下。又願他們在世界中生養眾多。   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創 世 記 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48:15-16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3A532C-52F6-4D37-915A-2BE94906A1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79264"/>
              </p:ext>
            </p:extLst>
          </p:nvPr>
        </p:nvGraphicFramePr>
        <p:xfrm>
          <a:off x="305577" y="1037564"/>
          <a:ext cx="8609823" cy="479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260">
                  <a:extLst>
                    <a:ext uri="{9D8B030D-6E8A-4147-A177-3AD203B41FA5}">
                      <a16:colId xmlns:a16="http://schemas.microsoft.com/office/drawing/2014/main" val="1803169617"/>
                    </a:ext>
                  </a:extLst>
                </a:gridCol>
                <a:gridCol w="3549375">
                  <a:extLst>
                    <a:ext uri="{9D8B030D-6E8A-4147-A177-3AD203B41FA5}">
                      <a16:colId xmlns:a16="http://schemas.microsoft.com/office/drawing/2014/main" val="2288083601"/>
                    </a:ext>
                  </a:extLst>
                </a:gridCol>
                <a:gridCol w="3335188">
                  <a:extLst>
                    <a:ext uri="{9D8B030D-6E8A-4147-A177-3AD203B41FA5}">
                      <a16:colId xmlns:a16="http://schemas.microsoft.com/office/drawing/2014/main" val="2457612891"/>
                    </a:ext>
                  </a:extLst>
                </a:gridCol>
              </a:tblGrid>
              <a:tr h="8521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不同的階段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神的帶領</a:t>
                      </a:r>
                      <a:endParaRPr lang="en-US" altLang="zh-TW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信實的</a:t>
                      </a:r>
                      <a:r>
                        <a:rPr lang="en-US" altLang="zh-TW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,</a:t>
                      </a:r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 應許不改變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雅各的改變</a:t>
                      </a:r>
                      <a:endParaRPr lang="en-US" altLang="zh-TW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跟隨神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017770"/>
                  </a:ext>
                </a:extLst>
              </a:tr>
              <a:tr h="962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聽說神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神應許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不認識神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509683"/>
                  </a:ext>
                </a:extLst>
              </a:tr>
              <a:tr h="962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認識神</a:t>
                      </a:r>
                      <a:endParaRPr lang="en-US" altLang="zh-TW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神主動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不知道神竟在這裡</a:t>
                      </a:r>
                      <a:endParaRPr lang="en-US" altLang="zh-TW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若</a:t>
                      </a:r>
                      <a:r>
                        <a:rPr lang="en-US" altLang="zh-TW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…</a:t>
                      </a: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就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480387"/>
                  </a:ext>
                </a:extLst>
              </a:tr>
              <a:tr h="962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經歷神</a:t>
                      </a:r>
                      <a:endParaRPr lang="en-US" altLang="zh-TW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神主動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你曾說</a:t>
                      </a:r>
                      <a:r>
                        <a:rPr lang="en-US" altLang="zh-TW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神祝福我</a:t>
                      </a:r>
                      <a:endParaRPr lang="en-US" altLang="zh-TW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838816"/>
                  </a:ext>
                </a:extLst>
              </a:tr>
              <a:tr h="962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見證神</a:t>
                      </a:r>
                      <a:endParaRPr lang="en-US" altLang="zh-TW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神應許不改變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人主動</a:t>
                      </a:r>
                      <a:endParaRPr lang="en-US" altLang="zh-TW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  <a:p>
                      <a:pPr algn="ctr"/>
                      <a:r>
                        <a:rPr lang="zh-TW" altLang="en-US" sz="2800" dirty="0">
                          <a:latin typeface="SimHei" panose="02010609060101010101" pitchFamily="49" charset="-122"/>
                          <a:ea typeface="SimHei" panose="02010609060101010101" pitchFamily="49" charset="-122"/>
                        </a:rPr>
                        <a:t>為他人祝福</a:t>
                      </a:r>
                      <a:endParaRPr lang="en-US" sz="2800" dirty="0">
                        <a:latin typeface="SimHei" panose="02010609060101010101" pitchFamily="49" charset="-122"/>
                        <a:ea typeface="SimHei" panose="02010609060101010101" pitchFamily="49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685069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0B30EDE-09AC-4CD5-8A55-F23100B52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雅各經歷神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BE5059-9B4A-498A-9D69-B7C66D33611D}"/>
              </a:ext>
            </a:extLst>
          </p:cNvPr>
          <p:cNvSpPr/>
          <p:nvPr/>
        </p:nvSpPr>
        <p:spPr>
          <a:xfrm>
            <a:off x="871441" y="6151983"/>
            <a:ext cx="7401117" cy="523220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神應許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但人走彎路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仍需承擔後果吃苦頭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1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8E4D4-7FBB-4AF2-8792-B83B66BC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你當初來美國的規畫是什麼</a:t>
            </a:r>
            <a:r>
              <a:rPr lang="en-US" altLang="zh-TW" dirty="0"/>
              <a:t>?</a:t>
            </a:r>
            <a:r>
              <a:rPr lang="zh-TW" altLang="en-US" dirty="0"/>
              <a:t> 現在最大的收穫是什麼</a:t>
            </a:r>
            <a:r>
              <a:rPr lang="en-US" altLang="zh-TW" dirty="0"/>
              <a:t>?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/>
              <a:t>人生的規劃</a:t>
            </a:r>
            <a:endParaRPr lang="en-US" altLang="zh-TW" dirty="0"/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上大學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出国留学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换专业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找工作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結婚生小孩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買房子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TW" dirty="0"/>
              <a:t>…</a:t>
            </a:r>
          </a:p>
          <a:p>
            <a:pPr marL="688975" lvl="1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退休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defRPr/>
            </a:pPr>
            <a:r>
              <a:rPr lang="zh-TW" altLang="en-US" dirty="0">
                <a:solidFill>
                  <a:srgbClr val="008000"/>
                </a:solidFill>
              </a:rPr>
              <a:t>你快樂嗎</a:t>
            </a:r>
            <a:r>
              <a:rPr lang="en-US" altLang="zh-TW" dirty="0">
                <a:solidFill>
                  <a:srgbClr val="008000"/>
                </a:solidFill>
              </a:rPr>
              <a:t>?</a:t>
            </a:r>
            <a:r>
              <a:rPr lang="zh-TW" altLang="en-US" dirty="0">
                <a:solidFill>
                  <a:srgbClr val="008000"/>
                </a:solidFill>
              </a:rPr>
              <a:t> 你喜樂嗎</a:t>
            </a:r>
            <a:r>
              <a:rPr lang="en-US" altLang="zh-TW" dirty="0">
                <a:solidFill>
                  <a:srgbClr val="008000"/>
                </a:solidFill>
              </a:rPr>
              <a:t>?</a:t>
            </a:r>
            <a:r>
              <a:rPr lang="zh-TW" altLang="en-US" dirty="0">
                <a:solidFill>
                  <a:srgbClr val="008000"/>
                </a:solidFill>
              </a:rPr>
              <a:t> 那上好的福分</a:t>
            </a:r>
            <a:r>
              <a:rPr lang="en-US" altLang="zh-TW" dirty="0">
                <a:solidFill>
                  <a:srgbClr val="008000"/>
                </a:solidFill>
              </a:rPr>
              <a:t>,</a:t>
            </a:r>
            <a:r>
              <a:rPr lang="zh-TW" altLang="en-US" dirty="0">
                <a:solidFill>
                  <a:srgbClr val="008000"/>
                </a:solidFill>
              </a:rPr>
              <a:t> 你得著了嗎</a:t>
            </a:r>
            <a:r>
              <a:rPr lang="en-US" altLang="zh-TW" dirty="0">
                <a:solidFill>
                  <a:srgbClr val="008000"/>
                </a:solidFill>
              </a:rPr>
              <a:t>?</a:t>
            </a:r>
            <a:r>
              <a:rPr lang="zh-TW" altLang="en-US" dirty="0">
                <a:solidFill>
                  <a:srgbClr val="008000"/>
                </a:solidFill>
              </a:rPr>
              <a:t> </a:t>
            </a:r>
            <a:endParaRPr lang="en-US" altLang="zh-TW" dirty="0">
              <a:solidFill>
                <a:srgbClr val="008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302B-8A8C-4C9B-80CD-08856734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cap="all" dirty="0"/>
              <a:t>人生</a:t>
            </a:r>
            <a:r>
              <a:rPr lang="zh-TW" altLang="en-US" dirty="0"/>
              <a:t>規劃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45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C7D0E6-FB7B-4271-A60A-F48A21B7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2" y="1046376"/>
            <a:ext cx="3233130" cy="476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53359F-24A2-4EEC-9487-0B3C15B63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5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72B43F-B147-4ADF-843C-78ED02F8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 marL="293687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BD8F5-0A2A-4635-9603-EB77CAA7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匆忙的上半場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8C21C-6965-4532-83A9-F88EB8B12C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6755" y="1362268"/>
            <a:ext cx="8758645" cy="5267131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en-US" sz="32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在上半場可能沒時間去思想一生要怎麼過，匆匆忙忙的唸大學，墜入情網，結婚，開始工作，盡力往上爬，積聚財富，過個舒適的人生。在上半場你疲於奔命，可能站在勝方。但遲早有一天你會開始捫心自問：「</a:t>
            </a:r>
            <a:r>
              <a:rPr lang="en-US" altLang="en-US" sz="3200" dirty="0" err="1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人生不過如此嗎</a:t>
            </a:r>
            <a:r>
              <a:rPr lang="en-US" altLang="en-US" sz="32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lang="en-US" altLang="en-US" sz="32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」</a:t>
            </a:r>
            <a:br>
              <a:rPr lang="en-US" altLang="en-US" sz="32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</a:b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42124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A1CF4F-485C-4607-B330-8947A88D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轉折的信號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E2903EF-5245-4514-8DDA-7BBAAAFC04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2572831"/>
            <a:ext cx="8686800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你開始問自己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：「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多少才算夠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？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4847488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3FD62F-D923-4C87-8B8A-DB997186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網路新名詞反映流行的價值觀</a:t>
            </a:r>
            <a:endParaRPr lang="en-US" altLang="zh-TW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高富帥</a:t>
            </a:r>
            <a:r>
              <a:rPr lang="en-US" altLang="zh-TW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白富美</a:t>
            </a:r>
            <a:endParaRPr lang="en-US" altLang="zh-TW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世界那么大，我想去看看</a:t>
            </a:r>
            <a:endParaRPr lang="en-US" altLang="zh-TW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世人都在追求</a:t>
            </a:r>
            <a:endParaRPr lang="en-US" altLang="zh-TW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財富 </a:t>
            </a:r>
            <a:r>
              <a:rPr lang="en-US" altLang="zh-TW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物質</a:t>
            </a:r>
            <a:endParaRPr lang="en-US" altLang="zh-TW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自由 </a:t>
            </a:r>
            <a:r>
              <a:rPr lang="en-US" altLang="zh-TW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感覺</a:t>
            </a:r>
            <a:r>
              <a:rPr lang="en-US" altLang="zh-TW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隨心所欲</a:t>
            </a:r>
            <a:r>
              <a:rPr lang="en-US" altLang="zh-TW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2"/>
            <a:r>
              <a:rPr lang="zh-CN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能做自己喜欢做的事，能只做自己喜欢做的事</a:t>
            </a:r>
            <a:endParaRPr lang="en-US" altLang="zh-CN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成功的標準決定你人生的規劃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拚命地賺錢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疲憊不堪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使勁地享受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吃喝玩樂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BA0815-5849-423A-97F8-F8F365D8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新時代成功的標準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75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5D10A5-436D-4B44-B702-5BB509AA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中場的反省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27FAF2E-F642-47FC-B732-D3A3EEB922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8600" y="1175209"/>
            <a:ext cx="8840755" cy="450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30000"/>
              </a:lnSpc>
              <a:buSzTx/>
              <a:buFontTx/>
              <a:buChar char="-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工作仍是我人生價值的中心嗎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en-US" b="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SzTx/>
              <a:buFontTx/>
              <a:buChar char="-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我有沒有一個永恆的價值體系來透視人生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en-US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SzTx/>
              <a:buFontTx/>
              <a:buChar char="-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我人生最高的目的是什麼？該獻身何種事業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en-US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SzTx/>
              <a:buFontTx/>
              <a:buChar char="-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我的人生使命是什麼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en-US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85750" indent="-285750">
              <a:lnSpc>
                <a:spcPct val="130000"/>
              </a:lnSpc>
              <a:buSzTx/>
              <a:buFontTx/>
              <a:buChar char="-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如果我能擁有完美人生，那該是什麼樣式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？</a:t>
            </a:r>
            <a:endParaRPr lang="en-US" altLang="en-US" b="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30000"/>
              </a:lnSpc>
              <a:buSzTx/>
              <a:buNone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中場檢討不是為以前沒做好的事來責罰自己，而是勇於反省，領悟到我們需要靠神的恩典生活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96628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463AEA-7969-49F8-B023-31ADF3A3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回歸真我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C41803-277F-4614-BCCF-EE98D894A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300" y="1142220"/>
            <a:ext cx="8915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上半場的許多痛苦，都該歸咎於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沈溺於自我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。所以下半場時，就需從自我中釋放出來。上半場是小我，下半場是大我。小我只包涵你自己，個人主義。超越自我使得真我能夠成長，能走長遠的路程且達到終點。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要有成功的下半場，關鍵不在於換工作，而是在於改變心態、改變世界觀，和重新規劃生活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51781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77A0AA-7F32-4D00-B6CA-1188C97D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你的人生規劃是否有神</a:t>
            </a:r>
            <a:r>
              <a:rPr lang="en-US" altLang="zh-TW" dirty="0"/>
              <a:t>?</a:t>
            </a:r>
            <a:endParaRPr lang="en-US" dirty="0"/>
          </a:p>
        </p:txBody>
      </p:sp>
      <p:pic>
        <p:nvPicPr>
          <p:cNvPr id="1026" name="Picture 2" descr="My fellow Americans, ask not what your country can do for You......&quot; - JFK  (2511 x 3254) : QuotesPorn">
            <a:extLst>
              <a:ext uri="{FF2B5EF4-FFF2-40B4-BE49-F238E27FC236}">
                <a16:creationId xmlns:a16="http://schemas.microsoft.com/office/drawing/2014/main" id="{9496E173-50C0-444C-86FE-00BA440DAA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28" y="960438"/>
            <a:ext cx="4374543" cy="5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3003BA-9AF0-4618-B077-F1F62ACC0275}"/>
              </a:ext>
            </a:extLst>
          </p:cNvPr>
          <p:cNvSpPr txBox="1"/>
          <p:nvPr/>
        </p:nvSpPr>
        <p:spPr>
          <a:xfrm>
            <a:off x="387219" y="5358953"/>
            <a:ext cx="8369560" cy="1281889"/>
          </a:xfrm>
          <a:prstGeom prst="rect">
            <a:avLst/>
          </a:prstGeom>
          <a:solidFill>
            <a:schemeClr val="tx2"/>
          </a:solidFill>
        </p:spPr>
        <p:txBody>
          <a:bodyPr wrap="square" tIns="4572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並不是神需要我們為祂做什麼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乃是神要我們藉著我們和祂同工塑造我們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,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見證祂的榮耀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056AB-4945-4E55-9920-3013E38DF209}"/>
              </a:ext>
            </a:extLst>
          </p:cNvPr>
          <p:cNvSpPr/>
          <p:nvPr/>
        </p:nvSpPr>
        <p:spPr>
          <a:xfrm>
            <a:off x="387219" y="948996"/>
            <a:ext cx="8369560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My fellow Christians: ask not what God can do for you — ask what you can do for God’s kingdom.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31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5392F-A36F-43B8-9990-9CC9BF3D2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56" y="2030901"/>
            <a:ext cx="8387287" cy="2065238"/>
          </a:xfrm>
        </p:spPr>
        <p:txBody>
          <a:bodyPr anchor="ctr"/>
          <a:lstStyle/>
          <a:p>
            <a:pPr algn="ctr"/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你是否願意將神放入人生的規劃中</a:t>
            </a:r>
            <a: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04716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B4D708-E050-4658-889C-CE33F8C0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退休計畫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原則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存款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退休前年收入 *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80%)/4%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可以退休了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$150,000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$3,000,000</a:t>
            </a:r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這是你的人生規劃嗎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23B4A2-0735-4C26-AF05-131EE704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人生規劃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00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788617-C0D1-4924-8A51-19E99BC866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人活著的目的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8364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F22368-7FD6-4B2D-9194-2DC98333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神在你的計劃中嗎</a:t>
            </a:r>
            <a:r>
              <a:rPr lang="en-US" altLang="zh-TW" dirty="0"/>
              <a:t>?</a:t>
            </a:r>
            <a:endParaRPr lang="en-US" dirty="0"/>
          </a:p>
        </p:txBody>
      </p:sp>
      <p:pic>
        <p:nvPicPr>
          <p:cNvPr id="2050" name="Picture 2" descr="生命季刊CCLiFe - 你需要明白的真相：真的有地狱吗？ 原创2017-02-18  任运生生命季刊地狱的呼声文/任运生生命季刊微信专稿路16：19-31 CNN  电视台的老板，因为近水楼台时常在公众媒体上大放厥词。“我正期盼着离世下入地狱，因为我知道那是我要去的地方。”他若知道地狱的 ...">
            <a:extLst>
              <a:ext uri="{FF2B5EF4-FFF2-40B4-BE49-F238E27FC236}">
                <a16:creationId xmlns:a16="http://schemas.microsoft.com/office/drawing/2014/main" id="{A187E33C-8B6D-40A0-8F1C-6C328209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92" y="1349271"/>
            <a:ext cx="3960140" cy="39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F17386-5850-4EA7-AD37-D1F96BB91A7B}"/>
              </a:ext>
            </a:extLst>
          </p:cNvPr>
          <p:cNvSpPr/>
          <p:nvPr/>
        </p:nvSpPr>
        <p:spPr>
          <a:xfrm>
            <a:off x="60960" y="5585843"/>
            <a:ext cx="90220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有一條路人以為正，至終成為死亡之路。 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箴言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14:12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26" name="Picture 2" descr="聖經簡報站：路加福音11章(下)-13章- YouTube">
            <a:extLst>
              <a:ext uri="{FF2B5EF4-FFF2-40B4-BE49-F238E27FC236}">
                <a16:creationId xmlns:a16="http://schemas.microsoft.com/office/drawing/2014/main" id="{C837CADB-921D-48A4-9AA7-D57801FF3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3575"/>
          <a:stretch/>
        </p:blipFill>
        <p:spPr bwMode="auto">
          <a:xfrm>
            <a:off x="661852" y="1349272"/>
            <a:ext cx="3910148" cy="39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29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D4F24-F74A-47E6-AAC5-C16A9D3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b="1" dirty="0"/>
              <a:t>神說：「我們要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照著我們的形象，按著我們的樣式 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(in our image, in our likeness) </a:t>
            </a:r>
            <a:r>
              <a:rPr lang="zh-TW" altLang="en-US" b="1" dirty="0"/>
              <a:t>造人，使他們管理海裡的魚、空中的鳥、地上的牲畜和全地，並地上所爬的一切昆蟲。」神就照著自己的形象造人，乃是照著他的形象，造男造女。神就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賜福給他們</a:t>
            </a:r>
            <a:r>
              <a:rPr lang="zh-TW" altLang="en-US" b="1" dirty="0"/>
              <a:t>，又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對他們說</a:t>
            </a:r>
            <a:r>
              <a:rPr lang="zh-TW" altLang="en-US" b="1" dirty="0"/>
              <a:t>：「要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生養眾多</a:t>
            </a:r>
            <a:r>
              <a:rPr lang="zh-TW" altLang="en-US" b="1" dirty="0"/>
              <a:t>，遍滿地面，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治理</a:t>
            </a:r>
            <a:r>
              <a:rPr lang="zh-TW" altLang="en-US" b="1" dirty="0"/>
              <a:t>這地，也要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管理</a:t>
            </a:r>
            <a:r>
              <a:rPr lang="zh-TW" altLang="en-US" b="1" dirty="0"/>
              <a:t>海裡的魚、空中的鳥和地上各樣行動的活物。」  </a:t>
            </a:r>
            <a:r>
              <a:rPr lang="zh-TW" altLang="en-US" sz="1600" b="1" dirty="0"/>
              <a:t>創世記 </a:t>
            </a:r>
            <a:r>
              <a:rPr lang="en-US" altLang="zh-TW" sz="1600" b="1" dirty="0"/>
              <a:t>1:26-28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TW" b="1" dirty="0"/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b="1" dirty="0"/>
              <a:t>耶和華神將那人安置在</a:t>
            </a:r>
            <a:r>
              <a:rPr lang="zh-TW" altLang="en-US" b="1" u="sng" dirty="0"/>
              <a:t>伊甸</a:t>
            </a:r>
            <a:r>
              <a:rPr lang="zh-TW" altLang="en-US" b="1" dirty="0"/>
              <a:t>園，使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他修理看守</a:t>
            </a:r>
            <a:r>
              <a:rPr lang="zh-TW" altLang="en-US" b="1" dirty="0"/>
              <a:t>。 </a:t>
            </a:r>
            <a:r>
              <a:rPr lang="en-US" altLang="zh-TW" b="1" dirty="0"/>
              <a:t>(work it and take care of it)</a:t>
            </a:r>
            <a:r>
              <a:rPr lang="zh-TW" altLang="en-US" b="1" dirty="0"/>
              <a:t>     </a:t>
            </a:r>
            <a:r>
              <a:rPr lang="zh-TW" altLang="en-US" sz="1600" b="1" dirty="0"/>
              <a:t>創世記</a:t>
            </a:r>
            <a:r>
              <a:rPr lang="zh-TW" altLang="en-US" b="1" dirty="0"/>
              <a:t> </a:t>
            </a:r>
            <a:r>
              <a:rPr lang="en-US" altLang="zh-TW" sz="1600" b="1" dirty="0"/>
              <a:t>2:15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7A1EA-E42E-495B-82D8-E164FD47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神造人的目的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348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D4F24-F74A-47E6-AAC5-C16A9D3B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sz="3200" b="1" dirty="0"/>
              <a:t>耶和華神用地上的塵土造人，將生氣吹在他鼻孔裡，他就成了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</a:rPr>
              <a:t>有靈的活人</a:t>
            </a:r>
            <a:r>
              <a:rPr lang="zh-TW" altLang="en-US" sz="3200" b="1" dirty="0"/>
              <a:t>，名叫</a:t>
            </a:r>
            <a:r>
              <a:rPr lang="zh-TW" altLang="en-US" sz="3200" b="1" u="sng" dirty="0"/>
              <a:t>亞當</a:t>
            </a:r>
            <a:r>
              <a:rPr lang="zh-TW" altLang="en-US" sz="3200" b="1" dirty="0"/>
              <a:t>。    </a:t>
            </a:r>
            <a:r>
              <a:rPr lang="zh-TW" altLang="en-US" sz="1800" b="1" dirty="0"/>
              <a:t>創世記 </a:t>
            </a:r>
            <a:r>
              <a:rPr lang="en-US" altLang="zh-TW" sz="1800" b="1" dirty="0"/>
              <a:t>2:7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endParaRPr lang="en-US" altLang="zh-TW" sz="3200" b="1" dirty="0"/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zh-TW" altLang="en-US" sz="3200" b="1" dirty="0"/>
              <a:t>天起了涼風，耶和華神在園中行走，那人和他妻子</a:t>
            </a:r>
            <a:r>
              <a:rPr lang="zh-TW" altLang="en-US" sz="3200" b="1" dirty="0">
                <a:highlight>
                  <a:srgbClr val="FFFF00"/>
                </a:highlight>
              </a:rPr>
              <a:t>聽見神的聲音</a:t>
            </a:r>
            <a:r>
              <a:rPr lang="zh-TW" altLang="en-US" sz="3200" b="1" dirty="0"/>
              <a:t>，就藏在園裡的樹木中，</a:t>
            </a:r>
            <a:r>
              <a:rPr lang="zh-TW" altLang="en-US" sz="3200" b="1" dirty="0">
                <a:highlight>
                  <a:srgbClr val="FFFF00"/>
                </a:highlight>
              </a:rPr>
              <a:t>躲避耶和華神的面</a:t>
            </a:r>
            <a:r>
              <a:rPr lang="zh-TW" altLang="en-US" sz="3200" b="1" dirty="0"/>
              <a:t>。 耶和華</a:t>
            </a:r>
            <a:r>
              <a:rPr lang="zh-TW" altLang="en-US" sz="3200" b="1" dirty="0">
                <a:highlight>
                  <a:srgbClr val="FFFF00"/>
                </a:highlight>
              </a:rPr>
              <a:t>神呼喚那人，對他說</a:t>
            </a:r>
            <a:r>
              <a:rPr lang="zh-TW" altLang="en-US" sz="3200" b="1" dirty="0"/>
              <a:t>：「你在哪裡？」他說：「我在園中</a:t>
            </a:r>
            <a:r>
              <a:rPr lang="zh-TW" altLang="en-US" sz="3200" b="1" dirty="0">
                <a:highlight>
                  <a:srgbClr val="FFFF00"/>
                </a:highlight>
              </a:rPr>
              <a:t>聽見你的聲音</a:t>
            </a:r>
            <a:r>
              <a:rPr lang="zh-TW" altLang="en-US" sz="3200" b="1" dirty="0"/>
              <a:t>，我就害怕，因為我赤身露體。我便藏了。」 </a:t>
            </a:r>
            <a:r>
              <a:rPr lang="zh-TW" altLang="en-US" sz="1800" b="1" dirty="0"/>
              <a:t>創世記 </a:t>
            </a:r>
            <a:r>
              <a:rPr lang="en-US" altLang="zh-TW" sz="1800" b="1" dirty="0"/>
              <a:t>3:8-10</a:t>
            </a:r>
            <a:endParaRPr lang="en-US" altLang="zh-TW" sz="32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7A1EA-E42E-495B-82D8-E164FD47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神造人的目的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786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437A49-B563-41C7-AA9C-C79A5E75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3600" dirty="0"/>
              <a:t>我們沒有一個人為自己活，也沒有一個人為自己死。 我們若活著，是</a:t>
            </a:r>
            <a:r>
              <a:rPr lang="zh-TW" altLang="en-US" sz="3600" dirty="0">
                <a:solidFill>
                  <a:srgbClr val="008000"/>
                </a:solidFill>
              </a:rPr>
              <a:t>為主而活</a:t>
            </a:r>
            <a:r>
              <a:rPr lang="zh-TW" altLang="en-US" sz="3600" dirty="0"/>
              <a:t>；若死了，是</a:t>
            </a:r>
            <a:r>
              <a:rPr lang="zh-TW" altLang="en-US" sz="3600" dirty="0">
                <a:solidFill>
                  <a:srgbClr val="008000"/>
                </a:solidFill>
              </a:rPr>
              <a:t>為主而死</a:t>
            </a:r>
            <a:r>
              <a:rPr lang="zh-TW" altLang="en-US" sz="3600" dirty="0"/>
              <a:t>。所以，我們或活或死，總是主的人。</a:t>
            </a:r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1912FF-F216-4689-A596-D761962B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羅馬書</a:t>
            </a:r>
            <a:r>
              <a:rPr lang="en-US" altLang="zh-TW" dirty="0"/>
              <a:t>14:7-8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4544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FIDENTIALITY LEVEL" val="a1946543-eadc-4060-9550-98c8329766f2"/>
</p:tagLst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x3W-v2 theme">
  <a:themeElements>
    <a:clrScheme name="Lam_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M theme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latin typeface="Trebuchet MS" pitchFamily="34" charset="0"/>
          </a:defRPr>
        </a:defPPr>
      </a:lstStyle>
    </a:spDef>
    <a:lnDef>
      <a:spPr>
        <a:ln w="28575">
          <a:solidFill>
            <a:schemeClr val="tx1">
              <a:lumMod val="65000"/>
              <a:lumOff val="3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600" b="0" kern="1200" dirty="0" smtClean="0">
            <a:latin typeface="Trebuchet MS" panose="020B0603020202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ICTV" id="{C4F17178-C60B-4616-B756-75A79BA6F7F8}" vid="{8998389D-3450-40D6-B98E-1B97AEBA67C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52840</TotalTime>
  <Words>1406</Words>
  <Application>Microsoft Macintosh PowerPoint</Application>
  <PresentationFormat>On-screen Show (4:3)</PresentationFormat>
  <Paragraphs>136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SimHei</vt:lpstr>
      <vt:lpstr>華康黑體 Std W9</vt:lpstr>
      <vt:lpstr>Arial</vt:lpstr>
      <vt:lpstr>Calibri</vt:lpstr>
      <vt:lpstr>Calibri Light</vt:lpstr>
      <vt:lpstr>Cambria</vt:lpstr>
      <vt:lpstr>Helvetica Neue</vt:lpstr>
      <vt:lpstr>Trebuchet MS</vt:lpstr>
      <vt:lpstr>Wingdings</vt:lpstr>
      <vt:lpstr>2_Custom Design</vt:lpstr>
      <vt:lpstr>2_Office Theme</vt:lpstr>
      <vt:lpstr>4x3W-v2 theme</vt:lpstr>
      <vt:lpstr>5_Default Design</vt:lpstr>
      <vt:lpstr>PowerPoint Presentation</vt:lpstr>
      <vt:lpstr>PowerPoint Presentation</vt:lpstr>
      <vt:lpstr>新時代成功的標準</vt:lpstr>
      <vt:lpstr>人生規劃</vt:lpstr>
      <vt:lpstr>人活著的目的</vt:lpstr>
      <vt:lpstr>神在你的計劃中嗎?</vt:lpstr>
      <vt:lpstr>神造人的目的</vt:lpstr>
      <vt:lpstr>神造人的目的</vt:lpstr>
      <vt:lpstr>羅馬書14:7-8</vt:lpstr>
      <vt:lpstr>人活著的目的</vt:lpstr>
      <vt:lpstr>追求神被神改變的人生</vt:lpstr>
      <vt:lpstr>成功人士</vt:lpstr>
      <vt:lpstr>雅各的人生規劃</vt:lpstr>
      <vt:lpstr>雅各經歷神的人生</vt:lpstr>
      <vt:lpstr>PowerPoint Presentation</vt:lpstr>
      <vt:lpstr>因為耶和華你的神使我遇見好機會得著的。</vt:lpstr>
      <vt:lpstr>PowerPoint Presentation</vt:lpstr>
      <vt:lpstr>雅各許願說：「神若與我同在，在我所行的路上保佑我，又給我食物吃，衣服穿，使我平平安安地回到我父親的家，我就必以耶和華為我的神。我所立為柱子的石頭也必作神的殿；凡你所賜給我的，我必將十分之一獻給你。」 創28:20-22</vt:lpstr>
      <vt:lpstr>雅各說：「耶和華我祖亞伯拉罕的神，我父親以撒的神啊，你曾對我說：『回你本地本族去，我要厚待你。』 你向僕人所施的一切慈愛和誠實，我一點也不配得；我先前只拿著我的杖過這約但河，如今我卻成了兩隊了。 求你救我脫離我哥哥以掃的手；因為我怕他來殺我，連妻子帶兒女一同殺了。你曾說：『我必定厚待你，使你的後裔如同海邊的沙，多得不可勝數。』」(創32:9-12)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雅各經歷神</vt:lpstr>
      <vt:lpstr>人生規劃</vt:lpstr>
      <vt:lpstr>PowerPoint Presentation</vt:lpstr>
      <vt:lpstr>匆忙的上半場</vt:lpstr>
      <vt:lpstr>轉折的信號</vt:lpstr>
      <vt:lpstr>中場的反省</vt:lpstr>
      <vt:lpstr>回歸真我</vt:lpstr>
      <vt:lpstr>你的人生規劃是否有神?</vt:lpstr>
      <vt:lpstr>你是否願意將神放入人生的規劃中?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1444</cp:revision>
  <cp:lastPrinted>2020-03-19T20:27:17Z</cp:lastPrinted>
  <dcterms:created xsi:type="dcterms:W3CDTF">2016-12-29T18:12:43Z</dcterms:created>
  <dcterms:modified xsi:type="dcterms:W3CDTF">2020-09-26T02:49:06Z</dcterms:modified>
</cp:coreProperties>
</file>