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914400" algn="l"/>
              </a:tabLst>
              <a:defRPr i="1" sz="3000"/>
            </a:lvl1pPr>
          </a:lstStyle>
          <a:p>
            <a:pPr defTabSz="914400"/>
            <a:r>
              <a:t>–Johnny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>
                <a:srgbClr val="A29A85"/>
              </a:buClr>
              <a:buSzTx/>
              <a:buNone/>
              <a:tabLst>
                <a:tab pos="914400" algn="l"/>
              </a:tabLst>
            </a:lvl1pPr>
          </a:lstStyle>
          <a:p>
            <a:pPr defTabSz="914400"/>
            <a:r>
              <a:t>“Type a quote here.” 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800100" y="0"/>
            <a:ext cx="14673017" cy="97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209800" y="739414"/>
            <a:ext cx="8613251" cy="5740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851650" y="1122729"/>
            <a:ext cx="4864100" cy="7267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858000" y="1905000"/>
            <a:ext cx="4864100" cy="726789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988300" y="4216400"/>
            <a:ext cx="5067300" cy="47513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8255000" y="635000"/>
            <a:ext cx="4167872" cy="27692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092200" y="-176472"/>
            <a:ext cx="6400800" cy="95640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 txBox="1"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863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295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1727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21590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2590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3022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3454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3886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b="1"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把握時機</a:t>
            </a:r>
          </a:p>
        </p:txBody>
      </p:sp>
      <p:sp>
        <p:nvSpPr>
          <p:cNvPr id="120" name="Shape 1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2/2/2020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221979" y="4304067"/>
            <a:ext cx="10364725" cy="226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浪費時間、浪費生命、只看眼前、忽視永恆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不渴慕恩賜，才幹是為自己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財富享樂為自己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09600" y="2717800"/>
            <a:ext cx="3670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現今的世代邪惡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95300" y="292100"/>
            <a:ext cx="4178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機會 - </a:t>
            </a:r>
            <a:r>
              <a:rPr b="0"/>
              <a:t>神給人機會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536700" y="1892300"/>
            <a:ext cx="2654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約瑟的機會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536700" y="3187700"/>
            <a:ext cx="5194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神給大衛和掃羅的機會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422400" y="4880864"/>
            <a:ext cx="11074400" cy="370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 '末底改 託人回覆 以斯帖 說：「你莫想在王宮裏強過一切 猶大 人，得免這禍。 此時你若閉口不言， 猶大 人必從別處得解脫，蒙拯救；你和你父家必致滅亡。焉知你得了王后的位分不是為現今的機會嗎？」 '（以斯帖記 4:13-14）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  <p:bldP build="whole" bldLvl="1" animBg="1" rev="0" advAuto="0" spid="16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95300" y="292100"/>
            <a:ext cx="4178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機會 - </a:t>
            </a:r>
            <a:r>
              <a:rPr b="0"/>
              <a:t>神給你機會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901700" y="1763775"/>
            <a:ext cx="11785600" cy="368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與神和好的機會 - 救恩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與人和好的機會 - 婚姻關係、親子關係、朋友關係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服事眾人、服事教會、服事神的機會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靈命提升的機會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安息的機會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【電影】Evan Almighty‧王牌天神 2／2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04" y="3263981"/>
            <a:ext cx="2921699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 txBox="1"/>
          <p:nvPr/>
        </p:nvSpPr>
        <p:spPr>
          <a:xfrm>
            <a:off x="774700" y="2654300"/>
            <a:ext cx="173441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王牌天神2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365500" y="5836665"/>
            <a:ext cx="9639300" cy="30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someone prayed for the family to be closer, do you think God zaps them with warm fuzzy feelings, or does he give them opportunities to love each other?」 　　　　　 </a:t>
            </a:r>
          </a:p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又如果有人希望家人關係更親密，你覺得上帝是要給他們耳鬢廝磨的短暫溫馨，還是給他機會去彼此相愛？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429000" y="266700"/>
            <a:ext cx="94615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someone prays for patience, you think God gives them patience? Or does he give them the opportunity to be patient? </a:t>
            </a:r>
          </a:p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如果有人祈禱自己有耐心，你認為上帝是直接賜予他片刻的耐心，還是給他一個培養耐心的機會？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429000" y="3479800"/>
            <a:ext cx="957580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he prayed for courage, does God give him courage, or does he give him opportunities to be courageous? </a:t>
            </a:r>
          </a:p>
          <a:p>
            <a:pPr algn="l" defTabSz="457200">
              <a:buClrTx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如果有人祈求自己有勇氣，你說上帝是直接給他一時的勇氣，還是給他機會去變得更加勇敢？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-6350" y="711200"/>
            <a:ext cx="3276600" cy="889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Tx/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改變命運？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-6350" y="8242300"/>
            <a:ext cx="3276600" cy="889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Tx/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賜給機會？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72" grpId="4"/>
      <p:bldP build="whole" bldLvl="1" animBg="1" rev="0" advAuto="0" spid="170" grpId="1"/>
      <p:bldP build="whole" bldLvl="1" animBg="1" rev="0" advAuto="0" spid="173" grpId="5"/>
      <p:bldP build="whole" bldLvl="1" animBg="1" rev="0" advAuto="0" spid="17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584200" y="434339"/>
            <a:ext cx="8948420" cy="83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17 不要作糊塗人，要明白主的旨意如何</a:t>
            </a:r>
          </a:p>
        </p:txBody>
      </p:sp>
      <p:pic>
        <p:nvPicPr>
          <p:cNvPr id="176" name="chariots-of-fire-harold-abrahams.jpg" descr="chariots-of-fire-harold-abraham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4549" y="2939077"/>
            <a:ext cx="3746501" cy="289983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 txBox="1"/>
          <p:nvPr/>
        </p:nvSpPr>
        <p:spPr>
          <a:xfrm>
            <a:off x="1968500" y="1389888"/>
            <a:ext cx="88265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哈羅德·亞伯拉罕斯 (Harold Abrahams)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1899～1978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828800" y="6248400"/>
            <a:ext cx="9766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我永遠追求，我什至不知道我在追逐什麼。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828800" y="7523988"/>
            <a:ext cx="110109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我將抬起眼睛，俯視那條走廊。 4英尺寬，用10秒鐘的寂寞來證明我的存在。 但是我會嗎？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7" grpId="1"/>
      <p:bldP build="whole" bldLvl="1" animBg="1" rev="0" advAuto="0" spid="179" grpId="4"/>
      <p:bldP build="whole" bldLvl="1" animBg="1" rev="0" advAuto="0" spid="17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eric-liddell-olympics-1924.jpg" descr="eric-liddell-olympics-19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10" y="850759"/>
            <a:ext cx="4302450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 txBox="1"/>
          <p:nvPr/>
        </p:nvSpPr>
        <p:spPr>
          <a:xfrm>
            <a:off x="5333999" y="856232"/>
            <a:ext cx="7817105" cy="153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埃里克·利德爾（Eric H. Liddell）</a:t>
            </a:r>
          </a:p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1902～1945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01700" y="7213599"/>
            <a:ext cx="116205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我相信上帝為了某種目的創造了我，不過他同時也讓我能跑的很快，我跑的時候能感覺到他的愉快。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26276" y="3905249"/>
            <a:ext cx="10260048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3390" indent="-453390">
              <a:buClr>
                <a:srgbClr val="515151"/>
              </a:buClr>
              <a:buSzPct val="75000"/>
              <a:buChar char="•"/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1902年1月16日生於天津，父親是傳教士</a:t>
            </a:r>
          </a:p>
          <a:p>
            <a:pPr marL="453390" indent="-453390" algn="l">
              <a:buClr>
                <a:srgbClr val="515151"/>
              </a:buClr>
              <a:buSzPct val="75000"/>
              <a:buChar char="•"/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1925年返回出生地天津，成為傳教士</a:t>
            </a:r>
          </a:p>
          <a:p>
            <a:pPr marL="453390" indent="-453390" algn="l">
              <a:buClr>
                <a:srgbClr val="515151"/>
              </a:buClr>
              <a:buSzPct val="75000"/>
              <a:buChar char="•"/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1945年在集中營中因腦腫瘤逝世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p" bldLvl="5" animBg="1" rev="0" advAuto="0" spid="18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609600" y="3162300"/>
            <a:ext cx="28702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機會 - 危機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09600" y="5686296"/>
            <a:ext cx="10447529" cy="371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耶穌 - 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時間 - 33年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財力 - 木匠的兒子 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能力 - 依靠聖靈</a:t>
            </a:r>
          </a:p>
          <a:p>
            <a:pPr marL="4318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成就 - 12使徒傳遞耶穌的愛與教訓 + 大使命 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917700" y="3777488"/>
            <a:ext cx="95758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神延長希西家15年的壽命（54歲終）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晚節不保，遺害子孫！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09599" y="914400"/>
            <a:ext cx="263550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危機 - 機會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6" grpId="1"/>
      <p:bldP build="whole" bldLvl="1" animBg="1" rev="0" advAuto="0" spid="18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body" idx="14"/>
          </p:nvPr>
        </p:nvSpPr>
        <p:spPr>
          <a:xfrm>
            <a:off x="825500" y="473708"/>
            <a:ext cx="11696700" cy="3700784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0"/>
              </a:spcBef>
              <a:buClrTx/>
              <a:tabLst/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以弗所書 5:15～17</a:t>
            </a:r>
          </a:p>
          <a:p>
            <a:pPr algn="l" defTabSz="457200">
              <a:spcBef>
                <a:spcPts val="0"/>
              </a:spcBef>
              <a:buClrTx/>
              <a:tabLst/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【和合本】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15 你們要謹慎行事，不要像愚昧人，當像智慧人。 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16 要愛惜光陰，因為現今的世代邪惡。 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17 不要作糊塗人，要明白主的旨意如何。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25500" y="4457700"/>
            <a:ext cx="115824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【NIV】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15 Be very careful, then, how you live—not as unwise but as wise, 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16 making the most of every opportunity, because the days are evil. 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17 Therefore do not be foolish, but understand what the Lord’s will is.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body" idx="14"/>
          </p:nvPr>
        </p:nvSpPr>
        <p:spPr>
          <a:xfrm>
            <a:off x="127000" y="118108"/>
            <a:ext cx="12750800" cy="4411984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0"/>
              </a:spcBef>
              <a:buClrTx/>
              <a:tabLst/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以弗所書 5:15～17</a:t>
            </a:r>
          </a:p>
          <a:p>
            <a:pPr algn="l" defTabSz="457200">
              <a:spcBef>
                <a:spcPts val="0"/>
              </a:spcBef>
              <a:buClrTx/>
              <a:tabLst/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【中文標準譯本】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15 所以，你們要仔細察看怎樣</a:t>
            </a:r>
            <a:r>
              <a:rPr>
                <a:solidFill>
                  <a:schemeClr val="accent5">
                    <a:satOff val="10649"/>
                    <a:lumOff val="-19636"/>
                  </a:schemeClr>
                </a:solidFill>
              </a:rPr>
              <a:t>行事為人</a:t>
            </a:r>
            <a:r>
              <a:t>，不要像沒有智慧的人，而要像有智慧的人；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16 </a:t>
            </a:r>
            <a:r>
              <a:rPr>
                <a:solidFill>
                  <a:schemeClr val="accent5">
                    <a:satOff val="10649"/>
                    <a:lumOff val="-19636"/>
                  </a:schemeClr>
                </a:solidFill>
              </a:rPr>
              <a:t>要把握機會</a:t>
            </a:r>
            <a:r>
              <a:t> ，因為這時代是邪惡的。 </a:t>
            </a:r>
          </a:p>
          <a:p>
            <a:pPr algn="l" defTabSz="457200">
              <a:spcBef>
                <a:spcPts val="0"/>
              </a:spcBef>
              <a:buClrTx/>
              <a:tabLst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17 為此，不要做愚妄的人，而要領悟主的旨意是什麼。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27000" y="5363464"/>
            <a:ext cx="12611100" cy="370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【新譯本】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15 所以，你們行事為人要謹慎，不要像愚昧人，卻要像聰明人。 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16 </a:t>
            </a:r>
            <a:r>
              <a:rPr>
                <a:solidFill>
                  <a:schemeClr val="accent5">
                    <a:satOff val="10649"/>
                    <a:lumOff val="-19636"/>
                  </a:schemeClr>
                </a:solidFill>
              </a:rPr>
              <a:t>要把握時機</a:t>
            </a:r>
            <a:r>
              <a:t>，因為這時代邪惡。 因此，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17 因此不要作糊塗人，要明白甚麼是主的旨意。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787400" y="292100"/>
            <a:ext cx="11430000" cy="1905000"/>
          </a:xfrm>
          <a:prstGeom prst="rect">
            <a:avLst/>
          </a:prstGeom>
        </p:spPr>
        <p:txBody>
          <a:bodyPr/>
          <a:lstStyle>
            <a:lvl1pPr defTabSz="457200">
              <a:defRPr b="1" sz="5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命運與機會</a:t>
            </a:r>
          </a:p>
        </p:txBody>
      </p:sp>
      <p:pic>
        <p:nvPicPr>
          <p:cNvPr id="129" name="l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197100"/>
            <a:ext cx="6959600" cy="695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68300" y="2690876"/>
            <a:ext cx="8213852" cy="5006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行事 - 你如何生活？How you live？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基督徒的生活 - 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家庭生活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職場生活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教會生活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個人生活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68300" y="472439"/>
            <a:ext cx="10980420" cy="83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15 你們要謹慎行事，不要像愚昧人，當像智慧人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68300" y="1511300"/>
            <a:ext cx="1079195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謹慎 - 要非常小心(Be very careful) 申命記(12次)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68300" y="8070088"/>
            <a:ext cx="121666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'身體沒有靈魂是死的，信心沒有行為也是死的。'（雅各書 2:26）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p" bldLvl="5" animBg="1" rev="0" advAuto="0" spid="131" grpId="2"/>
      <p:bldP build="whole" bldLvl="1" animBg="1" rev="0" advAuto="0" spid="13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816100" y="1701800"/>
            <a:ext cx="3162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愚昧的基督徒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251700" y="1701800"/>
            <a:ext cx="3162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智慧的基督徒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127500" y="3797300"/>
            <a:ext cx="36703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活出基督的樣式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65938" y="5067299"/>
            <a:ext cx="124714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'所以，你們若真與基督一同復活，就當求在上面的事；那裏有基督坐在神的右邊。 你們要思念上面的事，不要思念地上的事。 因為你們已經死了，你們的生命與基督一同藏在神裏面。 基督是我們的生命，他顯現的時候，你們也要與他一同顯現在榮耀裏。 '（歌羅西書 3:1-4）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647700" y="2628900"/>
            <a:ext cx="124968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時間 - </a:t>
            </a:r>
            <a:r>
              <a:t>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08000" y="447039"/>
            <a:ext cx="10914380" cy="83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b="1" sz="40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16 要愛惜光陰(把握時機)，因為現今的世代邪惡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08000" y="1536700"/>
            <a:ext cx="973836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充分的使用神給我們的 - 時間，才幹，財富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016000" y="3592576"/>
            <a:ext cx="11988800" cy="287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'其實明天如何，你們還不知道。你們的生命是甚麼呢？你們原來是一片雲霧，出現少時就不見了。 '（雅各書 4:14）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90600" y="6622288"/>
            <a:ext cx="118110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“求你指教我們怎樣數算自己的日子， 好叫我們得着智慧的心。”（詩篇 90:12）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4" grpId="2"/>
      <p:bldP build="whole" bldLvl="1" animBg="1" rev="0" advAuto="0" spid="14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635000" y="1288288"/>
            <a:ext cx="11899900" cy="1538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“人在最小的事上忠心，在大事上也忠心；在最小的事上不義，在大事上也不義。”（路加福音 16:10 ）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35000" y="241300"/>
            <a:ext cx="880872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才幹 </a:t>
            </a:r>
            <a:r>
              <a:t>- 馬太福音 25:14～30 才幹的比喻</a:t>
            </a:r>
          </a:p>
        </p:txBody>
      </p:sp>
      <p:pic>
        <p:nvPicPr>
          <p:cNvPr id="14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105" y="3892992"/>
            <a:ext cx="5606074" cy="313416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 txBox="1"/>
          <p:nvPr/>
        </p:nvSpPr>
        <p:spPr>
          <a:xfrm>
            <a:off x="508000" y="7246111"/>
            <a:ext cx="11782553" cy="69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Kodi Lee - The Winner of American Got Talent 2019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9" grpId="2"/>
      <p:bldP build="whole" bldLvl="1" animBg="1" rev="0" advAuto="0" spid="1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292100" y="2226564"/>
            <a:ext cx="12814300" cy="4411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當代着名佈道家慕迪，曾經在芝加哥一個聚會中傳講有關“生財之道”的信息，</a:t>
            </a:r>
          </a:p>
          <a:p>
            <a: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共分為三篇：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第一篇“盡力賺錢”，聽的人拍手叫好；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第二篇是“盡力積錢”，聽的人繼續點頭表示認同，</a:t>
            </a:r>
          </a:p>
          <a:p>
            <a:pPr lvl="1" marL="863600" indent="-431800" algn="l" defTabSz="457200">
              <a:buClr>
                <a:srgbClr val="515151"/>
              </a:buClr>
              <a:buSzPct val="75000"/>
              <a:buChar char="•"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第三篇是“盡力捐錢”，聽眾沒有作聲，不敢贊成。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92100" y="157732"/>
            <a:ext cx="10541000" cy="153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buClrTx/>
              <a:defRPr b="1"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財富 - </a:t>
            </a:r>
            <a:r>
              <a:rPr b="0"/>
              <a:t>'地和其中所充滿的， 世界和住在其間的，都屬耶和華。 '（詩篇 24:1）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28600" y="7262876"/>
            <a:ext cx="12446000" cy="226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buClrTx/>
              <a:defRPr sz="4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“一個僕人不能事奉兩個主，不是惡這個愛那個，就是重這個輕那個；你們不能又事奉神，又事奉瑪門。”（路加福音 16：13）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4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