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78" r:id="rId4"/>
    <p:sldId id="258" r:id="rId5"/>
    <p:sldId id="262" r:id="rId6"/>
    <p:sldId id="259" r:id="rId7"/>
    <p:sldId id="263" r:id="rId8"/>
    <p:sldId id="264" r:id="rId9"/>
    <p:sldId id="261" r:id="rId10"/>
    <p:sldId id="279" r:id="rId11"/>
    <p:sldId id="266" r:id="rId12"/>
    <p:sldId id="276" r:id="rId13"/>
    <p:sldId id="280" r:id="rId14"/>
    <p:sldId id="267" r:id="rId15"/>
    <p:sldId id="281" r:id="rId16"/>
    <p:sldId id="260" r:id="rId17"/>
    <p:sldId id="268" r:id="rId18"/>
    <p:sldId id="277" r:id="rId19"/>
    <p:sldId id="269" r:id="rId20"/>
    <p:sldId id="282" r:id="rId21"/>
    <p:sldId id="271" r:id="rId22"/>
    <p:sldId id="273" r:id="rId23"/>
    <p:sldId id="270" r:id="rId24"/>
    <p:sldId id="274" r:id="rId25"/>
    <p:sldId id="275" r:id="rId26"/>
    <p:sldId id="272" r:id="rId27"/>
  </p:sldIdLst>
  <p:sldSz cx="9144000" cy="6858000" type="screen4x3"/>
  <p:notesSz cx="6858000" cy="9144000"/>
  <p:embeddedFontLst>
    <p:embeddedFont>
      <p:font typeface="Tw Cen MT Condensed Extra Bold" panose="020B0803020202020204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1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0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5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2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4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3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2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1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6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0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2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BEE4F-92AC-46D4-8C84-6C6D18F15E6B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E7C1A-A337-4B16-B341-79910B519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1782" y="3049377"/>
            <a:ext cx="3890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『</a:t>
            </a:r>
            <a:r>
              <a:rPr lang="zh-TW" altLang="en-US" sz="5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人生長跑</a:t>
            </a:r>
            <a:r>
              <a:rPr lang="en-US" altLang="zh-TW" sz="5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』</a:t>
            </a:r>
            <a:endParaRPr lang="en-US" sz="5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4592" y="3972707"/>
            <a:ext cx="35478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希伯來書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12:1-2)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622" y="379529"/>
            <a:ext cx="2531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主日信息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3231" y="389057"/>
            <a:ext cx="2939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3</a:t>
            </a:r>
            <a:r>
              <a:rPr lang="en-US" altLang="zh-TW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/8/2020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8990" y="5449704"/>
            <a:ext cx="3988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弟兄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512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82JUC-Bale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 descr="34Israeli Soldier with Ba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27Golan-M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102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79Dead Sea-Balex#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25857" r="16490" b="9202"/>
          <a:stretch/>
        </p:blipFill>
        <p:spPr>
          <a:xfrm>
            <a:off x="4111448" y="133126"/>
            <a:ext cx="4828156" cy="3162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93M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21463" r="26169"/>
          <a:stretch/>
        </p:blipFill>
        <p:spPr>
          <a:xfrm>
            <a:off x="5410200" y="3407484"/>
            <a:ext cx="372249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127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heavy bur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1" y="152407"/>
            <a:ext cx="8575471" cy="419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818" y="4447940"/>
            <a:ext cx="88851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那少年人聽見這話，就憂憂愁愁的走了，因為他的產業很多 </a:t>
            </a:r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太</a:t>
            </a:r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19:22)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811" y="5586713"/>
            <a:ext cx="678185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i="1" dirty="0" smtClean="0">
                <a:solidFill>
                  <a:schemeClr val="accent5">
                    <a:lumMod val="50000"/>
                  </a:schemeClr>
                </a:solidFill>
              </a:rPr>
              <a:t>What do I own and what owns me?</a:t>
            </a:r>
            <a:endParaRPr lang="en-US" sz="35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我擁有什麼？什麼擁有著我？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750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teenager first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84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eighing luggage at air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0" y="553755"/>
            <a:ext cx="8390444" cy="556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195" y="4301448"/>
            <a:ext cx="410881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享受、懶惰、苦毒、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驕傲、自私、批評、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情欲、失責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...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288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walking across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sand in sh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1" y="285305"/>
            <a:ext cx="3556148" cy="236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207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847" y="175846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三</a:t>
            </a:r>
            <a:r>
              <a:rPr lang="en-US" altLang="zh-TW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 </a:t>
            </a:r>
            <a:r>
              <a:rPr lang="zh-TW" altLang="en-US" sz="3600" u="sng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存心忍耐</a:t>
            </a:r>
            <a:endParaRPr lang="en-US" sz="3600" u="sng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7391" y="789519"/>
            <a:ext cx="7571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存心忍耐，</a:t>
            </a:r>
            <a:r>
              <a:rPr lang="zh-TW" altLang="en-US" sz="36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奔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那擺在我們前頭的路程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9259" y="1403192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A. 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起步難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0023" y="2103953"/>
            <a:ext cx="62889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慣性定律：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靜者恆靜，動者恆動</a:t>
            </a:r>
            <a:endParaRPr lang="en-US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8" name="Bent Arrow 7"/>
          <p:cNvSpPr/>
          <p:nvPr/>
        </p:nvSpPr>
        <p:spPr>
          <a:xfrm flipV="1">
            <a:off x="3401352" y="1380890"/>
            <a:ext cx="870857" cy="578539"/>
          </a:xfrm>
          <a:prstGeom prst="ben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294394" y="1464748"/>
            <a:ext cx="13258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500" b="1" i="1" dirty="0" smtClean="0">
                <a:solidFill>
                  <a:srgbClr val="C00000"/>
                </a:solidFill>
              </a:rPr>
              <a:t>RUN</a:t>
            </a:r>
            <a:endParaRPr lang="en-US" sz="3500" b="1" i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Image result for boiling fr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4" y="2727769"/>
            <a:ext cx="48768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87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847" y="175846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三</a:t>
            </a:r>
            <a:r>
              <a:rPr lang="en-US" altLang="zh-TW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 </a:t>
            </a:r>
            <a:r>
              <a:rPr lang="zh-TW" altLang="en-US" sz="3600" u="sng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存心忍耐</a:t>
            </a:r>
            <a:endParaRPr lang="en-US" sz="3600" u="sng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7391" y="789519"/>
            <a:ext cx="7571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存心忍耐，</a:t>
            </a:r>
            <a:r>
              <a:rPr lang="zh-TW" altLang="en-US" sz="36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奔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那擺在我們前頭的路程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0017" y="2010476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B. 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堅持難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9259" y="2715484"/>
            <a:ext cx="83359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路程 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(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賽程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) = </a:t>
            </a:r>
            <a:r>
              <a:rPr lang="en-US" altLang="zh-TW" sz="3400" i="1" dirty="0" err="1" smtClean="0">
                <a:solidFill>
                  <a:schemeClr val="accent2">
                    <a:lumMod val="50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agonas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</a:t>
            </a:r>
            <a:r>
              <a:rPr lang="en-US" altLang="zh-TW" sz="3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(</a:t>
            </a:r>
            <a:r>
              <a:rPr lang="zh-TW" altLang="en-US" sz="3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希臘文</a:t>
            </a:r>
            <a:r>
              <a:rPr lang="en-US" altLang="zh-TW" sz="3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) </a:t>
            </a:r>
            <a:r>
              <a:rPr lang="en-US" altLang="zh-TW" sz="3400" b="1" i="1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Agony</a:t>
            </a:r>
            <a:r>
              <a:rPr lang="en-US" altLang="zh-TW" sz="3400" b="1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</a:t>
            </a:r>
            <a:r>
              <a:rPr lang="zh-TW" altLang="en-US" sz="3400" b="1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痛苦</a:t>
            </a:r>
            <a:endParaRPr lang="en-US" sz="3400" b="1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9259" y="1403192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A. </a:t>
            </a:r>
            <a:r>
              <a:rPr lang="zh-TW" alt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起步難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pic>
        <p:nvPicPr>
          <p:cNvPr id="2" name="Picture 2" descr="Image result for exhausted running on track mil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713678" y="3537661"/>
            <a:ext cx="4148254" cy="294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winston churchi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7" y="3482428"/>
            <a:ext cx="6575668" cy="29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2156" y="581873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邱吉爾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920846" y="3946386"/>
            <a:ext cx="3036038" cy="1328569"/>
          </a:xfrm>
          <a:prstGeom prst="wedgeRoundRectCallout">
            <a:avLst>
              <a:gd name="adj1" fmla="val -78924"/>
              <a:gd name="adj2" fmla="val 5135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i="1" dirty="0" smtClean="0">
                <a:solidFill>
                  <a:srgbClr val="002060"/>
                </a:solidFill>
              </a:rPr>
              <a:t>Never Give Up!</a:t>
            </a:r>
          </a:p>
          <a:p>
            <a:pPr algn="ctr"/>
            <a:r>
              <a:rPr lang="zh-TW" altLang="en-US" sz="35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不要放棄！</a:t>
            </a:r>
            <a:endParaRPr lang="en-US" sz="3500" dirty="0">
              <a:solidFill>
                <a:srgbClr val="002060"/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920846" y="3934074"/>
            <a:ext cx="3036038" cy="1328569"/>
          </a:xfrm>
          <a:prstGeom prst="wedgeRoundRectCallout">
            <a:avLst>
              <a:gd name="adj1" fmla="val -78924"/>
              <a:gd name="adj2" fmla="val 51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i="1" dirty="0" smtClean="0">
                <a:solidFill>
                  <a:srgbClr val="002060"/>
                </a:solidFill>
              </a:rPr>
              <a:t>Never Give Up!</a:t>
            </a:r>
          </a:p>
          <a:p>
            <a:pPr algn="ctr"/>
            <a:r>
              <a:rPr lang="zh-TW" altLang="en-US" sz="35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不要放棄！</a:t>
            </a:r>
            <a:endParaRPr lang="en-US" sz="3500" dirty="0">
              <a:solidFill>
                <a:srgbClr val="002060"/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5920846" y="3934073"/>
            <a:ext cx="3036038" cy="1328569"/>
          </a:xfrm>
          <a:prstGeom prst="wedgeRoundRectCallout">
            <a:avLst>
              <a:gd name="adj1" fmla="val -78924"/>
              <a:gd name="adj2" fmla="val 5135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i="1" dirty="0" smtClean="0">
                <a:solidFill>
                  <a:srgbClr val="002060"/>
                </a:solidFill>
              </a:rPr>
              <a:t>Never Give Up!</a:t>
            </a:r>
          </a:p>
          <a:p>
            <a:pPr algn="ctr"/>
            <a:r>
              <a:rPr lang="zh-TW" altLang="en-US" sz="35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不要放棄！</a:t>
            </a:r>
            <a:endParaRPr lang="en-US" sz="3500" dirty="0">
              <a:solidFill>
                <a:srgbClr val="002060"/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388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847" y="175846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四</a:t>
            </a:r>
            <a:r>
              <a:rPr lang="en-US" altLang="zh-TW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 </a:t>
            </a:r>
            <a:r>
              <a:rPr lang="zh-TW" altLang="en-US" sz="3600" u="sng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仰望耶穌</a:t>
            </a:r>
            <a:endParaRPr lang="en-US" sz="3600" u="sng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7391" y="789519"/>
            <a:ext cx="6647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仰望為我們信心</a:t>
            </a:r>
            <a:r>
              <a:rPr lang="zh-TW" altLang="en-US" sz="36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創始成終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的耶穌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855029" y="1435850"/>
            <a:ext cx="468086" cy="556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86918" y="1917592"/>
            <a:ext cx="58132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smtClean="0">
                <a:solidFill>
                  <a:schemeClr val="accent2">
                    <a:lumMod val="50000"/>
                  </a:schemeClr>
                </a:solidFill>
              </a:rPr>
              <a:t>Author</a:t>
            </a:r>
            <a:r>
              <a:rPr lang="en-US" sz="3400" b="1" i="1" dirty="0" smtClean="0"/>
              <a:t> and </a:t>
            </a:r>
            <a:r>
              <a:rPr lang="en-US" sz="3400" b="1" i="1" dirty="0" err="1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3400" b="1" i="1" dirty="0" err="1" smtClean="0">
                <a:solidFill>
                  <a:schemeClr val="accent2">
                    <a:lumMod val="50000"/>
                  </a:schemeClr>
                </a:solidFill>
              </a:rPr>
              <a:t>erfector</a:t>
            </a:r>
            <a:r>
              <a:rPr lang="en-US" sz="3400" b="1" i="1" dirty="0" smtClean="0"/>
              <a:t> of our life</a:t>
            </a:r>
            <a:endParaRPr lang="en-US" sz="3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017787" y="2399334"/>
            <a:ext cx="54168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生命的</a:t>
            </a:r>
            <a:r>
              <a:rPr lang="zh-TW" altLang="en-US" sz="3400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主宰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，目標的</a:t>
            </a:r>
            <a:r>
              <a:rPr lang="zh-TW" altLang="en-US" sz="3400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完成者</a:t>
            </a:r>
            <a:endParaRPr lang="en-US" sz="3400" dirty="0">
              <a:solidFill>
                <a:srgbClr val="C00000"/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pic>
        <p:nvPicPr>
          <p:cNvPr id="13316" name="Picture 4" descr="Image result for walking in the sno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39248" r="33370"/>
          <a:stretch/>
        </p:blipFill>
        <p:spPr bwMode="auto">
          <a:xfrm>
            <a:off x="436261" y="3431159"/>
            <a:ext cx="4569737" cy="310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look to je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5" y="3195297"/>
            <a:ext cx="2392604" cy="357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footprints in the sno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r="1728" b="4780"/>
          <a:stretch/>
        </p:blipFill>
        <p:spPr bwMode="auto">
          <a:xfrm>
            <a:off x="151072" y="3195296"/>
            <a:ext cx="8819554" cy="3576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50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744" y="1944009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400" b="0" i="0" dirty="0" smtClean="0">
                <a:solidFill>
                  <a:srgbClr val="002060"/>
                </a:solidFill>
                <a:effectLst/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人心籌算自己的道路；惟耶和華指引他的腳步。</a:t>
            </a:r>
            <a:endParaRPr lang="en-US" altLang="zh-TW" sz="3400" b="0" i="0" dirty="0" smtClean="0">
              <a:solidFill>
                <a:srgbClr val="002060"/>
              </a:solidFill>
              <a:effectLst/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en-US" altLang="zh-TW" sz="34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箴</a:t>
            </a:r>
            <a:r>
              <a:rPr lang="en-US" altLang="zh-TW" sz="34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16:9)</a:t>
            </a:r>
            <a:endParaRPr lang="en-US" sz="3400" dirty="0">
              <a:solidFill>
                <a:srgbClr val="002060"/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744" y="3888018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400" b="0" i="0" dirty="0" smtClean="0">
                <a:solidFill>
                  <a:srgbClr val="002060"/>
                </a:solidFill>
                <a:effectLst/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人心多有計謀；惟有耶和華的籌算纔能立定。</a:t>
            </a:r>
            <a:r>
              <a:rPr lang="en-US" altLang="zh-TW" sz="34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箴</a:t>
            </a:r>
            <a:r>
              <a:rPr lang="en-US" altLang="zh-TW" sz="34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19:21)</a:t>
            </a:r>
            <a:endParaRPr lang="en-US" sz="3400" dirty="0">
              <a:solidFill>
                <a:srgbClr val="002060"/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847" y="175846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四</a:t>
            </a:r>
            <a:r>
              <a:rPr lang="en-US" altLang="zh-TW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 </a:t>
            </a:r>
            <a:r>
              <a:rPr lang="zh-TW" altLang="en-US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仰望耶穌</a:t>
            </a:r>
            <a:endParaRPr lang="en-US" sz="36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7391" y="789519"/>
            <a:ext cx="803296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祂因那擺在</a:t>
            </a:r>
            <a:r>
              <a:rPr lang="zh-TW" altLang="en-US" sz="36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前面的喜樂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，就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輕看羞辱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忍受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了十字架的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苦難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，便坐在神寶座的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右邊。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70346" y="5762171"/>
            <a:ext cx="2281394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    享樂 </a:t>
            </a:r>
            <a:endParaRPr lang="en-US" altLang="zh-TW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pPr>
              <a:lnSpc>
                <a:spcPts val="3800"/>
              </a:lnSpc>
            </a:pPr>
            <a:r>
              <a:rPr lang="en-US" sz="3400" i="1" dirty="0" smtClean="0"/>
              <a:t>     Pleasure </a:t>
            </a:r>
            <a:endParaRPr lang="en-US" sz="3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322886" y="5772066"/>
            <a:ext cx="28435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    </a:t>
            </a:r>
            <a:r>
              <a:rPr lang="zh-TW" altLang="en-US" sz="3400" dirty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娛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樂 </a:t>
            </a:r>
            <a:endParaRPr lang="en-US" altLang="zh-TW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pPr>
              <a:lnSpc>
                <a:spcPts val="3800"/>
              </a:lnSpc>
            </a:pPr>
            <a:r>
              <a:rPr lang="en-US" sz="3400" i="1" dirty="0" smtClean="0"/>
              <a:t>Entertainment </a:t>
            </a:r>
            <a:endParaRPr lang="en-US" sz="3400" i="1" dirty="0"/>
          </a:p>
        </p:txBody>
      </p:sp>
      <p:sp>
        <p:nvSpPr>
          <p:cNvPr id="5" name="Not Equal 4"/>
          <p:cNvSpPr/>
          <p:nvPr/>
        </p:nvSpPr>
        <p:spPr>
          <a:xfrm>
            <a:off x="5146292" y="5781967"/>
            <a:ext cx="914400" cy="527827"/>
          </a:xfrm>
          <a:prstGeom prst="mathNotEqua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401" y="5772066"/>
            <a:ext cx="1348446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喜樂 </a:t>
            </a:r>
            <a:endParaRPr lang="en-US" altLang="zh-TW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pPr>
              <a:lnSpc>
                <a:spcPts val="3800"/>
              </a:lnSpc>
            </a:pPr>
            <a:r>
              <a:rPr lang="en-US" sz="3400" i="1" dirty="0" smtClean="0"/>
              <a:t>   Joy</a:t>
            </a:r>
            <a:endParaRPr lang="en-US" sz="3400" i="1" dirty="0"/>
          </a:p>
        </p:txBody>
      </p:sp>
      <p:pic>
        <p:nvPicPr>
          <p:cNvPr id="8194" name="Picture 2" descr="Image result for dying in b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/>
        </p:blipFill>
        <p:spPr bwMode="auto">
          <a:xfrm>
            <a:off x="6300401" y="3230864"/>
            <a:ext cx="2747234" cy="181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funer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62" y="2584799"/>
            <a:ext cx="3270969" cy="245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despai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/>
          <a:stretch/>
        </p:blipFill>
        <p:spPr bwMode="auto">
          <a:xfrm>
            <a:off x="131128" y="2748135"/>
            <a:ext cx="3036134" cy="195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 result for longing for heav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26" y="1809260"/>
            <a:ext cx="7611542" cy="42814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8086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606" y="102414"/>
            <a:ext cx="26035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人生如</a:t>
            </a:r>
            <a:r>
              <a:rPr lang="en-US" altLang="zh-TW" sz="5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...</a:t>
            </a:r>
            <a:endParaRPr lang="en-US" sz="50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57">
            <a:off x="855775" y="1267577"/>
            <a:ext cx="3446585" cy="229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206">
            <a:off x="4513383" y="950690"/>
            <a:ext cx="4220567" cy="25226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22" y="3889929"/>
            <a:ext cx="3662979" cy="255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Image result for f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51" y="3908227"/>
            <a:ext cx="3811830" cy="2536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f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2" y="964188"/>
            <a:ext cx="8648564" cy="57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ronaviru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48324"/>
          <a:stretch/>
        </p:blipFill>
        <p:spPr bwMode="auto">
          <a:xfrm>
            <a:off x="177122" y="750088"/>
            <a:ext cx="3703611" cy="34250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2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elting s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70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j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636" y="201606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人生終極目標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並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不是「追求快樂」，因為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快樂只是個「副產品」。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635" y="1455350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人生目的乃是「榮耀神，並在各種處境中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享受祂」。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618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606" y="209992"/>
            <a:ext cx="22188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人生如</a:t>
            </a:r>
            <a:r>
              <a:rPr lang="en-US" altLang="zh-TW" sz="42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...</a:t>
            </a:r>
            <a:endParaRPr lang="en-US" sz="42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6483" y="263826"/>
            <a:ext cx="59987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一個連接符號 </a:t>
            </a:r>
            <a:r>
              <a:rPr lang="en-US" altLang="zh-TW" sz="3800" b="1" i="1" dirty="0" smtClean="0">
                <a:solidFill>
                  <a:schemeClr val="accent5">
                    <a:lumMod val="75000"/>
                  </a:schemeClr>
                </a:solidFill>
                <a:ea typeface="華康儷金黑 Std W8" panose="020B0800000000000000" pitchFamily="34" charset="-120"/>
              </a:rPr>
              <a:t>dash/hyphen</a:t>
            </a:r>
            <a:endParaRPr lang="en-US" sz="3800" b="1" i="1" dirty="0">
              <a:solidFill>
                <a:schemeClr val="accent5">
                  <a:lumMod val="75000"/>
                </a:schemeClr>
              </a:solidFill>
              <a:ea typeface="華康儷金黑 Std W8" panose="020B0800000000000000" pitchFamily="34" charset="-120"/>
            </a:endParaRPr>
          </a:p>
        </p:txBody>
      </p:sp>
      <p:pic>
        <p:nvPicPr>
          <p:cNvPr id="17410" name="Picture 2" descr="Image result for tombst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0" y="1280161"/>
            <a:ext cx="7295469" cy="47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2760" y="3170260"/>
            <a:ext cx="28841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19??–20??</a:t>
            </a:r>
            <a:endParaRPr lang="en-US" sz="38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2905" y="2203635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XXX</a:t>
            </a:r>
            <a:endParaRPr lang="en-US" sz="40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16027" y="3370220"/>
            <a:ext cx="347263" cy="3377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216028" y="3771005"/>
            <a:ext cx="321136" cy="4078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57221" y="409507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最重要，卻又最短</a:t>
            </a:r>
            <a:endParaRPr lang="en-US" sz="32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21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606" y="209992"/>
            <a:ext cx="50321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人生長跑三個勸勉：</a:t>
            </a:r>
            <a:endParaRPr lang="en-US" sz="42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606" y="948656"/>
            <a:ext cx="7305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1.Run </a:t>
            </a:r>
            <a:r>
              <a:rPr lang="en-US" altLang="zh-TW" sz="4200" i="1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F</a:t>
            </a:r>
            <a:r>
              <a:rPr lang="en-US" altLang="zh-TW" sz="42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reely</a:t>
            </a:r>
            <a:r>
              <a:rPr lang="en-US" altLang="zh-TW" sz="42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  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沒有纏累的跑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606" y="1678288"/>
            <a:ext cx="73436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2.Run </a:t>
            </a:r>
            <a:r>
              <a:rPr lang="en-US" altLang="zh-TW" sz="4200" i="1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F</a:t>
            </a:r>
            <a:r>
              <a:rPr lang="en-US" altLang="zh-TW" sz="42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ocused 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目標在望的跑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606" y="2407920"/>
            <a:ext cx="73468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i="1" dirty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3</a:t>
            </a:r>
            <a:r>
              <a:rPr lang="en-US" altLang="zh-TW" sz="42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.Run </a:t>
            </a:r>
            <a:r>
              <a:rPr lang="en-US" altLang="zh-TW" sz="4200" i="1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F</a:t>
            </a:r>
            <a:r>
              <a:rPr lang="en-US" altLang="zh-TW" sz="42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inish  </a:t>
            </a:r>
            <a:r>
              <a:rPr lang="en-US" altLang="zh-TW" sz="36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 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忍耐完成賽跑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211" y="3448909"/>
            <a:ext cx="10733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所以你們要把下垂的手、發酸的腿、挺起來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(12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節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)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211" y="4665532"/>
            <a:ext cx="886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若半途而廢、誤入歧途、甚至怠惰，</a:t>
            </a:r>
            <a:r>
              <a:rPr lang="zh-TW" altLang="en-US" sz="36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神的</a:t>
            </a:r>
            <a:endParaRPr lang="en-US" altLang="zh-TW" sz="3600" dirty="0" smtClean="0">
              <a:solidFill>
                <a:srgbClr val="002060"/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管教</a:t>
            </a:r>
            <a:r>
              <a:rPr lang="zh-TW" altLang="en-US" sz="36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必然臨到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參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5-11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節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)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58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1992 olymp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" y="201258"/>
            <a:ext cx="3107099" cy="302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age result for derek redmond 1992 olym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60" y="322730"/>
            <a:ext cx="4867275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1660" y="272304"/>
            <a:ext cx="2874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Derek Redmond</a:t>
            </a:r>
            <a:endParaRPr lang="en-US" sz="3200" i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4" name="Picture 8" descr="Image result for derek redmond 1992 olympic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" y="3225501"/>
            <a:ext cx="3515698" cy="351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Image result for derek redmond 1992 olym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59" y="3507698"/>
            <a:ext cx="4867275" cy="25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derek redmond 1992 olymp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47" y="3385839"/>
            <a:ext cx="5325037" cy="319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14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mage result for derek redmond 1992 olym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3" y="295724"/>
            <a:ext cx="8444753" cy="50668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634701" y="4389121"/>
            <a:ext cx="6927923" cy="882125"/>
          </a:xfrm>
          <a:prstGeom prst="wedgeRectCallout">
            <a:avLst>
              <a:gd name="adj1" fmla="val 38512"/>
              <a:gd name="adj2" fmla="val -889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Son, let us finish the race together</a:t>
            </a:r>
            <a:endParaRPr lang="en-US" sz="3800" dirty="0">
              <a:solidFill>
                <a:srgbClr val="C000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9282" y="224134"/>
            <a:ext cx="85254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求主給我一顆心，為祢而活，</a:t>
            </a:r>
            <a:endParaRPr lang="en-US" altLang="zh-TW" sz="4000" dirty="0" smtClean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拋開世上所有，不再思索，</a:t>
            </a:r>
            <a:endParaRPr lang="en-US" altLang="zh-TW" sz="4000" dirty="0" smtClean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給我力量，不至滑腳</a:t>
            </a:r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，</a:t>
            </a:r>
            <a:endParaRPr lang="en-US" altLang="zh-TW" sz="4000" dirty="0" smtClean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走</a:t>
            </a:r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餘剩幾里路，</a:t>
            </a:r>
            <a:endParaRPr lang="en-US" altLang="zh-TW" sz="4000" dirty="0" smtClean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無論在何時何方，</a:t>
            </a:r>
            <a:endParaRPr lang="en-US" altLang="zh-TW" sz="4000" dirty="0" smtClean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40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願主來保守。</a:t>
            </a:r>
            <a:endParaRPr lang="en-US" sz="40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365" y="5959736"/>
            <a:ext cx="41088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【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求主給我一顆心</a:t>
            </a:r>
            <a:r>
              <a:rPr lang="en-US" altLang="zh-TW" sz="3400" dirty="0" smtClean="0">
                <a:solidFill>
                  <a:schemeClr val="accent5">
                    <a:lumMod val="75000"/>
                  </a:schemeClr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】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31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unning a 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835"/>
            <a:ext cx="9144000" cy="65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3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661" y="268851"/>
            <a:ext cx="869266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豈不知在場上</a:t>
            </a:r>
            <a:r>
              <a:rPr lang="zh-TW" altLang="en-US" sz="3400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賽跑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的都跑，但得獎賞的只有一人？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... 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所以，我奔跑不像無定向的 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(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林前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9:24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、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26)</a:t>
            </a:r>
            <a:endParaRPr lang="en-US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661" y="2078500"/>
            <a:ext cx="86926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向著標竿</a:t>
            </a:r>
            <a:r>
              <a:rPr lang="zh-TW" altLang="en-US" sz="3400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直跑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，要得神在基督耶穌裡從上面召我來得的獎賞 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(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腓</a:t>
            </a:r>
            <a:r>
              <a:rPr lang="zh-TW" altLang="en-US" sz="3400" dirty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 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3:14)</a:t>
            </a:r>
            <a:endParaRPr lang="en-US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661" y="3473546"/>
            <a:ext cx="86926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當跑的路我已經</a:t>
            </a:r>
            <a:r>
              <a:rPr lang="zh-TW" altLang="en-US" sz="3400" dirty="0" smtClean="0">
                <a:solidFill>
                  <a:srgbClr val="C00000"/>
                </a:solidFill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跑盡了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... 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從此以後，有公義的冠冕為我存留 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(</a:t>
            </a:r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提後 </a:t>
            </a:r>
            <a:r>
              <a:rPr lang="en-US" altLang="zh-TW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4:7-8)</a:t>
            </a:r>
            <a:endParaRPr lang="en-US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944007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easy run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8776" y="220372"/>
            <a:ext cx="513177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在你身邊路雖遠未疲倦，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伴你漫行一段接一段；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越過高峰另一峰卻又見，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目標推遠理想永遠在前面。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pic>
        <p:nvPicPr>
          <p:cNvPr id="4100" name="Picture 4" descr="Image result for difficult ru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756">
            <a:off x="567809" y="2887482"/>
            <a:ext cx="4353713" cy="29039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10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847" y="175846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一</a:t>
            </a:r>
            <a:r>
              <a:rPr lang="en-US" altLang="zh-TW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 </a:t>
            </a:r>
            <a:r>
              <a:rPr lang="zh-TW" altLang="en-US" sz="3600" u="sng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前車可鑑</a:t>
            </a:r>
            <a:endParaRPr lang="en-US" sz="3600" u="sng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08" y="822177"/>
            <a:ext cx="82295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5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我們既有這許多的</a:t>
            </a:r>
            <a:r>
              <a:rPr lang="zh-TW" altLang="en-US" sz="35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見證人</a:t>
            </a:r>
            <a:r>
              <a:rPr lang="zh-TW" altLang="en-US" sz="35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，如同雲彩圍著我們 </a:t>
            </a:r>
            <a:r>
              <a:rPr lang="en-US" altLang="zh-TW" sz="35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(1</a:t>
            </a:r>
            <a:r>
              <a:rPr lang="zh-TW" altLang="en-US" sz="35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節</a:t>
            </a:r>
            <a:r>
              <a:rPr lang="en-US" altLang="zh-TW" sz="35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)</a:t>
            </a:r>
            <a:endParaRPr lang="en-US" sz="35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5070230" y="1406952"/>
            <a:ext cx="574430" cy="57323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47845" y="1948215"/>
            <a:ext cx="27197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歷代眾聖徒</a:t>
            </a:r>
            <a:endParaRPr lang="en-US" sz="3400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871" l="4154" r="97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12"/>
          <a:stretch/>
        </p:blipFill>
        <p:spPr bwMode="auto">
          <a:xfrm>
            <a:off x="-347645" y="1991728"/>
            <a:ext cx="6556017" cy="486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5494263" y="2846780"/>
            <a:ext cx="3141783" cy="830372"/>
          </a:xfrm>
          <a:prstGeom prst="wedgeRoundRectCallout">
            <a:avLst>
              <a:gd name="adj1" fmla="val -37839"/>
              <a:gd name="adj2" fmla="val 9302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聖徒是什麼人</a:t>
            </a:r>
            <a:r>
              <a:rPr lang="en-US" altLang="zh-TW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?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923049" y="4676224"/>
            <a:ext cx="3141784" cy="1287353"/>
          </a:xfrm>
          <a:prstGeom prst="wedgeRoundRectCallout">
            <a:avLst>
              <a:gd name="adj1" fmla="val -59793"/>
              <a:gd name="adj2" fmla="val 3618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聖徒是那些被光透射著的人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67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heroes of fa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981"/>
            <a:ext cx="9144000" cy="514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cheering crow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1498"/>
            <a:ext cx="9144000" cy="513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847" y="175846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二</a:t>
            </a:r>
            <a:r>
              <a:rPr lang="en-US" altLang="zh-TW" sz="3600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. </a:t>
            </a:r>
            <a:r>
              <a:rPr lang="zh-TW" altLang="en-US" sz="3600" u="sng" dirty="0" smtClean="0">
                <a:latin typeface="華康儷金黑 Std W8" panose="020B0800000000000000" pitchFamily="34" charset="-120"/>
                <a:ea typeface="華康儷金黑 Std W8" panose="020B0800000000000000" pitchFamily="34" charset="-120"/>
              </a:rPr>
              <a:t>放下負累</a:t>
            </a:r>
            <a:endParaRPr lang="en-US" sz="3600" u="sng" dirty="0">
              <a:latin typeface="華康儷金黑 Std W8" panose="020B0800000000000000" pitchFamily="34" charset="-120"/>
              <a:ea typeface="華康儷金黑 Std W8" panose="020B0800000000000000" pitchFamily="34" charset="-120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9"/>
          <a:stretch/>
        </p:blipFill>
        <p:spPr bwMode="auto">
          <a:xfrm>
            <a:off x="4032937" y="3707839"/>
            <a:ext cx="4716179" cy="294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f you want to get treatment for varicose veins, a man factor that you would want to consider is cost. This articles explores the various options for low cost varicose vein treatment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6" r="16218" b="1"/>
          <a:stretch/>
        </p:blipFill>
        <p:spPr bwMode="auto">
          <a:xfrm>
            <a:off x="272586" y="3904444"/>
            <a:ext cx="3396038" cy="266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49" y="271600"/>
            <a:ext cx="4746958" cy="31646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0602" y="998023"/>
            <a:ext cx="37602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就當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放下</a:t>
            </a:r>
            <a:r>
              <a:rPr lang="zh-TW" altLang="en-US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各樣的</a:t>
            </a:r>
            <a:endParaRPr lang="en-US" altLang="zh-TW" sz="36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重擔</a:t>
            </a:r>
            <a:r>
              <a:rPr lang="zh-TW" altLang="en-US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，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脫去</a:t>
            </a:r>
            <a:r>
              <a:rPr lang="zh-TW" altLang="en-US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容易</a:t>
            </a:r>
            <a:endParaRPr lang="en-US" altLang="zh-TW" sz="36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纏累</a:t>
            </a:r>
            <a:r>
              <a:rPr lang="zh-TW" altLang="en-US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我們的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罪</a:t>
            </a:r>
            <a:r>
              <a:rPr lang="en-US" altLang="zh-TW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...</a:t>
            </a:r>
            <a:endParaRPr lang="en-US" sz="36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36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1564</TotalTime>
  <Words>831</Words>
  <Application>Microsoft Office PowerPoint</Application>
  <PresentationFormat>On-screen Show (4:3)</PresentationFormat>
  <Paragraphs>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華康龍門石碑 Std W9</vt:lpstr>
      <vt:lpstr>Arial</vt:lpstr>
      <vt:lpstr>華康黑體 Std W7</vt:lpstr>
      <vt:lpstr>Tw Cen MT Condensed Extra Bold</vt:lpstr>
      <vt:lpstr>華康宗楷體 Std W7</vt:lpstr>
      <vt:lpstr>Calibri</vt:lpstr>
      <vt:lpstr>Calibri Light</vt:lpstr>
      <vt:lpstr>華康儷金黑 Std W8</vt:lpstr>
      <vt:lpstr>新細明體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55</cp:revision>
  <dcterms:created xsi:type="dcterms:W3CDTF">2020-01-24T00:32:14Z</dcterms:created>
  <dcterms:modified xsi:type="dcterms:W3CDTF">2020-03-05T02:18:50Z</dcterms:modified>
</cp:coreProperties>
</file>