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584" r:id="rId4"/>
    <p:sldId id="596" r:id="rId5"/>
    <p:sldId id="586" r:id="rId6"/>
    <p:sldId id="585" r:id="rId7"/>
    <p:sldId id="457" r:id="rId8"/>
    <p:sldId id="459" r:id="rId9"/>
    <p:sldId id="460" r:id="rId10"/>
    <p:sldId id="606" r:id="rId11"/>
    <p:sldId id="609" r:id="rId12"/>
    <p:sldId id="458" r:id="rId13"/>
    <p:sldId id="461" r:id="rId14"/>
    <p:sldId id="415" r:id="rId15"/>
    <p:sldId id="587" r:id="rId16"/>
    <p:sldId id="588" r:id="rId17"/>
    <p:sldId id="599" r:id="rId18"/>
    <p:sldId id="601" r:id="rId19"/>
    <p:sldId id="600" r:id="rId20"/>
    <p:sldId id="589" r:id="rId21"/>
    <p:sldId id="590" r:id="rId22"/>
    <p:sldId id="597" r:id="rId23"/>
    <p:sldId id="591" r:id="rId24"/>
    <p:sldId id="592" r:id="rId25"/>
    <p:sldId id="598" r:id="rId26"/>
    <p:sldId id="593" r:id="rId27"/>
    <p:sldId id="594" r:id="rId28"/>
    <p:sldId id="595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>
        <p:scale>
          <a:sx n="34" d="100"/>
          <a:sy n="34" d="100"/>
        </p:scale>
        <p:origin x="1437" y="3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A1D1-7DCD-49A9-A9FB-6038A1D98C7E}" type="datetimeFigureOut">
              <a:rPr lang="zh-CN" altLang="en-US" smtClean="0"/>
              <a:t>2020/1/1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40103-5838-46BA-963E-8D9AB0E9B1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340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A1D1-7DCD-49A9-A9FB-6038A1D98C7E}" type="datetimeFigureOut">
              <a:rPr lang="zh-CN" altLang="en-US" smtClean="0"/>
              <a:t>2020/1/1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40103-5838-46BA-963E-8D9AB0E9B1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484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A1D1-7DCD-49A9-A9FB-6038A1D98C7E}" type="datetimeFigureOut">
              <a:rPr lang="zh-CN" altLang="en-US" smtClean="0"/>
              <a:t>2020/1/1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40103-5838-46BA-963E-8D9AB0E9B1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340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1951567" y="3549650"/>
            <a:ext cx="3962400" cy="1588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6278033" y="3549650"/>
            <a:ext cx="3962400" cy="1588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6053667" y="3525839"/>
            <a:ext cx="61384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 sz="1800">
              <a:solidFill>
                <a:srgbClr val="FFFFFF"/>
              </a:solidFill>
              <a:ea typeface="宋体" charset="-122"/>
              <a:cs typeface="Arial" charset="0"/>
            </a:endParaRPr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28" name="标题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7" name="日期占位符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灯片编号占位符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2DB7E-34DA-47E4-8D43-2293FB5A237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" name="页脚占位符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03653385"/>
      </p:ext>
    </p:extLst>
  </p:cSld>
  <p:clrMapOvr>
    <a:masterClrMapping/>
  </p:clrMapOvr>
  <p:transition spd="slow">
    <p:cover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17" name="标题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4" name="日期占位符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95C85-6CFF-4CDC-9F3A-5DBF50EC3D5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35227574"/>
      </p:ext>
    </p:extLst>
  </p:cSld>
  <p:clrMapOvr>
    <a:masterClrMapping/>
  </p:clrMapOvr>
  <p:transition spd="slow">
    <p:cover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914400" y="4916488"/>
            <a:ext cx="105664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EFE81-E7FA-471B-BFD1-605AC39E211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13539872"/>
      </p:ext>
    </p:extLst>
  </p:cSld>
  <p:clrMapOvr>
    <a:masterClrMapping/>
  </p:clrMapOvr>
  <p:transition spd="slow">
    <p:cover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11" name="内容占位符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13" name="内容占位符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日期占位符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C6E30-7EE2-479C-A3CA-0F00B496494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96151731"/>
      </p:ext>
    </p:extLst>
  </p:cSld>
  <p:clrMapOvr>
    <a:masterClrMapping/>
  </p:clrMapOvr>
  <p:transition spd="slow">
    <p:cover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751420" y="2179641"/>
            <a:ext cx="4997449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6339419" y="2179641"/>
            <a:ext cx="499956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2" name="内容占位符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34" name="内容占位符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990BF-F0BF-4EEA-85B8-9DB225750A4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1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35892211"/>
      </p:ext>
    </p:extLst>
  </p:cSld>
  <p:clrMapOvr>
    <a:masterClrMapping/>
  </p:clrMapOvr>
  <p:transition spd="slow">
    <p:cover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灯片编号占位符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B9DD6-4226-467B-90C5-2D368A1C17C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3387585"/>
      </p:ext>
    </p:extLst>
  </p:cSld>
  <p:clrMapOvr>
    <a:masterClrMapping/>
  </p:clrMapOvr>
  <p:transition spd="slow">
    <p:cover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灯片编号占位符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66B92-329F-41E4-AEC7-2F14EAC022E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42054128"/>
      </p:ext>
    </p:extLst>
  </p:cSld>
  <p:clrMapOvr>
    <a:masterClrMapping/>
  </p:clrMapOvr>
  <p:transition spd="slow">
    <p:cover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内容占位符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1" name="标题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5" name="日期占位符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23736-4612-451A-A421-B6576AD1F28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1484525"/>
      </p:ext>
    </p:extLst>
  </p:cSld>
  <p:clrMapOvr>
    <a:masterClrMapping/>
  </p:clrMapOvr>
  <p:transition spd="slow">
    <p:cover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A1D1-7DCD-49A9-A9FB-6038A1D98C7E}" type="datetimeFigureOut">
              <a:rPr lang="zh-CN" altLang="en-US" smtClean="0"/>
              <a:t>2020/1/1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40103-5838-46BA-963E-8D9AB0E9B1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072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4CF68-BB1B-40A0-A7B0-729665A7D36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19967456"/>
      </p:ext>
    </p:extLst>
  </p:cSld>
  <p:clrMapOvr>
    <a:masterClrMapping/>
  </p:clrMapOvr>
  <p:transition spd="slow">
    <p:cover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DAB85-F160-4787-AB4A-731470F0DA5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61860844"/>
      </p:ext>
    </p:extLst>
  </p:cSld>
  <p:clrMapOvr>
    <a:masterClrMapping/>
  </p:clrMapOvr>
  <p:transition spd="slow">
    <p:cover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08983-537E-43F2-8F88-D2ED4183185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67349172"/>
      </p:ext>
    </p:extLst>
  </p:cSld>
  <p:clrMapOvr>
    <a:masterClrMapping/>
  </p:clrMapOvr>
  <p:transition spd="slow">
    <p:cover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A1D1-7DCD-49A9-A9FB-6038A1D98C7E}" type="datetimeFigureOut">
              <a:rPr lang="zh-CN" altLang="en-US" smtClean="0"/>
              <a:t>2020/1/1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40103-5838-46BA-963E-8D9AB0E9B1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586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A1D1-7DCD-49A9-A9FB-6038A1D98C7E}" type="datetimeFigureOut">
              <a:rPr lang="zh-CN" altLang="en-US" smtClean="0"/>
              <a:t>2020/1/1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40103-5838-46BA-963E-8D9AB0E9B1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623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A1D1-7DCD-49A9-A9FB-6038A1D98C7E}" type="datetimeFigureOut">
              <a:rPr lang="zh-CN" altLang="en-US" smtClean="0"/>
              <a:t>2020/1/1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40103-5838-46BA-963E-8D9AB0E9B1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75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A1D1-7DCD-49A9-A9FB-6038A1D98C7E}" type="datetimeFigureOut">
              <a:rPr lang="zh-CN" altLang="en-US" smtClean="0"/>
              <a:t>2020/1/1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40103-5838-46BA-963E-8D9AB0E9B1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299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A1D1-7DCD-49A9-A9FB-6038A1D98C7E}" type="datetimeFigureOut">
              <a:rPr lang="zh-CN" altLang="en-US" smtClean="0"/>
              <a:t>2020/1/1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40103-5838-46BA-963E-8D9AB0E9B1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592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A1D1-7DCD-49A9-A9FB-6038A1D98C7E}" type="datetimeFigureOut">
              <a:rPr lang="zh-CN" altLang="en-US" smtClean="0"/>
              <a:t>2020/1/1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40103-5838-46BA-963E-8D9AB0E9B1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723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A1D1-7DCD-49A9-A9FB-6038A1D98C7E}" type="datetimeFigureOut">
              <a:rPr lang="zh-CN" altLang="en-US" smtClean="0"/>
              <a:t>2020/1/1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40103-5838-46BA-963E-8D9AB0E9B1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240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A1D1-7DCD-49A9-A9FB-6038A1D98C7E}" type="datetimeFigureOut">
              <a:rPr lang="zh-CN" altLang="en-US" smtClean="0"/>
              <a:t>2020/1/1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40103-5838-46BA-963E-8D9AB0E9B1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889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本占位符 8"/>
          <p:cNvSpPr>
            <a:spLocks noGrp="1"/>
          </p:cNvSpPr>
          <p:nvPr>
            <p:ph type="body" idx="1"/>
          </p:nvPr>
        </p:nvSpPr>
        <p:spPr bwMode="auto">
          <a:xfrm>
            <a:off x="609600" y="1447800"/>
            <a:ext cx="109728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4" name="日期占位符 23"/>
          <p:cNvSpPr>
            <a:spLocks noGrp="1"/>
          </p:cNvSpPr>
          <p:nvPr>
            <p:ph type="dt" sz="half" idx="2"/>
          </p:nvPr>
        </p:nvSpPr>
        <p:spPr>
          <a:xfrm>
            <a:off x="7721600" y="6203953"/>
            <a:ext cx="34544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3"/>
          </p:nvPr>
        </p:nvSpPr>
        <p:spPr>
          <a:xfrm>
            <a:off x="2844800" y="6203953"/>
            <a:ext cx="47752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2" name="灯片编号占位符 21"/>
          <p:cNvSpPr>
            <a:spLocks noGrp="1"/>
          </p:cNvSpPr>
          <p:nvPr>
            <p:ph type="sldNum" sz="quarter" idx="4"/>
          </p:nvPr>
        </p:nvSpPr>
        <p:spPr>
          <a:xfrm>
            <a:off x="11214100" y="6181725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B72A59C-E938-464B-84FC-398779A37C5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34317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 dir="u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pursuestar/40965206132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reativecommons.org/licenses/by-nc-nd/3.0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53426&amp;picture=&amp;jazyk=CN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domainq.net/cross-hill-sunset-0022301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53426&amp;picture=&amp;jazyk=CN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80293" y="1418493"/>
            <a:ext cx="11324493" cy="3511063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zh-CN" altLang="en-US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起来吧，一同起来</a:t>
            </a:r>
            <a: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与以东争战！</a:t>
            </a:r>
            <a:r>
              <a:rPr lang="zh-CN" altLang="en-US" sz="6600" dirty="0"/>
              <a:t/>
            </a:r>
            <a:br>
              <a:rPr lang="zh-CN" altLang="en-US" sz="6600" dirty="0"/>
            </a:br>
            <a:endParaRPr lang="zh-CN" altLang="en-US" sz="66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607171"/>
            <a:ext cx="9144000" cy="2063261"/>
          </a:xfrm>
        </p:spPr>
        <p:txBody>
          <a:bodyPr>
            <a:normAutofit/>
          </a:bodyPr>
          <a:lstStyle/>
          <a:p>
            <a:r>
              <a:rPr lang="en-US" altLang="zh-CN" sz="6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6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俄巴底亚书</a:t>
            </a:r>
            <a:r>
              <a:rPr lang="en-US" altLang="zh-CN" sz="6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6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再思</a:t>
            </a:r>
          </a:p>
        </p:txBody>
      </p:sp>
    </p:spTree>
    <p:extLst>
      <p:ext uri="{BB962C8B-B14F-4D97-AF65-F5344CB8AC3E}">
        <p14:creationId xmlns:p14="http://schemas.microsoft.com/office/powerpoint/2010/main" val="335188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D814317-C32A-448F-85AF-EB993AFB5E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3018" b="2658"/>
          <a:stretch/>
        </p:blipFill>
        <p:spPr>
          <a:xfrm>
            <a:off x="1516323" y="15519"/>
            <a:ext cx="9252591" cy="6826965"/>
          </a:xfr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9F9987E7-B409-44BD-B7F9-B9CCB21BC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296905"/>
      </p:ext>
    </p:extLst>
  </p:cSld>
  <p:clrMapOvr>
    <a:masterClrMapping/>
  </p:clrMapOvr>
  <p:transition spd="slow">
    <p:cover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981200" y="-381000"/>
            <a:ext cx="8229600" cy="1219200"/>
          </a:xfrm>
        </p:spPr>
        <p:txBody>
          <a:bodyPr>
            <a:normAutofit/>
          </a:bodyPr>
          <a:lstStyle/>
          <a:p>
            <a:r>
              <a:rPr lang="zh-CN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以东依山建庙之遗迹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3" y="838203"/>
            <a:ext cx="7274335" cy="5871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7930" y="0"/>
            <a:ext cx="96841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sz="9600" dirty="0">
                <a:solidFill>
                  <a:srgbClr val="FFFF00"/>
                </a:solidFill>
              </a:rPr>
              <a:t>俄巴底亚书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2" y="0"/>
            <a:ext cx="110980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4D71EDC-A103-4D21-883A-AC82DCD21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415" y="439615"/>
            <a:ext cx="10902461" cy="6148754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4800" b="1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摩</a:t>
            </a:r>
            <a:r>
              <a:rPr lang="en-US" altLang="zh-CN" sz="4800" b="1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1:11-12 </a:t>
            </a:r>
            <a:r>
              <a:rPr lang="zh-CN" altLang="en-US" sz="48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耶和华如此说：“</a:t>
            </a:r>
            <a:r>
              <a:rPr lang="zh-CN" altLang="en-US" sz="4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以东三番四次的犯罪，我必不免去她的刑罚。因为她拿刀追赶兄弟，毫无怜悯，发怒撕裂，永怀忿怒。我却要降火在提幔，烧灭波斯拉的宫殿</a:t>
            </a:r>
            <a:r>
              <a:rPr lang="zh-CN" altLang="en-US" sz="48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。”</a:t>
            </a:r>
          </a:p>
          <a:p>
            <a:pPr marL="0" indent="0">
              <a:buNone/>
            </a:pPr>
            <a:endParaRPr lang="zh-CN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82A069F-A23A-437C-8095-B3E99ACE6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2062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8" name="图片 7" descr="图片包含 人员, 室内, 就坐, 餐桌&#10;&#10;描述已自动生成">
            <a:extLst>
              <a:ext uri="{FF2B5EF4-FFF2-40B4-BE49-F238E27FC236}">
                <a16:creationId xmlns:a16="http://schemas.microsoft.com/office/drawing/2014/main" id="{6409F674-F735-4F42-BD8E-41895938F5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8711" b="3578"/>
          <a:stretch/>
        </p:blipFill>
        <p:spPr>
          <a:xfrm>
            <a:off x="6816969" y="3540369"/>
            <a:ext cx="3281248" cy="287801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CE2AE49-E54E-4D4B-9325-CF38C2DB5976}"/>
              </a:ext>
            </a:extLst>
          </p:cNvPr>
          <p:cNvSpPr txBox="1"/>
          <p:nvPr/>
        </p:nvSpPr>
        <p:spPr>
          <a:xfrm>
            <a:off x="4064000" y="5461000"/>
            <a:ext cx="406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>
                <a:hlinkClick r:id="rId3" tooltip="https://www.flickr.com/photos/pursuestar/40965206132"/>
              </a:rPr>
              <a:t>此照片</a:t>
            </a:r>
            <a:r>
              <a:rPr lang="zh-CN" altLang="en-US" sz="900"/>
              <a:t>，作者: 未知作者，许可证: </a:t>
            </a:r>
            <a:r>
              <a:rPr lang="zh-CN" altLang="en-US" sz="900">
                <a:hlinkClick r:id="rId4" tooltip="https://creativecommons.org/licenses/by-nc-nd/3.0/"/>
              </a:rPr>
              <a:t>CC BY-NC-ND</a:t>
            </a:r>
            <a:endParaRPr lang="zh-CN" altLang="en-US" sz="900"/>
          </a:p>
        </p:txBody>
      </p:sp>
    </p:spTree>
    <p:extLst>
      <p:ext uri="{BB962C8B-B14F-4D97-AF65-F5344CB8AC3E}">
        <p14:creationId xmlns:p14="http://schemas.microsoft.com/office/powerpoint/2010/main" val="3681486690"/>
      </p:ext>
    </p:extLst>
  </p:cSld>
  <p:clrMapOvr>
    <a:masterClrMapping/>
  </p:clrMapOvr>
  <p:transition spd="slow">
    <p:cover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A5A0F916-5310-4AF0-B912-A09CB145C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278" y="222739"/>
            <a:ext cx="11476891" cy="6482862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36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耶</a:t>
            </a:r>
            <a:r>
              <a:rPr lang="en-US" altLang="zh-CN" sz="36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49:10-14 </a:t>
            </a:r>
            <a:r>
              <a:rPr lang="zh-CN" altLang="en-US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我却使以扫赤露，显出他的隐密处。他不能自藏。他的后裔，弟兄，邻舍尽都灭绝。他也归于无有。你撇下孤儿，我必保全他们的命。你的寡妇可以倚靠我。耶和华如此说：“</a:t>
            </a:r>
            <a:r>
              <a:rPr lang="zh-CN" altLang="en-US" sz="4000" b="1" i="1" u="sng" dirty="0">
                <a:solidFill>
                  <a:srgbClr val="92D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原不该喝那杯的一定要喝</a:t>
            </a:r>
            <a:r>
              <a:rPr lang="zh-CN" alt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。你能尽免刑罚吗？你必不能免，一定要喝。耶和华说，我指着自己起誓，波斯拉必令人惊骇，羞辱，咒诅，并且荒凉。她的一切城邑必变为永远的荒场</a:t>
            </a:r>
            <a:r>
              <a:rPr lang="zh-CN" altLang="en-US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。”我从耶和华那里听见信息，并有使者被差往列国去，说：</a:t>
            </a:r>
            <a:r>
              <a:rPr lang="zh-CN" altLang="en-US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zh-CN" alt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你们聚集来攻击以东，要起来争战</a:t>
            </a:r>
            <a:r>
              <a:rPr lang="zh-CN" altLang="en-US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。”</a:t>
            </a: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246C40C-56D0-419E-BCD5-1AF7AD3A2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70338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98958872"/>
      </p:ext>
    </p:extLst>
  </p:cSld>
  <p:clrMapOvr>
    <a:masterClrMapping/>
  </p:clrMapOvr>
  <p:transition spd="slow">
    <p:cover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044D3AB-B126-49FE-BBB9-D8787F272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832" y="766121"/>
            <a:ext cx="10791568" cy="5329881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6000" b="1" dirty="0">
                <a:solidFill>
                  <a:schemeClr val="accent2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申</a:t>
            </a:r>
            <a:r>
              <a:rPr lang="en-US" altLang="zh-CN" sz="6000" b="1" dirty="0">
                <a:solidFill>
                  <a:schemeClr val="accent2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23:7 </a:t>
            </a:r>
            <a:r>
              <a:rPr lang="zh-CN" altLang="en-US" sz="7200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不可憎恶以东人，因为他是你的弟兄。不可憎恶埃及人，因为你在他的地上作过寄居的。</a:t>
            </a:r>
          </a:p>
          <a:p>
            <a:pPr marL="0" indent="0">
              <a:buNone/>
            </a:pP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DE98522-01C2-41F8-906D-689977FF7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2"/>
            <a:ext cx="10972800" cy="119449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6501539"/>
      </p:ext>
    </p:extLst>
  </p:cSld>
  <p:clrMapOvr>
    <a:masterClrMapping/>
  </p:clrMapOvr>
  <p:transition spd="slow">
    <p:cover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0F2E685D-D412-4829-90C2-12641CF93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633" y="290384"/>
            <a:ext cx="11572103" cy="6415216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3600" b="1" dirty="0">
                <a:solidFill>
                  <a:schemeClr val="accent2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民</a:t>
            </a:r>
            <a:r>
              <a:rPr lang="en-US" altLang="zh-CN" sz="3600" b="1" dirty="0">
                <a:solidFill>
                  <a:schemeClr val="accent2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20:16-21 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“我们哀求耶和华的时候</a:t>
            </a:r>
            <a:r>
              <a:rPr lang="en-US" altLang="zh-CN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,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他听了我们的声音</a:t>
            </a:r>
            <a:r>
              <a:rPr lang="en-US" altLang="zh-CN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,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差遣使者把我们从埃及领出来。这事你都知道。如今</a:t>
            </a:r>
            <a:r>
              <a:rPr lang="en-US" altLang="zh-CN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,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我们在你边界上的城加低斯。求你容我们从你的地经过。我们不走田间和葡萄园</a:t>
            </a:r>
            <a:r>
              <a:rPr lang="en-US" altLang="zh-CN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,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也不喝井里的水</a:t>
            </a:r>
            <a:r>
              <a:rPr lang="en-US" altLang="zh-CN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,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只走大道（原文作王道）</a:t>
            </a:r>
            <a:r>
              <a:rPr lang="en-US" altLang="zh-CN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,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不偏左右</a:t>
            </a:r>
            <a:r>
              <a:rPr lang="en-US" altLang="zh-CN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,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直到过了你的境界。”</a:t>
            </a:r>
            <a:r>
              <a:rPr lang="zh-CN" altLang="en-US" sz="3600" b="1" i="1" dirty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以东王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说：“</a:t>
            </a:r>
            <a:r>
              <a:rPr lang="zh-CN" altLang="en-US" sz="3600" b="1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你不可从我的地经过</a:t>
            </a:r>
            <a:r>
              <a:rPr lang="en-US" altLang="zh-CN" sz="3600" b="1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,</a:t>
            </a:r>
            <a:r>
              <a:rPr lang="zh-CN" altLang="en-US" sz="3600" b="1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免得我带刀出去攻击你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。”以色列人说：“我们要走大道上去。我们和牲畜若喝你的水</a:t>
            </a:r>
            <a:r>
              <a:rPr lang="en-US" altLang="zh-CN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,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必给你价值。不求别的</a:t>
            </a:r>
            <a:r>
              <a:rPr lang="en-US" altLang="zh-CN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,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只求你容我们步行过去。”</a:t>
            </a:r>
            <a:r>
              <a:rPr lang="zh-CN" altLang="en-US" sz="3600" b="1" i="1" dirty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以东王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说：“</a:t>
            </a:r>
            <a:r>
              <a:rPr lang="zh-CN" altLang="en-US" sz="3600" b="1" i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你们不可经过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r>
              <a:rPr lang="en-US" altLang="zh-CN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就率领许多人出来</a:t>
            </a:r>
            <a:r>
              <a:rPr lang="en-US" altLang="zh-CN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,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要用强硬的手攻击以色列人。这样</a:t>
            </a:r>
            <a:r>
              <a:rPr lang="en-US" altLang="zh-CN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,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以东王不肯容以色列人从他的境界过去。于是他们转去</a:t>
            </a:r>
            <a:r>
              <a:rPr lang="en-US" altLang="zh-CN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,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离开他。</a:t>
            </a: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73486ED-719D-4ED5-AA0F-1D4C5E6DC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70022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7319159"/>
      </p:ext>
    </p:extLst>
  </p:cSld>
  <p:clrMapOvr>
    <a:masterClrMapping/>
  </p:clrMapOvr>
  <p:transition spd="slow">
    <p:cover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 descr="蓝色的地图&#10;&#10;描述已自动生成">
            <a:extLst>
              <a:ext uri="{FF2B5EF4-FFF2-40B4-BE49-F238E27FC236}">
                <a16:creationId xmlns:a16="http://schemas.microsoft.com/office/drawing/2014/main" id="{F5644532-8486-409D-BEB9-9A5897EFE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766" y="-36556"/>
            <a:ext cx="9159789" cy="6869842"/>
          </a:xfr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90ECF51A-861B-49D0-A235-11CFBCB4D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051512"/>
      </p:ext>
    </p:extLst>
  </p:cSld>
  <p:clrMapOvr>
    <a:masterClrMapping/>
  </p:clrMapOvr>
  <p:transition spd="slow">
    <p:cover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D9875DE-8FE7-48EF-B835-08F49EBE6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892" y="1524001"/>
            <a:ext cx="11424139" cy="5275385"/>
          </a:xfrm>
        </p:spPr>
        <p:txBody>
          <a:bodyPr/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俄</a:t>
            </a:r>
            <a:r>
              <a:rPr lang="en-US" altLang="zh-CN" sz="36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1:3 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住在山穴中，居所在高处的阿，你因狂傲自欺，心里说，谁能将我拉下地去呢？</a:t>
            </a:r>
            <a:r>
              <a:rPr lang="en-US" altLang="zh-CN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——</a:t>
            </a:r>
            <a:r>
              <a:rPr lang="zh-CN" altLang="en-US" sz="3600" b="1" i="1" dirty="0">
                <a:solidFill>
                  <a:srgbClr val="92D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住高居险的骄傲</a:t>
            </a:r>
          </a:p>
          <a:p>
            <a:r>
              <a:rPr lang="zh-CN" altLang="en-US" sz="36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俄</a:t>
            </a:r>
            <a:r>
              <a:rPr lang="en-US" altLang="zh-CN" sz="36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1:4 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你虽如大鹰高飞，在星宿之间搭窝，我必从那里拉下你来。这是耶和华说的。</a:t>
            </a:r>
          </a:p>
          <a:p>
            <a:r>
              <a:rPr lang="zh-CN" altLang="en-US" sz="36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俄</a:t>
            </a:r>
            <a:r>
              <a:rPr lang="en-US" altLang="zh-CN" sz="36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1:5-6 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盗贼若来在你那里，或强盗夜间而来，（你何竟被剪除）岂不偷窃直到够了呢？摘葡萄的若来到你那里，岂不剩下些葡萄呢？以扫的隐密处，何竟被搜寻？他隐藏的宝物何竟被查出？</a:t>
            </a:r>
            <a:r>
              <a:rPr lang="en-US" altLang="zh-CN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——</a:t>
            </a:r>
            <a:r>
              <a:rPr lang="zh-CN" altLang="en-US" sz="3600" b="1" i="1" dirty="0">
                <a:solidFill>
                  <a:srgbClr val="92D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深藏财宝的骄傲</a:t>
            </a:r>
          </a:p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FE33E51-2D62-4828-8F5A-2E696F8DE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891" y="152400"/>
            <a:ext cx="11154509" cy="1219200"/>
          </a:xfrm>
        </p:spPr>
        <p:txBody>
          <a:bodyPr>
            <a:normAutofit/>
          </a:bodyPr>
          <a:lstStyle/>
          <a:p>
            <a:r>
              <a:rPr lang="zh-CN" altLang="en-US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zh-CN" altLang="en-US" sz="6000" b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以东族群虽小，却心比天还高</a:t>
            </a:r>
          </a:p>
        </p:txBody>
      </p:sp>
    </p:spTree>
    <p:extLst>
      <p:ext uri="{BB962C8B-B14F-4D97-AF65-F5344CB8AC3E}">
        <p14:creationId xmlns:p14="http://schemas.microsoft.com/office/powerpoint/2010/main" val="2431978469"/>
      </p:ext>
    </p:extLst>
  </p:cSld>
  <p:clrMapOvr>
    <a:masterClrMapping/>
  </p:clrMapOvr>
  <p:transition spd="slow">
    <p:cover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58403" name="Picture 3" descr="e:\ebook\220.91聖經圖片及地圖\聖經地理及歷史圖表\0681k8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3" y="0"/>
            <a:ext cx="5714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9EFE906-F895-4D59-BF42-FFABD3307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569" y="375139"/>
            <a:ext cx="11236569" cy="6312877"/>
          </a:xfrm>
        </p:spPr>
        <p:txBody>
          <a:bodyPr/>
          <a:lstStyle/>
          <a:p>
            <a:r>
              <a:rPr lang="zh-CN" altLang="en-US" sz="40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俄</a:t>
            </a:r>
            <a:r>
              <a:rPr lang="en-US" altLang="zh-CN" sz="40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1:7 </a:t>
            </a:r>
            <a:r>
              <a:rPr lang="zh-CN" altLang="en-US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与你结盟的，都送你上路，直到交界。与你和好的，欺骗你，且胜过你。与你一同吃饭的，设下网罗陷害你。在你心里毫无聪明。</a:t>
            </a:r>
            <a:r>
              <a:rPr lang="en-US" altLang="zh-CN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——</a:t>
            </a:r>
            <a:r>
              <a:rPr lang="zh-CN" altLang="en-US" sz="4000" b="1" i="1" dirty="0">
                <a:solidFill>
                  <a:srgbClr val="92D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投靠势力的骄傲</a:t>
            </a:r>
          </a:p>
          <a:p>
            <a:r>
              <a:rPr lang="zh-CN" altLang="en-US" sz="40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俄</a:t>
            </a:r>
            <a:r>
              <a:rPr lang="en-US" altLang="zh-CN" sz="40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1:8 </a:t>
            </a:r>
            <a:r>
              <a:rPr lang="zh-CN" altLang="en-US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耶和华说，到那日，我岂不从以东除灭智慧人，从以扫山除灭聪明人。</a:t>
            </a:r>
            <a:r>
              <a:rPr lang="en-US" altLang="zh-CN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——</a:t>
            </a:r>
            <a:r>
              <a:rPr lang="zh-CN" altLang="en-US" sz="4000" b="1" i="1" dirty="0">
                <a:solidFill>
                  <a:srgbClr val="92D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聪明一时也骄傲</a:t>
            </a:r>
          </a:p>
          <a:p>
            <a:r>
              <a:rPr lang="zh-CN" altLang="en-US" sz="40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俄</a:t>
            </a:r>
            <a:r>
              <a:rPr lang="en-US" altLang="zh-CN" sz="40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1:9 </a:t>
            </a:r>
            <a:r>
              <a:rPr lang="zh-CN" altLang="en-US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提幔哪，你的勇士必惊惶，甚至以扫山的人，都被杀戮剪除。</a:t>
            </a:r>
            <a:r>
              <a:rPr lang="en-US" altLang="zh-CN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——</a:t>
            </a:r>
            <a:r>
              <a:rPr lang="zh-CN" altLang="en-US" sz="4000" b="1" i="1" dirty="0">
                <a:solidFill>
                  <a:srgbClr val="92D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好勇斗狠更骄傲</a:t>
            </a:r>
          </a:p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EB2D26D-F878-4A7C-96E0-4376C585B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70338"/>
            <a:ext cx="10972800" cy="70338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0794090"/>
      </p:ext>
    </p:extLst>
  </p:cSld>
  <p:clrMapOvr>
    <a:masterClrMapping/>
  </p:clrMapOvr>
  <p:transition spd="slow">
    <p:cover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A3D03CBD-07C8-4765-8E75-CD0484FB9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692" y="638908"/>
            <a:ext cx="10849708" cy="6265984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marL="0" indent="0">
              <a:buNone/>
            </a:pPr>
            <a:r>
              <a:rPr lang="zh-CN" altLang="en-US" sz="6600" dirty="0">
                <a:solidFill>
                  <a:srgbClr val="92D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亚</a:t>
            </a:r>
            <a:r>
              <a:rPr lang="en-US" altLang="zh-CN" sz="6600" dirty="0">
                <a:solidFill>
                  <a:srgbClr val="92D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4:6 </a:t>
            </a:r>
            <a:r>
              <a:rPr lang="en-US" altLang="zh-CN" sz="5400" dirty="0">
                <a:solidFill>
                  <a:srgbClr val="92D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CN" alt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万军之耶和华说：“不是倚靠势力，不是倚靠才能，乃是倚靠我的灵，方能成事。”</a:t>
            </a: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9495DB6-5BC0-4FFA-BC2C-F0FA9F3BB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2062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5" name="图片 4" descr="图片包含 文字&#10;&#10;描述已自动生成">
            <a:extLst>
              <a:ext uri="{FF2B5EF4-FFF2-40B4-BE49-F238E27FC236}">
                <a16:creationId xmlns:a16="http://schemas.microsoft.com/office/drawing/2014/main" id="{ACFF7A9B-EB63-4FF8-897E-C78B7073A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11061" b="12451"/>
          <a:stretch/>
        </p:blipFill>
        <p:spPr>
          <a:xfrm>
            <a:off x="3079140" y="3640017"/>
            <a:ext cx="5857875" cy="257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90301"/>
      </p:ext>
    </p:extLst>
  </p:cSld>
  <p:clrMapOvr>
    <a:masterClrMapping/>
  </p:clrMapOvr>
  <p:transition spd="slow">
    <p:cover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B531BF4-4BB7-4192-AC46-5ECD81611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831" y="864973"/>
            <a:ext cx="11441723" cy="5840627"/>
          </a:xfrm>
        </p:spPr>
        <p:txBody>
          <a:bodyPr/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俄</a:t>
            </a:r>
            <a:r>
              <a:rPr lang="en-US" altLang="zh-CN" sz="36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1:10 </a:t>
            </a:r>
            <a:r>
              <a:rPr lang="zh-CN" altLang="en-US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因你向兄弟雅各行强暴，羞愧必遮盖你，你也必永远断绝</a:t>
            </a:r>
            <a:r>
              <a:rPr lang="zh-CN" altLang="en-US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r>
              <a:rPr lang="en-US" altLang="zh-CN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——</a:t>
            </a:r>
            <a:r>
              <a:rPr lang="zh-CN" altLang="en-US" sz="4000" b="1" i="1" dirty="0">
                <a:solidFill>
                  <a:srgbClr val="92D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自寻死路</a:t>
            </a:r>
          </a:p>
          <a:p>
            <a:r>
              <a:rPr lang="zh-CN" altLang="en-US" sz="36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俄</a:t>
            </a:r>
            <a:r>
              <a:rPr lang="en-US" altLang="zh-CN" sz="36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1:11 </a:t>
            </a:r>
            <a:r>
              <a:rPr lang="zh-CN" altLang="en-US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当外人掳掠雅各的财物，外邦人进入他的城门，为耶路撒冷拈阄的日子，你竟站在一旁，像与他们同伙</a:t>
            </a:r>
            <a:r>
              <a:rPr lang="zh-CN" altLang="en-US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r>
              <a:rPr lang="en-US" altLang="zh-CN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——</a:t>
            </a:r>
            <a:r>
              <a:rPr lang="zh-CN" altLang="en-US" sz="4000" b="1" i="1" dirty="0">
                <a:solidFill>
                  <a:srgbClr val="92D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为虎作伥</a:t>
            </a:r>
          </a:p>
          <a:p>
            <a:r>
              <a:rPr lang="zh-CN" altLang="en-US" sz="36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俄</a:t>
            </a:r>
            <a:r>
              <a:rPr lang="en-US" altLang="zh-CN" sz="36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1:12 </a:t>
            </a:r>
            <a:r>
              <a:rPr lang="zh-CN" altLang="en-US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你兄弟遭难的日子，</a:t>
            </a:r>
            <a:r>
              <a:rPr lang="zh-CN" altLang="en-US" sz="4000" b="1" u="sng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你不当</a:t>
            </a:r>
            <a:r>
              <a:rPr lang="zh-CN" altLang="en-US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瞪眼看着</a:t>
            </a:r>
            <a:r>
              <a:rPr lang="en-US" altLang="zh-CN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——</a:t>
            </a:r>
            <a:r>
              <a:rPr lang="zh-CN" altLang="en-US" sz="4000" b="1" i="1" dirty="0">
                <a:solidFill>
                  <a:srgbClr val="92D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袖手旁观</a:t>
            </a:r>
            <a:r>
              <a:rPr lang="zh-CN" altLang="en-US" sz="4000" b="1" i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r>
              <a:rPr lang="zh-CN" altLang="en-US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犹大人被灭的日子，</a:t>
            </a:r>
            <a:r>
              <a:rPr lang="zh-CN" altLang="en-US" sz="4000" b="1" u="sng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你不当</a:t>
            </a:r>
            <a:r>
              <a:rPr lang="zh-CN" altLang="en-US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因此欢乐。</a:t>
            </a:r>
            <a:r>
              <a:rPr lang="en-US" altLang="zh-CN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000" b="1" i="1" dirty="0">
                <a:solidFill>
                  <a:srgbClr val="92D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幸灾乐祸</a:t>
            </a:r>
            <a:r>
              <a:rPr lang="zh-CN" altLang="en-US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。他们遭难的日子，</a:t>
            </a:r>
            <a:r>
              <a:rPr lang="zh-CN" altLang="en-US" sz="4000" b="1" u="sng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你不当</a:t>
            </a:r>
            <a:r>
              <a:rPr lang="zh-CN" altLang="en-US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说狂傲的话</a:t>
            </a:r>
            <a:r>
              <a:rPr lang="zh-CN" altLang="en-US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r>
              <a:rPr lang="en-US" altLang="zh-CN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——</a:t>
            </a:r>
            <a:r>
              <a:rPr lang="zh-CN" altLang="en-US" sz="4000" b="1" i="1" dirty="0">
                <a:solidFill>
                  <a:srgbClr val="92D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雪上加霜</a:t>
            </a:r>
            <a:endParaRPr lang="zh-CN" altLang="en-US" sz="40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E066D99-9E76-47D7-8B7B-E98C1C8D1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05032"/>
            <a:ext cx="10972800" cy="1093573"/>
          </a:xfrm>
        </p:spPr>
        <p:txBody>
          <a:bodyPr>
            <a:normAutofit/>
          </a:bodyPr>
          <a:lstStyle/>
          <a:p>
            <a:r>
              <a:rPr lang="zh-CN" altLang="en-US" sz="6000" b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</a:t>
            </a:r>
            <a:r>
              <a:rPr lang="zh-CN" altLang="en-US" sz="4800" b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以东被审判的原因</a:t>
            </a:r>
          </a:p>
        </p:txBody>
      </p:sp>
    </p:spTree>
    <p:extLst>
      <p:ext uri="{BB962C8B-B14F-4D97-AF65-F5344CB8AC3E}">
        <p14:creationId xmlns:p14="http://schemas.microsoft.com/office/powerpoint/2010/main" val="156538273"/>
      </p:ext>
    </p:extLst>
  </p:cSld>
  <p:clrMapOvr>
    <a:masterClrMapping/>
  </p:clrMapOvr>
  <p:transition spd="slow">
    <p:cover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1F3DB6A-11CC-45B1-AC47-FA8731348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33754"/>
            <a:ext cx="11142785" cy="6142892"/>
          </a:xfrm>
        </p:spPr>
        <p:txBody>
          <a:bodyPr/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俄</a:t>
            </a:r>
            <a:r>
              <a:rPr lang="en-US" altLang="zh-CN" sz="36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1:13 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我民遭灾的日子，</a:t>
            </a:r>
            <a:r>
              <a:rPr lang="zh-CN" altLang="en-US" sz="3600" b="1" u="sng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你不当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进他们的城门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r>
              <a:rPr lang="en-US" altLang="zh-CN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——</a:t>
            </a:r>
            <a:r>
              <a:rPr lang="zh-CN" altLang="en-US" sz="3600" b="1" i="1" dirty="0">
                <a:solidFill>
                  <a:srgbClr val="92D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与敌同伙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他们遭灾的日子，</a:t>
            </a:r>
            <a:r>
              <a:rPr lang="zh-CN" altLang="en-US" sz="3600" b="1" u="sng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你不当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瞪眼看着他们受苦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r>
              <a:rPr lang="en-US" altLang="zh-CN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——</a:t>
            </a:r>
            <a:r>
              <a:rPr lang="zh-CN" altLang="en-US" sz="3600" b="1" i="1" dirty="0">
                <a:solidFill>
                  <a:srgbClr val="92D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落井下石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他们遭灾的日子，</a:t>
            </a:r>
            <a:r>
              <a:rPr lang="zh-CN" altLang="en-US" sz="3600" b="1" u="sng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你不当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伸手抢他们的财物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r>
              <a:rPr lang="en-US" altLang="zh-CN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——</a:t>
            </a:r>
            <a:r>
              <a:rPr lang="zh-CN" altLang="en-US" sz="3600" b="1" i="1" dirty="0">
                <a:solidFill>
                  <a:srgbClr val="92D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趁火打劫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</a:p>
          <a:p>
            <a:r>
              <a:rPr lang="zh-CN" altLang="en-US" sz="36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俄</a:t>
            </a:r>
            <a:r>
              <a:rPr lang="en-US" altLang="zh-CN" sz="36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1:14 </a:t>
            </a:r>
            <a:r>
              <a:rPr lang="zh-CN" altLang="en-US" sz="3600" b="1" u="sng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你不当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站在岔路口，剪除他们中间逃脱的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r>
              <a:rPr lang="en-US" altLang="zh-CN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——</a:t>
            </a:r>
            <a:r>
              <a:rPr lang="zh-CN" altLang="en-US" sz="3600" b="1" i="1" dirty="0">
                <a:solidFill>
                  <a:srgbClr val="92D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赶尽杀绝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他们遭难的日子，</a:t>
            </a:r>
            <a:r>
              <a:rPr lang="zh-CN" altLang="en-US" sz="3600" b="1" u="sng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你不当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将他们剩下的人交付仇敌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r>
              <a:rPr lang="en-US" altLang="zh-CN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——</a:t>
            </a:r>
            <a:r>
              <a:rPr lang="zh-CN" altLang="en-US" sz="3600" b="1" i="1" dirty="0">
                <a:solidFill>
                  <a:srgbClr val="92D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毫无怜悯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</a:p>
          <a:p>
            <a:r>
              <a:rPr lang="zh-CN" altLang="en-US" sz="36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俄</a:t>
            </a:r>
            <a:r>
              <a:rPr lang="en-US" altLang="zh-CN" sz="36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1:15 </a:t>
            </a:r>
            <a:r>
              <a:rPr lang="zh-CN" altLang="en-US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耶和华降罚的日子临近万国。你怎样行，祂也必照样向你行。你的报应必归到你头上。</a:t>
            </a:r>
            <a:r>
              <a:rPr lang="en-US" altLang="zh-CN" sz="36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——</a:t>
            </a:r>
            <a:r>
              <a:rPr lang="zh-CN" altLang="en-US" sz="4000" b="1" i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行恶者必遭报</a:t>
            </a:r>
            <a:r>
              <a:rPr lang="zh-CN" altLang="en-US" sz="4000" b="1" i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！</a:t>
            </a:r>
          </a:p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BD7F556-9072-4DAE-A8BD-F6941D3B8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2"/>
            <a:ext cx="10972800" cy="45719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4041440"/>
      </p:ext>
    </p:extLst>
  </p:cSld>
  <p:clrMapOvr>
    <a:masterClrMapping/>
  </p:clrMapOvr>
  <p:transition spd="slow">
    <p:cover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67E3565-9198-444E-8240-8D1C45A96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0" y="543870"/>
            <a:ext cx="11383107" cy="5480538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indent="0">
              <a:buNone/>
            </a:pPr>
            <a:r>
              <a:rPr lang="zh-CN" altLang="en-US" sz="5400" b="1" dirty="0">
                <a:solidFill>
                  <a:srgbClr val="92D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弥</a:t>
            </a:r>
            <a:r>
              <a:rPr lang="en-US" altLang="zh-CN" sz="5400" b="1" dirty="0">
                <a:solidFill>
                  <a:srgbClr val="92D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6:8  </a:t>
            </a:r>
            <a:r>
              <a:rPr lang="zh-CN" altLang="en-US" sz="5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世人哪，耶和华已指示你何为善。祂向你所要的是什么呢？只要你行公义，好怜悯，存谦卑的心，与你的神同行。</a:t>
            </a: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CB67BB6-42D5-423F-92E8-41B6D5C62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2"/>
            <a:ext cx="10972800" cy="193431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5" name="图片 4" descr="图片包含 草, 户外, 天空, 田野&#10;&#10;描述已自动生成">
            <a:extLst>
              <a:ext uri="{FF2B5EF4-FFF2-40B4-BE49-F238E27FC236}">
                <a16:creationId xmlns:a16="http://schemas.microsoft.com/office/drawing/2014/main" id="{85789315-891C-404C-B68C-E1308D71F7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b="4751"/>
          <a:stretch/>
        </p:blipFill>
        <p:spPr>
          <a:xfrm>
            <a:off x="5375031" y="3553772"/>
            <a:ext cx="4202722" cy="266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52624"/>
      </p:ext>
    </p:extLst>
  </p:cSld>
  <p:clrMapOvr>
    <a:masterClrMapping/>
  </p:clrMapOvr>
  <p:transition spd="slow">
    <p:cover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3BD09E7-732B-4E07-B350-CA20C843A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862" y="1524000"/>
            <a:ext cx="11529646" cy="5234354"/>
          </a:xfrm>
        </p:spPr>
        <p:txBody>
          <a:bodyPr/>
          <a:lstStyle/>
          <a:p>
            <a:r>
              <a:rPr lang="zh-CN" altLang="en-US" sz="48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俄</a:t>
            </a:r>
            <a:r>
              <a:rPr lang="en-US" altLang="zh-CN" sz="48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1:17 </a:t>
            </a:r>
            <a:r>
              <a:rPr lang="zh-CN" altLang="en-US" sz="48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在锡安山必有逃脱的人，那山也必成圣。雅各家必得原有的产业</a:t>
            </a:r>
            <a:r>
              <a:rPr lang="zh-CN" altLang="en-US" sz="48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r>
              <a:rPr lang="en-US" altLang="zh-CN" sz="48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——</a:t>
            </a:r>
            <a:r>
              <a:rPr lang="zh-CN" altLang="en-US" sz="4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得救</a:t>
            </a:r>
          </a:p>
          <a:p>
            <a:r>
              <a:rPr lang="zh-CN" altLang="en-US" sz="48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俄</a:t>
            </a:r>
            <a:r>
              <a:rPr lang="en-US" altLang="zh-CN" sz="48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1:18 </a:t>
            </a:r>
            <a:r>
              <a:rPr lang="zh-CN" altLang="en-US" sz="48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雅各家必成为大火，约瑟家必为火焰，以扫家必如碎秸，火必将他烧着吞灭。以扫家必无余剩的。这是耶和华说的</a:t>
            </a:r>
            <a:r>
              <a:rPr lang="zh-CN" altLang="en-US" sz="48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r>
              <a:rPr lang="en-US" altLang="zh-CN" sz="48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——</a:t>
            </a:r>
            <a:r>
              <a:rPr lang="zh-CN" altLang="en-US" sz="4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得胜</a:t>
            </a:r>
          </a:p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65C1EB55-B4D5-49E1-8F8C-7B4B98EF7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以色列必然复兴</a:t>
            </a:r>
          </a:p>
        </p:txBody>
      </p:sp>
    </p:spTree>
    <p:extLst>
      <p:ext uri="{BB962C8B-B14F-4D97-AF65-F5344CB8AC3E}">
        <p14:creationId xmlns:p14="http://schemas.microsoft.com/office/powerpoint/2010/main" val="4048462982"/>
      </p:ext>
    </p:extLst>
  </p:cSld>
  <p:clrMapOvr>
    <a:masterClrMapping/>
  </p:clrMapOvr>
  <p:transition spd="slow">
    <p:cover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49A74CD-CF1B-4E56-B47C-52DAF7BAC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831" y="257909"/>
            <a:ext cx="11576538" cy="6600092"/>
          </a:xfrm>
        </p:spPr>
        <p:txBody>
          <a:bodyPr/>
          <a:lstStyle/>
          <a:p>
            <a:r>
              <a:rPr lang="zh-CN" altLang="en-US" sz="44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俄</a:t>
            </a:r>
            <a:r>
              <a:rPr lang="en-US" altLang="zh-CN" sz="44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1:19-20 </a:t>
            </a:r>
            <a:r>
              <a:rPr lang="zh-CN" altLang="en-US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南地的人必得以扫山，高原的人必得非利士地，也得以法莲地，和撒玛利亚地，便雅悯人必得基列。在迦南人中被掳的以色列众人，必得地直到撒勒法。在西法拉中被掳的耶路撒冷人，必得南地的城邑。</a:t>
            </a:r>
            <a:r>
              <a:rPr lang="en-US" altLang="zh-CN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——</a:t>
            </a:r>
            <a:r>
              <a:rPr lang="zh-CN" altLang="en-US" sz="4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得地</a:t>
            </a:r>
          </a:p>
          <a:p>
            <a:r>
              <a:rPr lang="zh-CN" altLang="en-US" sz="44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俄</a:t>
            </a:r>
            <a:r>
              <a:rPr lang="en-US" altLang="zh-CN" sz="44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1:21 </a:t>
            </a:r>
            <a:r>
              <a:rPr lang="zh-CN" altLang="en-US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必有拯救者上到锡安山，审判以扫山，国度就归耶和华了。</a:t>
            </a:r>
            <a:r>
              <a:rPr lang="en-US" altLang="zh-CN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——</a:t>
            </a:r>
            <a:r>
              <a:rPr lang="zh-CN" altLang="en-US" sz="4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得国</a:t>
            </a:r>
          </a:p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E789378-64EB-435A-904E-A555EFC8C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2"/>
            <a:ext cx="10972800" cy="45719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43CE4D9-8C83-4EE3-A3FC-1F8480AB7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9" y="3424239"/>
            <a:ext cx="9525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09679"/>
      </p:ext>
    </p:extLst>
  </p:cSld>
  <p:clrMapOvr>
    <a:masterClrMapping/>
  </p:clrMapOvr>
  <p:transition spd="slow">
    <p:cover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C5CBA12-3FC0-4D71-9A33-A4D71C09A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492" y="363415"/>
            <a:ext cx="11236570" cy="6629400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5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人生苦短日月长，当将圣言记心上；</a:t>
            </a:r>
            <a:endParaRPr lang="en-US" altLang="zh-CN" sz="5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zh-CN" altLang="en-US" sz="5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肉体软弱多失败，苦毒狡诈无担当。</a:t>
            </a:r>
            <a:endParaRPr lang="en-US" altLang="zh-CN" sz="5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zh-CN" altLang="en-US" sz="5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双膝跪地呼求主，赦罪宏恩得欢畅！</a:t>
            </a:r>
            <a:endParaRPr lang="en-US" altLang="zh-CN" sz="5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zh-CN" altLang="en-US" sz="5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从此十架窄路行，紧盯基督有方向。</a:t>
            </a:r>
            <a:endParaRPr lang="en-US" altLang="zh-CN" sz="5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zh-CN" altLang="en-US" sz="5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死去旧造活新生，舍己爱人更坦荡，</a:t>
            </a:r>
            <a:endParaRPr lang="en-US" altLang="zh-CN" sz="5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zh-CN" altLang="en-US" sz="5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角声渐昂催促紧，使命在身收割忙。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27F6AB7-BDFE-4087-A308-73800AEB2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2"/>
            <a:ext cx="10972800" cy="64477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9426512"/>
      </p:ext>
    </p:extLst>
  </p:cSld>
  <p:clrMapOvr>
    <a:masterClrMapping/>
  </p:clrMapOvr>
  <p:transition spd="slow">
    <p:cover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8FE37A1-9442-4E03-B7DF-A1F94C51C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386" y="375139"/>
            <a:ext cx="11031415" cy="5720862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indent="0">
              <a:buNone/>
            </a:pPr>
            <a:r>
              <a:rPr lang="zh-CN" altLang="en-US" sz="7200" b="1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俄</a:t>
            </a:r>
            <a:r>
              <a:rPr lang="en-US" altLang="zh-CN" sz="7200" b="1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1:1 </a:t>
            </a:r>
            <a:r>
              <a:rPr lang="zh-CN" altLang="en-US" sz="6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俄巴底亚得了耶和华的默示。论以东，说：“</a:t>
            </a:r>
            <a:r>
              <a:rPr lang="zh-CN" altLang="en-US" sz="6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我从耶和华那里听见信息，并有使者被差往列国去，说：‘起来吧，一同起来与以东争战</a:t>
            </a:r>
            <a:r>
              <a:rPr lang="zh-CN" altLang="en-US" sz="6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。‘”</a:t>
            </a:r>
          </a:p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4CAB913-1741-429E-B1F3-EAD46A437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2"/>
            <a:ext cx="10972800" cy="87923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476D67-B62E-443C-AF26-02E918555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7" r="28590" b="28515"/>
          <a:stretch/>
        </p:blipFill>
        <p:spPr bwMode="auto">
          <a:xfrm>
            <a:off x="7570045" y="4343403"/>
            <a:ext cx="3918570" cy="188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479589"/>
      </p:ext>
    </p:extLst>
  </p:cSld>
  <p:clrMapOvr>
    <a:masterClrMapping/>
  </p:clrMapOvr>
  <p:transition spd="slow">
    <p:cover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143CC7A-5C7B-42BF-AF45-0B2BE1A3D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062" y="357553"/>
            <a:ext cx="11242430" cy="6226127"/>
          </a:xfrm>
        </p:spPr>
        <p:txBody>
          <a:bodyPr/>
          <a:lstStyle/>
          <a:p>
            <a:r>
              <a:rPr lang="zh-CN" altLang="en-US" sz="4000" b="1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耶</a:t>
            </a:r>
            <a:r>
              <a:rPr lang="en-US" altLang="zh-CN" sz="4000" b="1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49:17-18 </a:t>
            </a:r>
            <a:r>
              <a:rPr lang="zh-CN" altLang="en-US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以东必令人惊骇。凡经过的人就受惊骇，又因她一切的灾祸嗤笑。耶和华说：“</a:t>
            </a:r>
            <a:r>
              <a:rPr lang="zh-CN" alt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必无人住在那里，也无人在其中寄居，要像所多玛，蛾摩拉，和邻近的城邑倾覆的时候一样</a:t>
            </a:r>
            <a:r>
              <a:rPr lang="zh-CN" altLang="en-US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。”</a:t>
            </a:r>
            <a:endParaRPr lang="en-US" altLang="zh-CN" sz="40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4000" b="1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结</a:t>
            </a:r>
            <a:r>
              <a:rPr lang="en-US" altLang="zh-CN" sz="4000" b="1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25:1213 </a:t>
            </a:r>
            <a:r>
              <a:rPr lang="zh-CN" altLang="en-US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主耶和华如此说：“</a:t>
            </a:r>
            <a:r>
              <a:rPr lang="zh-CN" alt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因为以东报仇雪恨，攻击犹大家，向他们报仇，大大有罪，所以主耶和华如此说，我必伸手攻击以东，剪除人与牲畜，使以东从提幔起，人必倒在刀下，地要变为荒凉，直到底但</a:t>
            </a:r>
            <a:r>
              <a:rPr lang="zh-CN" altLang="en-US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。”</a:t>
            </a:r>
          </a:p>
          <a:p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AD95EABB-C8F8-4079-8D30-3E6AE4C9A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2"/>
            <a:ext cx="10972800" cy="45719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96439724"/>
      </p:ext>
    </p:extLst>
  </p:cSld>
  <p:clrMapOvr>
    <a:masterClrMapping/>
  </p:clrMapOvr>
  <p:transition spd="slow">
    <p:cover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7692539-201B-49DB-8881-3656BA8A1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678" y="492371"/>
            <a:ext cx="11207261" cy="6213231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4000" b="1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玛</a:t>
            </a:r>
            <a:r>
              <a:rPr lang="en-US" altLang="zh-CN" sz="4000" b="1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1:2-4 </a:t>
            </a:r>
            <a:r>
              <a:rPr lang="zh-CN" altLang="en-US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耶和华说：“</a:t>
            </a:r>
            <a:r>
              <a:rPr lang="zh-CN" alt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以扫不是雅各的哥哥吗？我却爱雅各，恶以扫，使他的山岭荒凉，把他的地业交给旷野的野狗</a:t>
            </a:r>
            <a:r>
              <a:rPr lang="zh-CN" altLang="en-US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。”以东人说：“</a:t>
            </a:r>
            <a:r>
              <a:rPr lang="zh-CN" altLang="en-US" sz="4000" b="1" dirty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我们现在虽被毁坏，却要重建荒废之处</a:t>
            </a:r>
            <a:r>
              <a:rPr lang="zh-CN" altLang="en-US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。”万军之耶和华如此说：“</a:t>
            </a:r>
            <a:r>
              <a:rPr lang="zh-CN" alt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任他们建造，我必拆毁。人必称他们的地，为罪恶之境，称他们的民，为耶和华永远恼怒之民</a:t>
            </a:r>
            <a:r>
              <a:rPr lang="zh-CN" altLang="en-US" sz="4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。”</a:t>
            </a: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DA33F19C-869C-41FB-9568-1BA63FCAD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2"/>
            <a:ext cx="10972800" cy="45719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5" name="图片 4" descr="图片包含 文字&#10;&#10;描述已自动生成">
            <a:extLst>
              <a:ext uri="{FF2B5EF4-FFF2-40B4-BE49-F238E27FC236}">
                <a16:creationId xmlns:a16="http://schemas.microsoft.com/office/drawing/2014/main" id="{2CAC4717-7D2A-405E-BE9E-6D6EA822A0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5064" t="9728" r="4862" b="15894"/>
          <a:stretch/>
        </p:blipFill>
        <p:spPr>
          <a:xfrm>
            <a:off x="3892063" y="4420621"/>
            <a:ext cx="3956539" cy="188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08194"/>
      </p:ext>
    </p:extLst>
  </p:cSld>
  <p:clrMapOvr>
    <a:masterClrMapping/>
  </p:clrMapOvr>
  <p:transition spd="slow">
    <p:cover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981200" y="-381000"/>
            <a:ext cx="8229600" cy="1219200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以东人居山自傲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38200"/>
            <a:ext cx="12192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5874" y="0"/>
            <a:ext cx="60822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0"/>
            <a:ext cx="62179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 descr="图片包含 室内, 床, 桌子, 小&#10;&#10;描述已自动生成">
            <a:extLst>
              <a:ext uri="{FF2B5EF4-FFF2-40B4-BE49-F238E27FC236}">
                <a16:creationId xmlns:a16="http://schemas.microsoft.com/office/drawing/2014/main" id="{EBD7D1B3-D8E3-46DF-BDE3-A67FF68BE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927" y="-33467"/>
            <a:ext cx="9172146" cy="6879110"/>
          </a:xfr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B1411064-DB93-43C5-8948-1745A491B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318131"/>
      </p:ext>
    </p:extLst>
  </p:cSld>
  <p:clrMapOvr>
    <a:masterClrMapping/>
  </p:clrMapOvr>
  <p:transition spd="slow">
    <p:cover dir="u"/>
  </p:transition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纸张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纸张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纸张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2096</Words>
  <Application>Microsoft Office PowerPoint</Application>
  <PresentationFormat>Widescreen</PresentationFormat>
  <Paragraphs>41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方正姚体</vt:lpstr>
      <vt:lpstr>Microsoft YaHei</vt:lpstr>
      <vt:lpstr>SimSun</vt:lpstr>
      <vt:lpstr>华文楷体</vt:lpstr>
      <vt:lpstr>华文新魏</vt:lpstr>
      <vt:lpstr>Arial</vt:lpstr>
      <vt:lpstr>Calibri</vt:lpstr>
      <vt:lpstr>Calibri Light</vt:lpstr>
      <vt:lpstr>Constantia</vt:lpstr>
      <vt:lpstr>Wingdings 2</vt:lpstr>
      <vt:lpstr>Office 主题</vt:lpstr>
      <vt:lpstr>纸张</vt:lpstr>
      <vt:lpstr>起来吧，一同起来 与以东争战！ </vt:lpstr>
      <vt:lpstr>PowerPoint Presentation</vt:lpstr>
      <vt:lpstr>PowerPoint Presentation</vt:lpstr>
      <vt:lpstr>PowerPoint Presentation</vt:lpstr>
      <vt:lpstr>PowerPoint Presentation</vt:lpstr>
      <vt:lpstr>以东人居山自傲</vt:lpstr>
      <vt:lpstr>PowerPoint Presentation</vt:lpstr>
      <vt:lpstr>PowerPoint Presentation</vt:lpstr>
      <vt:lpstr>PowerPoint Presentation</vt:lpstr>
      <vt:lpstr>PowerPoint Presentation</vt:lpstr>
      <vt:lpstr>   以东依山建庙之遗迹</vt:lpstr>
      <vt:lpstr>PowerPoint Presentation</vt:lpstr>
      <vt:lpstr>俄巴底亚书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以东族群虽小，却心比天还高</vt:lpstr>
      <vt:lpstr>PowerPoint Presentation</vt:lpstr>
      <vt:lpstr>PowerPoint Presentation</vt:lpstr>
      <vt:lpstr>              以东被审判的原因</vt:lpstr>
      <vt:lpstr>PowerPoint Presentation</vt:lpstr>
      <vt:lpstr>PowerPoint Presentation</vt:lpstr>
      <vt:lpstr>               以色列必然复兴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Weichao Gao</dc:creator>
  <cp:lastModifiedBy>HP</cp:lastModifiedBy>
  <cp:revision>85</cp:revision>
  <dcterms:created xsi:type="dcterms:W3CDTF">2015-08-02T07:25:40Z</dcterms:created>
  <dcterms:modified xsi:type="dcterms:W3CDTF">2020-01-01T22:57:30Z</dcterms:modified>
</cp:coreProperties>
</file>