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82" r:id="rId9"/>
    <p:sldId id="262" r:id="rId10"/>
    <p:sldId id="263" r:id="rId11"/>
    <p:sldId id="264" r:id="rId12"/>
    <p:sldId id="265" r:id="rId13"/>
    <p:sldId id="266" r:id="rId14"/>
    <p:sldId id="286" r:id="rId15"/>
    <p:sldId id="267" r:id="rId16"/>
    <p:sldId id="283" r:id="rId17"/>
    <p:sldId id="268" r:id="rId18"/>
    <p:sldId id="270" r:id="rId19"/>
    <p:sldId id="271" r:id="rId20"/>
    <p:sldId id="269" r:id="rId21"/>
    <p:sldId id="284" r:id="rId22"/>
    <p:sldId id="272" r:id="rId23"/>
    <p:sldId id="273" r:id="rId24"/>
    <p:sldId id="274" r:id="rId25"/>
    <p:sldId id="275" r:id="rId26"/>
    <p:sldId id="285" r:id="rId27"/>
    <p:sldId id="276" r:id="rId28"/>
    <p:sldId id="277" r:id="rId29"/>
  </p:sldIdLst>
  <p:sldSz cx="9144000" cy="6858000" type="screen4x3"/>
  <p:notesSz cx="6858000" cy="9144000"/>
  <p:embeddedFontLst>
    <p:embeddedFont>
      <p:font typeface="Script MT Bold" panose="03040602040607080904" pitchFamily="66" charset="0"/>
      <p:bold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QuigleyWiggly" pitchFamily="2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1BB-1541-4213-B5F2-D8176A08A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D34-A4CD-4F5B-9F03-95A81EC5B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2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1BB-1541-4213-B5F2-D8176A08A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D34-A4CD-4F5B-9F03-95A81EC5B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1BB-1541-4213-B5F2-D8176A08A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D34-A4CD-4F5B-9F03-95A81EC5B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0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1BB-1541-4213-B5F2-D8176A08A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D34-A4CD-4F5B-9F03-95A81EC5B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5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1BB-1541-4213-B5F2-D8176A08A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D34-A4CD-4F5B-9F03-95A81EC5B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1BB-1541-4213-B5F2-D8176A08A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D34-A4CD-4F5B-9F03-95A81EC5B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1BB-1541-4213-B5F2-D8176A08A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D34-A4CD-4F5B-9F03-95A81EC5B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0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1BB-1541-4213-B5F2-D8176A08A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D34-A4CD-4F5B-9F03-95A81EC5B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8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1BB-1541-4213-B5F2-D8176A08A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D34-A4CD-4F5B-9F03-95A81EC5B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1BB-1541-4213-B5F2-D8176A08A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D34-A4CD-4F5B-9F03-95A81EC5B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0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41BB-1541-4213-B5F2-D8176A08A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42D34-A4CD-4F5B-9F03-95A81EC5B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341BB-1541-4213-B5F2-D8176A08AA5A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42D34-A4CD-4F5B-9F03-95A81EC5B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4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disaste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800" y="152400"/>
            <a:ext cx="2133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srgbClr val="002060"/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主日信息</a:t>
            </a:r>
            <a:endParaRPr lang="en-US" sz="3800" dirty="0">
              <a:solidFill>
                <a:srgbClr val="002060"/>
              </a:solidFill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8100" y="152400"/>
            <a:ext cx="24144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800" dirty="0" smtClean="0">
                <a:solidFill>
                  <a:srgbClr val="002060"/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2/16/2020</a:t>
            </a:r>
            <a:endParaRPr lang="en-US" sz="3800" dirty="0">
              <a:solidFill>
                <a:srgbClr val="002060"/>
              </a:solidFill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9501" y="1947446"/>
            <a:ext cx="53142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dirty="0" smtClean="0">
                <a:solidFill>
                  <a:schemeClr val="accent5">
                    <a:lumMod val="50000"/>
                  </a:schemeClr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『</a:t>
            </a:r>
            <a:r>
              <a:rPr lang="zh-TW" altLang="en-US" sz="5000" dirty="0" smtClean="0">
                <a:solidFill>
                  <a:schemeClr val="accent5">
                    <a:lumMod val="50000"/>
                  </a:schemeClr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回應當今災難</a:t>
            </a:r>
            <a:r>
              <a:rPr lang="en-US" altLang="zh-TW" sz="5000" dirty="0" smtClean="0">
                <a:solidFill>
                  <a:schemeClr val="accent5">
                    <a:lumMod val="50000"/>
                  </a:schemeClr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』</a:t>
            </a:r>
            <a:endParaRPr lang="en-US" sz="5000" dirty="0">
              <a:solidFill>
                <a:schemeClr val="accent5">
                  <a:lumMod val="50000"/>
                </a:schemeClr>
              </a:solidFill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0" y="2809220"/>
            <a:ext cx="368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(</a:t>
            </a:r>
            <a:r>
              <a:rPr lang="zh-TW" altLang="en-US" sz="36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羅馬書 </a:t>
            </a:r>
            <a:r>
              <a:rPr lang="en-US" altLang="zh-TW" sz="36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8:18-39)</a:t>
            </a:r>
            <a:endParaRPr lang="en-US" sz="3600" dirty="0"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6491" y="4660900"/>
            <a:ext cx="26292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srgbClr val="002060"/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薛忠勇 </a:t>
            </a:r>
            <a:r>
              <a:rPr lang="zh-TW" altLang="en-US" sz="3200" dirty="0" smtClean="0">
                <a:solidFill>
                  <a:srgbClr val="002060"/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弟兄</a:t>
            </a:r>
            <a:endParaRPr lang="en-US" sz="3200" dirty="0">
              <a:solidFill>
                <a:srgbClr val="002060"/>
              </a:solidFill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03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ashlyn blocker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7" y="282511"/>
            <a:ext cx="523875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ashlyn blocker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85" y="1989540"/>
            <a:ext cx="4920224" cy="459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pregn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347"/>
            <a:ext cx="91440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12602" y="397134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我們這至暫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至輕的苦楚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，要為我們成就極重無比、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永遠的榮耀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。原來我們不是顧念所見的，乃是顧念所不見的；因為所見的是暫時的，所不見的是永遠的。</a:t>
            </a:r>
            <a:endParaRPr lang="en-US" altLang="zh-TW" sz="34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哥林多後書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4:17-18)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2050" name="Picture 2" descr="Image result for mosqu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66" y="4529253"/>
            <a:ext cx="4205622" cy="2365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disaste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016" y="128016"/>
            <a:ext cx="29514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一</a:t>
            </a:r>
            <a:r>
              <a:rPr lang="en-US" altLang="zh-TW" sz="38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. </a:t>
            </a:r>
            <a:r>
              <a:rPr lang="zh-TW" altLang="en-US" sz="38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積極盼望</a:t>
            </a:r>
            <a:endParaRPr lang="en-US" sz="3800" dirty="0"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1480" y="805124"/>
            <a:ext cx="84860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三個指望：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(21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、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23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4633" y="1362082"/>
            <a:ext cx="63937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脫離敗壞的轄制</a:t>
            </a:r>
            <a:endParaRPr lang="en-US" altLang="zh-TW" sz="34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pPr marL="514350" indent="-514350">
              <a:buAutoNum type="arabicPeriod"/>
            </a:pP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得享神兒女的自由</a:t>
            </a:r>
            <a:endParaRPr lang="en-US" altLang="zh-TW" sz="34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pPr marL="514350" indent="-514350">
              <a:buAutoNum type="arabicPeriod"/>
            </a:pP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朽壞的身體可以得贖</a:t>
            </a:r>
            <a:endParaRPr lang="en-US" sz="34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10246" name="Picture 6" descr="Image result for kierkega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8" y="3701217"/>
            <a:ext cx="2068246" cy="2983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4950" y="5929206"/>
            <a:ext cx="18517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祈克果</a:t>
            </a:r>
            <a:endParaRPr lang="en-US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428" y="3085664"/>
            <a:ext cx="84946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生命只能夠了解過往，卻必須為未來而活</a:t>
            </a:r>
            <a:endParaRPr lang="en-US" sz="3600" dirty="0"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pic>
        <p:nvPicPr>
          <p:cNvPr id="10248" name="Picture 8" descr="Image result for look forw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6" t="31715"/>
          <a:stretch/>
        </p:blipFill>
        <p:spPr bwMode="auto">
          <a:xfrm>
            <a:off x="5583590" y="466570"/>
            <a:ext cx="3433642" cy="208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51538" y="3819581"/>
            <a:ext cx="68667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只要心尊主基督為聖。有人問你們心中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盼望的緣由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，就要常作準備，以溫柔、敬畏的心回答各人；存著無虧的良心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 (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彼前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3:13-16)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3074" name="Picture 2" descr="Image result for ho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32" y="404981"/>
            <a:ext cx="3567900" cy="214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23933" y="1477182"/>
            <a:ext cx="1499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gleyWiggly" pitchFamily="2" charset="0"/>
              </a:rPr>
              <a:t>Hope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gleyWiggl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Image result for 武漢封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5" y="288576"/>
            <a:ext cx="8584057" cy="61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武漢封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" y="3598200"/>
            <a:ext cx="5715000" cy="3219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4" name="Picture 10" descr="Image result for chinese buying mas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4935092" cy="3288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735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香港醫護罷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" y="485120"/>
            <a:ext cx="8726691" cy="602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4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謝婉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3"/>
          <a:stretch/>
        </p:blipFill>
        <p:spPr bwMode="auto">
          <a:xfrm>
            <a:off x="146304" y="234990"/>
            <a:ext cx="5071156" cy="4825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562" y="5219919"/>
            <a:ext cx="498085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因非</a:t>
            </a:r>
            <a:r>
              <a:rPr lang="zh-TW" altLang="en-US" sz="34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典爆發主動加入搶</a:t>
            </a:r>
            <a:r>
              <a:rPr lang="zh-TW" altLang="en-US" sz="34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救</a:t>
            </a:r>
            <a:endParaRPr lang="en-US" altLang="zh-TW" sz="3400" dirty="0" smtClean="0"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  <a:p>
            <a:r>
              <a:rPr lang="zh-TW" altLang="en-US" sz="34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病</a:t>
            </a:r>
            <a:r>
              <a:rPr lang="zh-TW" altLang="en-US" sz="34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人而殉職</a:t>
            </a:r>
            <a:endParaRPr lang="en-US" sz="3400" dirty="0"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pic>
        <p:nvPicPr>
          <p:cNvPr id="5122" name="Picture 2" descr="Image result for 謝婉雯 陳偉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67" y="1409919"/>
            <a:ext cx="29337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天作之盒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72" y="1065986"/>
            <a:ext cx="3525024" cy="529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70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age result for mark 8: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9"/>
          <a:stretch/>
        </p:blipFill>
        <p:spPr bwMode="auto">
          <a:xfrm>
            <a:off x="825327" y="24290"/>
            <a:ext cx="7480473" cy="683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22400" y="4216400"/>
            <a:ext cx="67183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因為，凡要救自己生命的，</a:t>
            </a:r>
            <a:endParaRPr lang="en-US" altLang="zh-TW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必喪掉生命；凡為我和福音</a:t>
            </a:r>
            <a:endParaRPr lang="en-US" altLang="zh-TW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喪掉生命的，必救了生命。</a:t>
            </a:r>
            <a:endParaRPr lang="en-US" altLang="zh-TW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          (</a:t>
            </a: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馬可福音 </a:t>
            </a:r>
            <a:r>
              <a:rPr lang="en-US" altLang="zh-TW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8:35)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18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disaste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016" y="128016"/>
            <a:ext cx="49007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二</a:t>
            </a:r>
            <a:r>
              <a:rPr lang="en-US" altLang="zh-TW" sz="38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. </a:t>
            </a:r>
            <a:r>
              <a:rPr lang="zh-TW" altLang="en-US" sz="38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不住在聖靈中禱告</a:t>
            </a:r>
            <a:endParaRPr lang="en-US" sz="3800" dirty="0"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264" y="723336"/>
            <a:ext cx="817473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況且我們的軟弱有聖靈幫助，我們本不曉得當怎樣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禱告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，只是聖靈親自用說不出來的歎息替我們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禱告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因為聖靈照著神的旨意替聖徒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祈求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。我們曉得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萬事都互相效力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，叫愛神的人得益處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(26-28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13314" name="Picture 2" descr="Image result for 中藥店抓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" y="3495270"/>
            <a:ext cx="5842889" cy="325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16600" y="2400300"/>
            <a:ext cx="3022600" cy="3937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thomas ed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7" y="277976"/>
            <a:ext cx="4709033" cy="615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760720"/>
            <a:ext cx="28007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發明家愛廸生</a:t>
            </a:r>
            <a:endParaRPr lang="en-US" sz="3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507231" y="391768"/>
            <a:ext cx="5440825" cy="1569660"/>
          </a:xfrm>
          <a:prstGeom prst="wedgeRectCallout">
            <a:avLst>
              <a:gd name="adj1" fmla="val -63112"/>
              <a:gd name="adj2" fmla="val 2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7913" y="391768"/>
            <a:ext cx="55194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感謝主使我耳聾，叫我聽不見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人的稱讚，免得的驕傲；也聽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不見人的批評，免得的灰心！</a:t>
            </a:r>
            <a:endParaRPr lang="zh-TW" alt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474512" y="4498836"/>
            <a:ext cx="5440825" cy="1569660"/>
          </a:xfrm>
          <a:prstGeom prst="wedgeRectCallout">
            <a:avLst>
              <a:gd name="adj1" fmla="val -39364"/>
              <a:gd name="adj2" fmla="val -7511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7913" y="4498836"/>
            <a:ext cx="55194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上帝真的很愛我，過去我在實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驗室許許多多的錯誤，祂都用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火燒掉，叫我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能夠從新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開始！</a:t>
            </a:r>
            <a:endParaRPr lang="zh-TW" alt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8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second world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8"/>
            <a:ext cx="9144000" cy="68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killing of j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the making of penicil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6" y="250826"/>
            <a:ext cx="4992382" cy="3178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Image result for the making of penicill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6" y="2706687"/>
            <a:ext cx="5715000" cy="3905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4" name="Picture 10" descr="Image result for the making of penicill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967581"/>
            <a:ext cx="7315200" cy="4610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358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ere was god when 911 happe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汶川大地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2" y="1323191"/>
            <a:ext cx="8241854" cy="52712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336" y="1506070"/>
            <a:ext cx="71865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汶州地震時，上帝去哪裡了？</a:t>
            </a:r>
            <a:endParaRPr lang="en-US" sz="42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66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 result for whatsap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0" t="5040" r="24320" b="7360"/>
          <a:stretch/>
        </p:blipFill>
        <p:spPr bwMode="auto">
          <a:xfrm rot="1564611">
            <a:off x="3997906" y="453596"/>
            <a:ext cx="3243268" cy="588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178" r="10925" b="6373"/>
          <a:stretch/>
        </p:blipFill>
        <p:spPr>
          <a:xfrm>
            <a:off x="256032" y="130923"/>
            <a:ext cx="5092966" cy="652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6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mage result for holy spir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3" r="12413"/>
          <a:stretch/>
        </p:blipFill>
        <p:spPr bwMode="auto">
          <a:xfrm>
            <a:off x="190501" y="2616200"/>
            <a:ext cx="4203700" cy="41179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Image result for pra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1" y="2433637"/>
            <a:ext cx="3390900" cy="33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22275" y="304997"/>
            <a:ext cx="85154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因為聖靈照著上帝的旨意替聖徒祈求 </a:t>
            </a:r>
            <a:r>
              <a:rPr lang="en-US" altLang="zh-TW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(27</a:t>
            </a:r>
            <a:r>
              <a:rPr lang="zh-TW" altLang="en-US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9718" y="4495997"/>
            <a:ext cx="510428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基督耶穌</a:t>
            </a:r>
            <a:r>
              <a:rPr lang="en-US" altLang="zh-TW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</a:t>
            </a:r>
            <a:r>
              <a:rPr lang="zh-TW" altLang="en-US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從死裡復活，</a:t>
            </a:r>
            <a:endParaRPr lang="en-US" altLang="zh-TW" sz="34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現今在上帝的右邊，</a:t>
            </a:r>
            <a:endParaRPr lang="en-US" altLang="zh-TW" sz="34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也替我們祈求 </a:t>
            </a:r>
            <a:r>
              <a:rPr lang="en-US" altLang="zh-TW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(34</a:t>
            </a:r>
            <a:r>
              <a:rPr lang="zh-TW" altLang="en-US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73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15 -0.03819 L 0.44115 -0.28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disaste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016" y="128016"/>
            <a:ext cx="44133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三</a:t>
            </a:r>
            <a:r>
              <a:rPr lang="en-US" altLang="zh-TW" sz="38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. </a:t>
            </a:r>
            <a:r>
              <a:rPr lang="zh-TW" altLang="en-US" sz="38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靠著主的愛得勝</a:t>
            </a:r>
            <a:endParaRPr lang="en-US" sz="3800" dirty="0"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5200" y="754324"/>
            <a:ext cx="812279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誰能使我們與基督的愛隔絕呢？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難道是患難麼？是困苦麼？是逼迫麼？是飢餓麼？是赤身露體麼？是危險麼？是刀劍麼？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然而，靠著愛我們的主，在這一切的事上已經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得勝有餘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了。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(35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、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37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17410" name="Picture 2" descr="Image result for william sang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5" y="3546902"/>
            <a:ext cx="2578100" cy="32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9600" y="4318682"/>
            <a:ext cx="581761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1.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他永不埋怨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  <a:p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2.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他要保持家裡光亮整潔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  <a:p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3.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他每天要數算神的恩典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  <a:p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4.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他要把苦難變成別人的祝福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9600" y="3703129"/>
            <a:ext cx="32662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i="1" dirty="0" smtClean="0">
                <a:solidFill>
                  <a:schemeClr val="accent5">
                    <a:lumMod val="75000"/>
                  </a:schemeClr>
                </a:solidFill>
              </a:rPr>
              <a:t>William Sangster</a:t>
            </a:r>
            <a:endParaRPr lang="en-US" sz="3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disaste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016" y="128016"/>
            <a:ext cx="29514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三</a:t>
            </a:r>
            <a:r>
              <a:rPr lang="en-US" altLang="zh-TW" sz="38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. </a:t>
            </a:r>
            <a:r>
              <a:rPr lang="zh-TW" altLang="en-US" sz="38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靠主得勝</a:t>
            </a:r>
            <a:endParaRPr lang="en-US" sz="3800" dirty="0"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1480" y="805124"/>
            <a:ext cx="84860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得勝苦難的六個原因：</a:t>
            </a:r>
            <a:r>
              <a:rPr lang="en-US" altLang="zh-TW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(31-35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4632" y="1323982"/>
            <a:ext cx="760326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神會幫助我們 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(31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</a:p>
          <a:p>
            <a:pPr marL="514350" indent="-514350">
              <a:buAutoNum type="arabicPeriod"/>
            </a:pP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神兒子已為我們捨命 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(32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</a:p>
          <a:p>
            <a:pPr marL="514350" indent="-514350">
              <a:buAutoNum type="arabicPeriod"/>
            </a:pP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神已稱我們為義了 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(33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</a:p>
          <a:p>
            <a:pPr marL="514350" indent="-514350">
              <a:buAutoNum type="arabicPeriod"/>
            </a:pP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基督已從死裡復活 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(34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</a:p>
          <a:p>
            <a:pPr marL="514350" indent="-514350">
              <a:buAutoNum type="arabicPeriod"/>
            </a:pP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基督在神的右邊替我們祈求 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(34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</a:p>
          <a:p>
            <a:pPr marL="514350" indent="-514350">
              <a:buAutoNum type="arabicPeriod"/>
            </a:pP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神的愛永不離開我們 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(35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04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thresher subma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163512"/>
            <a:ext cx="6407321" cy="271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thresher submar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 bwMode="auto">
          <a:xfrm>
            <a:off x="4152900" y="2913964"/>
            <a:ext cx="4826000" cy="376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Image result for thresher submar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" y="2903710"/>
            <a:ext cx="4148585" cy="2417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Image result for fish swimming in the oce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8979" y="596166"/>
            <a:ext cx="70711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因為那在我們裡面的，</a:t>
            </a:r>
            <a:endParaRPr lang="en-US" altLang="zh-TW" sz="40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比那在世界上的更大 </a:t>
            </a:r>
            <a:r>
              <a:rPr lang="en-US" altLang="zh-TW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約壹</a:t>
            </a:r>
            <a:r>
              <a:rPr lang="en-US" altLang="zh-TW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4:4)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41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jennifer roth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91" y="510455"/>
            <a:ext cx="3028950" cy="422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jennifer rothchil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6" b="16667"/>
          <a:stretch/>
        </p:blipFill>
        <p:spPr bwMode="auto">
          <a:xfrm>
            <a:off x="2788677" y="510455"/>
            <a:ext cx="2842644" cy="186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Image result for a blind wo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" y="2495877"/>
            <a:ext cx="5504140" cy="308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an army man stand watch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3" r="5677"/>
          <a:stretch/>
        </p:blipFill>
        <p:spPr bwMode="auto">
          <a:xfrm>
            <a:off x="5631321" y="408791"/>
            <a:ext cx="3010899" cy="34082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244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god watching over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44512"/>
            <a:ext cx="5965825" cy="600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6914" y="430202"/>
            <a:ext cx="707886" cy="62296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誰能使我們與基督的愛隔絕呢？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51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Image result for footprint in the s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4455" y="5473700"/>
            <a:ext cx="6786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Footprints in the sand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8312" y="4807040"/>
            <a:ext cx="40318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沙灘上的足印</a:t>
            </a:r>
            <a:endParaRPr lang="en-US" sz="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21506" name="Picture 2" descr="Image result for footprint in the s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-121718"/>
            <a:ext cx="8255000" cy="71425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disaste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826" y="317500"/>
            <a:ext cx="5493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600" dirty="0" smtClean="0">
                <a:solidFill>
                  <a:schemeClr val="accent5">
                    <a:lumMod val="50000"/>
                  </a:schemeClr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上帝啊，你在哪裡？</a:t>
            </a:r>
            <a:endParaRPr lang="en-US" sz="4600" dirty="0">
              <a:solidFill>
                <a:schemeClr val="accent5">
                  <a:lumMod val="50000"/>
                </a:schemeClr>
              </a:solidFill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51186"/>
              </p:ext>
            </p:extLst>
          </p:nvPr>
        </p:nvGraphicFramePr>
        <p:xfrm>
          <a:off x="139700" y="1473438"/>
          <a:ext cx="9011790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653543857"/>
                    </a:ext>
                  </a:extLst>
                </a:gridCol>
                <a:gridCol w="3887208">
                  <a:extLst>
                    <a:ext uri="{9D8B030D-6E8A-4147-A177-3AD203B41FA5}">
                      <a16:colId xmlns:a16="http://schemas.microsoft.com/office/drawing/2014/main" val="2479068431"/>
                    </a:ext>
                  </a:extLst>
                </a:gridCol>
                <a:gridCol w="2990982">
                  <a:extLst>
                    <a:ext uri="{9D8B030D-6E8A-4147-A177-3AD203B41FA5}">
                      <a16:colId xmlns:a16="http://schemas.microsoft.com/office/drawing/2014/main" val="364334823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正顏楷體 Std W9" panose="03000900000000000000" pitchFamily="66" charset="-120"/>
                          <a:ea typeface="華康正顏楷體 Std W9" panose="03000900000000000000" pitchFamily="66" charset="-120"/>
                        </a:rPr>
                        <a:t>三個依據</a:t>
                      </a:r>
                      <a:endParaRPr lang="en-US" sz="3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正顏楷體 Std W9" panose="03000900000000000000" pitchFamily="66" charset="-120"/>
                        <a:ea typeface="華康正顏楷體 Std W9" panose="03000900000000000000" pitchFamily="66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98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華康正顏楷體 Std W9" panose="03000900000000000000" pitchFamily="66" charset="-120"/>
                          <a:ea typeface="華康正顏楷體 Std W9" panose="03000900000000000000" pitchFamily="66" charset="-120"/>
                        </a:rPr>
                        <a:t>積極盼望</a:t>
                      </a:r>
                      <a:endParaRPr lang="en-US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華康正顏楷體 Std W9" panose="03000900000000000000" pitchFamily="66" charset="-120"/>
                        <a:ea typeface="華康正顏楷體 Std W9" panose="03000900000000000000" pitchFamily="66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solidFill>
                            <a:srgbClr val="002060"/>
                          </a:solidFill>
                          <a:latin typeface="華康正顏楷體 Std W9" panose="03000900000000000000" pitchFamily="66" charset="-120"/>
                          <a:ea typeface="華康正顏楷體 Std W9" panose="03000900000000000000" pitchFamily="66" charset="-120"/>
                        </a:rPr>
                        <a:t>活在永恆的盼望中</a:t>
                      </a:r>
                      <a:endParaRPr lang="en-US" sz="3600" dirty="0">
                        <a:solidFill>
                          <a:srgbClr val="002060"/>
                        </a:solidFill>
                        <a:latin typeface="華康正顏楷體 Std W9" panose="03000900000000000000" pitchFamily="66" charset="-120"/>
                        <a:ea typeface="華康正顏楷體 Std W9" panose="03000900000000000000" pitchFamily="66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4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  <a:p>
                      <a:endParaRPr lang="en-US" sz="34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  <a:p>
                      <a:endParaRPr lang="en-US" sz="34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598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華康正顏楷體 Std W9" panose="03000900000000000000" pitchFamily="66" charset="-120"/>
                          <a:ea typeface="華康正顏楷體 Std W9" panose="03000900000000000000" pitchFamily="66" charset="-120"/>
                        </a:rPr>
                        <a:t>不住祈求</a:t>
                      </a:r>
                      <a:endParaRPr lang="en-US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華康正顏楷體 Std W9" panose="03000900000000000000" pitchFamily="66" charset="-120"/>
                        <a:ea typeface="華康正顏楷體 Std W9" panose="03000900000000000000" pitchFamily="66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solidFill>
                            <a:srgbClr val="002060"/>
                          </a:solidFill>
                          <a:latin typeface="華康正顏楷體 Std W9" panose="03000900000000000000" pitchFamily="66" charset="-120"/>
                          <a:ea typeface="華康正顏楷體 Std W9" panose="03000900000000000000" pitchFamily="66" charset="-120"/>
                        </a:rPr>
                        <a:t>活在聖靈的禱告中</a:t>
                      </a:r>
                      <a:endParaRPr lang="en-US" sz="3600" dirty="0">
                        <a:solidFill>
                          <a:srgbClr val="002060"/>
                        </a:solidFill>
                        <a:latin typeface="華康正顏楷體 Std W9" panose="03000900000000000000" pitchFamily="66" charset="-120"/>
                        <a:ea typeface="華康正顏楷體 Std W9" panose="03000900000000000000" pitchFamily="66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4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  <a:p>
                      <a:endParaRPr lang="en-US" sz="34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69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華康正顏楷體 Std W9" panose="03000900000000000000" pitchFamily="66" charset="-120"/>
                          <a:ea typeface="華康正顏楷體 Std W9" panose="03000900000000000000" pitchFamily="66" charset="-120"/>
                        </a:rPr>
                        <a:t>靠主得勝</a:t>
                      </a:r>
                      <a:endParaRPr lang="en-US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華康正顏楷體 Std W9" panose="03000900000000000000" pitchFamily="66" charset="-120"/>
                        <a:ea typeface="華康正顏楷體 Std W9" panose="03000900000000000000" pitchFamily="66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solidFill>
                            <a:srgbClr val="002060"/>
                          </a:solidFill>
                          <a:latin typeface="華康正顏楷體 Std W9" panose="03000900000000000000" pitchFamily="66" charset="-120"/>
                          <a:ea typeface="華康正顏楷體 Std W9" panose="03000900000000000000" pitchFamily="66" charset="-120"/>
                        </a:rPr>
                        <a:t>活在神不離的愛中</a:t>
                      </a:r>
                      <a:endParaRPr lang="en-US" sz="3600" dirty="0">
                        <a:solidFill>
                          <a:srgbClr val="002060"/>
                        </a:solidFill>
                        <a:latin typeface="華康正顏楷體 Std W9" panose="03000900000000000000" pitchFamily="66" charset="-120"/>
                        <a:ea typeface="華康正顏楷體 Std W9" panose="03000900000000000000" pitchFamily="66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38298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172200" y="2127935"/>
            <a:ext cx="2979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世界不是永恆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家鄉，見證主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分享福音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3773795"/>
            <a:ext cx="2979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為自己、家人、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災區災民代禱</a:t>
            </a:r>
            <a:endParaRPr lang="en-US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4710" y="4848300"/>
            <a:ext cx="2979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將神的愛延伸到別人身上，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願意施予幫助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231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urricane katr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9" y="1039778"/>
            <a:ext cx="8511266" cy="565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355464" y="473335"/>
            <a:ext cx="4690333" cy="1753497"/>
          </a:xfrm>
          <a:prstGeom prst="wedgeEllipseCallout">
            <a:avLst>
              <a:gd name="adj1" fmla="val 54770"/>
              <a:gd name="adj2" fmla="val 5909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3797" y="559396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3800" dirty="0">
                <a:solidFill>
                  <a:srgbClr val="002060"/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別叫了，</a:t>
            </a:r>
            <a:endParaRPr lang="en-US" altLang="zh-TW" sz="3800" dirty="0">
              <a:solidFill>
                <a:srgbClr val="002060"/>
              </a:solidFill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  <a:p>
            <a:pPr algn="ctr"/>
            <a:r>
              <a:rPr lang="zh-TW" altLang="en-US" sz="3800" dirty="0">
                <a:solidFill>
                  <a:srgbClr val="002060"/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耶穌不在我們中間！</a:t>
            </a:r>
            <a:endParaRPr lang="en-US" sz="3800" dirty="0">
              <a:solidFill>
                <a:srgbClr val="002060"/>
              </a:solidFill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821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ars epide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4" y="207045"/>
            <a:ext cx="5277037" cy="296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6688" y="2474259"/>
            <a:ext cx="2297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2003 SARS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pic>
        <p:nvPicPr>
          <p:cNvPr id="3076" name="Picture 4" descr="Image result for 印尼海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90" y="1253838"/>
            <a:ext cx="5831514" cy="29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2724" y="1279273"/>
            <a:ext cx="2904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2004 </a:t>
            </a:r>
            <a:r>
              <a:rPr lang="zh-TW" alt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印尼海嘯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pic>
        <p:nvPicPr>
          <p:cNvPr id="3078" name="Picture 6" descr="Image result for haiti earthquake 20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6" b="13833"/>
          <a:stretch/>
        </p:blipFill>
        <p:spPr bwMode="auto">
          <a:xfrm>
            <a:off x="2487853" y="2592153"/>
            <a:ext cx="6278382" cy="300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67686" y="4915365"/>
            <a:ext cx="2903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2010 </a:t>
            </a:r>
            <a:r>
              <a:rPr lang="zh-TW" altLang="en-US" sz="3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海地地震</a:t>
            </a:r>
            <a:endParaRPr lang="en-US" sz="32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pic>
        <p:nvPicPr>
          <p:cNvPr id="3080" name="Picture 8" descr="Image result for japan tsunami 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42" y="1213502"/>
            <a:ext cx="7432395" cy="474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82067" y="1236889"/>
            <a:ext cx="290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2011 </a:t>
            </a:r>
            <a:r>
              <a:rPr lang="zh-TW" altLang="en-US" sz="3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日本海嘯</a:t>
            </a:r>
            <a:endParaRPr lang="en-US" sz="32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pic>
        <p:nvPicPr>
          <p:cNvPr id="3084" name="Picture 12" descr="Image result for new zealand earthquake 20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5"/>
          <a:stretch/>
        </p:blipFill>
        <p:spPr bwMode="auto">
          <a:xfrm>
            <a:off x="209364" y="2427911"/>
            <a:ext cx="5903643" cy="3913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4358" y="2514595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2011 </a:t>
            </a:r>
            <a:r>
              <a:rPr lang="zh-TW" altLang="en-US" sz="3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紐西蘭地震</a:t>
            </a:r>
            <a:endParaRPr lang="en-US" sz="32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85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ustralia fi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384048"/>
            <a:ext cx="8641080" cy="601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61954" y="534741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澳州山火</a:t>
            </a:r>
            <a:endParaRPr lang="en-US" sz="32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pic>
        <p:nvPicPr>
          <p:cNvPr id="4100" name="Picture 4" descr="Image result for corona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388"/>
            <a:ext cx="9144000" cy="4785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833353" y="4693973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新冠狀病毒</a:t>
            </a:r>
            <a:endParaRPr lang="en-US" sz="32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75" y="6108412"/>
            <a:ext cx="80489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bg1"/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瘋牛症、豬流感、禽流感、西尼羅河熱</a:t>
            </a:r>
            <a:r>
              <a:rPr lang="en-US" altLang="zh-TW" sz="3400" dirty="0" smtClean="0">
                <a:solidFill>
                  <a:schemeClr val="bg1"/>
                </a:solidFill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...</a:t>
            </a:r>
            <a:endParaRPr lang="en-US" sz="3400" dirty="0">
              <a:solidFill>
                <a:schemeClr val="bg1"/>
              </a:solidFill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215" y="267547"/>
            <a:ext cx="8830060" cy="21852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你們聽見打仗和擾亂的事，不要驚惶；因為這些事必須先有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地要大大震動，多處必有饑荒、瘟疫，又有可怕的異象和大神蹟從天上顯現。</a:t>
            </a:r>
            <a:endParaRPr lang="en-US" altLang="zh-TW" sz="34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路加福音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21:9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、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11)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079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here are you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0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167" y="1490008"/>
            <a:ext cx="4031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上帝啊，</a:t>
            </a:r>
            <a:endParaRPr lang="en-US" altLang="zh-TW" sz="6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  <a:p>
            <a:r>
              <a:rPr lang="zh-TW" altLang="en-US" sz="6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你在哪裡？</a:t>
            </a:r>
            <a:endParaRPr lang="en-US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218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Image result for coronavirus quaran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5760">
            <a:off x="457197" y="662126"/>
            <a:ext cx="4279393" cy="285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coronavirus quarant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1" y="3938693"/>
            <a:ext cx="4591303" cy="2543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coronavirus quarant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415264"/>
            <a:ext cx="3925950" cy="261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age result for hospital sanitiz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5"/>
          <a:stretch/>
        </p:blipFill>
        <p:spPr bwMode="auto">
          <a:xfrm>
            <a:off x="5027677" y="3432170"/>
            <a:ext cx="4027424" cy="246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coronavirus epidemic 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" y="955726"/>
            <a:ext cx="8726280" cy="490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798512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age result for studying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56080"/>
            <a:ext cx="5775324" cy="3854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2" name="Picture 6" descr="Image result for pray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7" y="190500"/>
            <a:ext cx="5853686" cy="3895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92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disaste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016" y="128016"/>
            <a:ext cx="39260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一</a:t>
            </a:r>
            <a:r>
              <a:rPr lang="en-US" altLang="zh-TW" sz="38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. </a:t>
            </a:r>
            <a:r>
              <a:rPr lang="zh-TW" altLang="en-US" sz="3800" dirty="0" smtClean="0">
                <a:latin typeface="華康正顏楷體 Std W9" panose="03000900000000000000" pitchFamily="66" charset="-120"/>
                <a:ea typeface="華康正顏楷體 Std W9" panose="03000900000000000000" pitchFamily="66" charset="-120"/>
              </a:rPr>
              <a:t>積極盼望永恆</a:t>
            </a:r>
            <a:endParaRPr lang="en-US" sz="3800" dirty="0">
              <a:latin typeface="華康正顏楷體 Std W9" panose="03000900000000000000" pitchFamily="66" charset="-120"/>
              <a:ea typeface="華康正顏楷體 Std W9" panose="03000900000000000000" pitchFamily="66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1480" y="805124"/>
            <a:ext cx="84860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現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在的苦楚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若比起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將來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要顯於我</a:t>
            </a:r>
            <a:r>
              <a:rPr lang="zh-TW" altLang="en-US" sz="34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們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的榮耀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不足介意了 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(18</a:t>
            </a:r>
            <a:r>
              <a:rPr lang="zh-TW" altLang="en-US" sz="34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1480" y="2017049"/>
            <a:ext cx="80762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我們知道一切受造之物一同歎息、勞苦，直到如今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乃是我們的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身體得贖</a:t>
            </a:r>
            <a:r>
              <a:rPr lang="zh-TW" altLang="en-US" sz="3400" dirty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我們得救是在乎盼望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但我們若盼望那所不見的，就必忍耐等候 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(22-25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7174" name="Picture 6" descr="Image result for hansen's disea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28252" r="12326" b="39482"/>
          <a:stretch/>
        </p:blipFill>
        <p:spPr bwMode="auto">
          <a:xfrm>
            <a:off x="0" y="4202263"/>
            <a:ext cx="5479320" cy="123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hansen's disea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2"/>
          <a:stretch/>
        </p:blipFill>
        <p:spPr bwMode="auto">
          <a:xfrm>
            <a:off x="5055819" y="4346030"/>
            <a:ext cx="1832302" cy="249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iren buzzer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67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95" y="3627033"/>
            <a:ext cx="2977520" cy="297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255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5656</TotalTime>
  <Words>1147</Words>
  <Application>Microsoft Office PowerPoint</Application>
  <PresentationFormat>On-screen Show (4:3)</PresentationFormat>
  <Paragraphs>93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Script MT Bold</vt:lpstr>
      <vt:lpstr>華康魏碑體 Std W7</vt:lpstr>
      <vt:lpstr>Calibri Light</vt:lpstr>
      <vt:lpstr>華康黑體 Std W7</vt:lpstr>
      <vt:lpstr>Calibri</vt:lpstr>
      <vt:lpstr>QuigleyWiggly</vt:lpstr>
      <vt:lpstr>華康正顏楷體 Std W9</vt:lpstr>
      <vt:lpstr>新細明體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76</cp:revision>
  <dcterms:created xsi:type="dcterms:W3CDTF">2020-02-06T00:27:43Z</dcterms:created>
  <dcterms:modified xsi:type="dcterms:W3CDTF">2020-02-13T00:12:59Z</dcterms:modified>
</cp:coreProperties>
</file>