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2" r:id="rId5"/>
    <p:sldId id="260" r:id="rId6"/>
    <p:sldId id="266" r:id="rId7"/>
    <p:sldId id="264" r:id="rId8"/>
    <p:sldId id="267" r:id="rId9"/>
    <p:sldId id="268" r:id="rId10"/>
    <p:sldId id="282" r:id="rId11"/>
    <p:sldId id="285" r:id="rId12"/>
    <p:sldId id="281" r:id="rId13"/>
    <p:sldId id="269" r:id="rId14"/>
    <p:sldId id="284" r:id="rId15"/>
    <p:sldId id="270" r:id="rId16"/>
    <p:sldId id="271" r:id="rId17"/>
    <p:sldId id="273" r:id="rId18"/>
    <p:sldId id="272" r:id="rId19"/>
    <p:sldId id="274" r:id="rId20"/>
    <p:sldId id="275" r:id="rId21"/>
    <p:sldId id="286" r:id="rId22"/>
    <p:sldId id="276" r:id="rId23"/>
    <p:sldId id="277" r:id="rId24"/>
    <p:sldId id="278" r:id="rId25"/>
    <p:sldId id="279" r:id="rId26"/>
    <p:sldId id="280" r:id="rId27"/>
    <p:sldId id="26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8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8E95-106A-456D-85C2-BBE040A8CDC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C334-71BC-48C8-8BDF-CA9ED573E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11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8E95-106A-456D-85C2-BBE040A8CDC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C334-71BC-48C8-8BDF-CA9ED573E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15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8E95-106A-456D-85C2-BBE040A8CDC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C334-71BC-48C8-8BDF-CA9ED573E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48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8E95-106A-456D-85C2-BBE040A8CDC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C334-71BC-48C8-8BDF-CA9ED573E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59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8E95-106A-456D-85C2-BBE040A8CDC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C334-71BC-48C8-8BDF-CA9ED573E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2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8E95-106A-456D-85C2-BBE040A8CDC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C334-71BC-48C8-8BDF-CA9ED573E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29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8E95-106A-456D-85C2-BBE040A8CDC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C334-71BC-48C8-8BDF-CA9ED573E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54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8E95-106A-456D-85C2-BBE040A8CDC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C334-71BC-48C8-8BDF-CA9ED573E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8E95-106A-456D-85C2-BBE040A8CDC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C334-71BC-48C8-8BDF-CA9ED573E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8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8E95-106A-456D-85C2-BBE040A8CDC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C334-71BC-48C8-8BDF-CA9ED573E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7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8E95-106A-456D-85C2-BBE040A8CDC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C334-71BC-48C8-8BDF-CA9ED573E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45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68E95-106A-456D-85C2-BBE040A8CDC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5C334-71BC-48C8-8BDF-CA9ED573E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8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overcome hards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6454" cy="546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43830" y="215153"/>
            <a:ext cx="253306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3/29/2020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038" y="215153"/>
            <a:ext cx="2133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主日信息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9441" y="3948055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『</a:t>
            </a:r>
            <a:r>
              <a:rPr lang="zh-TW" altLang="en-US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戰勝苦難</a:t>
            </a:r>
            <a:r>
              <a:rPr lang="en-US" altLang="zh-TW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』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31135" y="4620678"/>
            <a:ext cx="261962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啟 </a:t>
            </a:r>
            <a:r>
              <a:rPr lang="en-US" altLang="zh-TW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2:8-11)</a:t>
            </a:r>
            <a:endParaRPr lang="en-US" sz="38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95683" y="5798953"/>
            <a:ext cx="262924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薛忠勇 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弟兄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639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Image result for hardship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0696" y="796666"/>
            <a:ext cx="890500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我知道你的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患難</a:t>
            </a:r>
            <a:r>
              <a:rPr lang="zh-TW" altLang="en-US" sz="34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，你的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貧窮</a:t>
            </a:r>
            <a:r>
              <a:rPr lang="zh-TW" altLang="en-US" sz="34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（</a:t>
            </a:r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你卻是富足的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）</a:t>
            </a:r>
            <a:endParaRPr lang="en-US" altLang="zh-TW" sz="3400" dirty="0" smtClean="0">
              <a:solidFill>
                <a:schemeClr val="accent5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34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也知道那自稱是猶太人所說的毀謗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話 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(9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000" y="1861161"/>
            <a:ext cx="3400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1.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膜拜凱撒為神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0560" y="2472786"/>
            <a:ext cx="692369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強迫皇帝壇前焚香奠酒，以表忠心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148" y="168674"/>
            <a:ext cx="2180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一</a:t>
            </a:r>
            <a:r>
              <a:rPr lang="en-US" altLang="zh-TW" sz="36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.</a:t>
            </a:r>
            <a:r>
              <a:rPr lang="zh-TW" altLang="en-US" sz="36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患難：</a:t>
            </a:r>
            <a:endParaRPr lang="en-US" sz="3600" dirty="0"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pic>
        <p:nvPicPr>
          <p:cNvPr id="1026" name="Picture 2" descr="Image result for polycarp of smyr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72" y="3109387"/>
            <a:ext cx="4847890" cy="313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4198" y="6231910"/>
            <a:ext cx="4560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士每拿的監督 </a:t>
            </a:r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– 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波里甲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099683" y="3647504"/>
            <a:ext cx="2990626" cy="2053816"/>
          </a:xfrm>
          <a:prstGeom prst="wedgeRoundRectCallout">
            <a:avLst>
              <a:gd name="adj1" fmla="val -128387"/>
              <a:gd name="adj2" fmla="val -40687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我服事主耶穌</a:t>
            </a: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86</a:t>
            </a: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年，祂從未虧待我，我怎能背叛祂呢？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266895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5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文革信徒受迫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90" y="1887967"/>
            <a:ext cx="46863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文革信徒受迫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629" y="159179"/>
            <a:ext cx="5238750" cy="3457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7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sin and ch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99" y="1439174"/>
            <a:ext cx="8718562" cy="372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7680" y="502920"/>
            <a:ext cx="768672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solidFill>
                  <a:schemeClr val="bg1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時間、金錢、兒女、工作、物質</a:t>
            </a:r>
            <a:r>
              <a:rPr lang="en-US" altLang="zh-TW" sz="3800" b="1" dirty="0" smtClean="0">
                <a:solidFill>
                  <a:schemeClr val="bg1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endParaRPr lang="en-US" sz="3800" b="1" dirty="0">
              <a:solidFill>
                <a:schemeClr val="bg1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065995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Image result for hardship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0696" y="796666"/>
            <a:ext cx="890500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我知道你的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患難</a:t>
            </a:r>
            <a:r>
              <a:rPr lang="zh-TW" altLang="en-US" sz="34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，你的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貧窮</a:t>
            </a:r>
            <a:r>
              <a:rPr lang="zh-TW" altLang="en-US" sz="34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（</a:t>
            </a:r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你卻是富足的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）</a:t>
            </a:r>
            <a:endParaRPr lang="en-US" altLang="zh-TW" sz="3400" dirty="0" smtClean="0">
              <a:solidFill>
                <a:schemeClr val="accent5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34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也知道那自稱是猶太人所說的毀謗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話 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(9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030" y="2462702"/>
            <a:ext cx="5658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2.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信徒生活窮困 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(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來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10:34)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280" y="3121289"/>
            <a:ext cx="461055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靈裡富足，信心富足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9710" y="3722509"/>
            <a:ext cx="3400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3.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被猶太人毀謗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720" y="4360473"/>
            <a:ext cx="504657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仇視、舉報、捏造謠言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148" y="168674"/>
            <a:ext cx="2180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一</a:t>
            </a:r>
            <a:r>
              <a:rPr lang="en-US" altLang="zh-TW" sz="36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.</a:t>
            </a:r>
            <a:r>
              <a:rPr lang="zh-TW" altLang="en-US" sz="36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患難：</a:t>
            </a:r>
            <a:endParaRPr lang="en-US" sz="3600" dirty="0"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4000" y="1861161"/>
            <a:ext cx="3400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1.</a:t>
            </a:r>
            <a:r>
              <a:rPr lang="zh-TW" alt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膜拜凱撒為神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pic>
        <p:nvPicPr>
          <p:cNvPr id="1028" name="Picture 4" descr="Image result for shar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898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24" y="1878729"/>
            <a:ext cx="4679576" cy="2340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finger pointi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838" y="4668249"/>
            <a:ext cx="3841206" cy="2048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1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1 peter 2: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7732" y="806824"/>
            <a:ext cx="2390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彼得前書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33479" y="2896499"/>
            <a:ext cx="418095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 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務要尊敬眾人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4000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 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親愛教中的弟兄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4000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 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敬畏上帝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4000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 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尊敬君王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2194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Image result for hardship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6148" y="168674"/>
            <a:ext cx="2180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二</a:t>
            </a:r>
            <a:r>
              <a:rPr lang="en-US" altLang="zh-TW" sz="36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.</a:t>
            </a:r>
            <a:r>
              <a:rPr lang="zh-TW" altLang="en-US" sz="36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勸勉：</a:t>
            </a:r>
            <a:endParaRPr lang="en-US" sz="3600" dirty="0"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9335" y="1345299"/>
            <a:ext cx="70679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知道</a:t>
            </a:r>
            <a:r>
              <a:rPr lang="zh-TW" altLang="en-US" sz="34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你的患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難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也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知道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那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(9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9335" y="1896303"/>
            <a:ext cx="844494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若有人愛神，這人乃是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神所知道</a:t>
            </a:r>
            <a:r>
              <a:rPr lang="zh-TW" altLang="en-US" sz="34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 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林前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8:3)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0686" y="2471124"/>
            <a:ext cx="843358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我幾次流離，你都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記數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；求你把我眼淚裝在你的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皮袋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裡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記在你</a:t>
            </a:r>
            <a:r>
              <a:rPr lang="zh-TW" altLang="en-US" sz="34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冊子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上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詩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56:8)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306" y="763887"/>
            <a:ext cx="2476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1.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上帝知道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094" y="3691763"/>
            <a:ext cx="2476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solidFill>
                  <a:schemeClr val="accent5">
                    <a:lumMod val="75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2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.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不要怕苦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9335" y="4965492"/>
            <a:ext cx="8414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人常因</a:t>
            </a:r>
            <a:r>
              <a:rPr lang="zh-TW" altLang="en-US" sz="3600" dirty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懼</a:t>
            </a:r>
            <a:r>
              <a:rPr lang="zh-TW" altLang="en-US" sz="36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怕變得不理智，歇斯底里，又或</a:t>
            </a:r>
            <a:endParaRPr lang="en-US" altLang="zh-TW" sz="3600" dirty="0" smtClean="0"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  <a:p>
            <a:r>
              <a:rPr lang="zh-TW" altLang="en-US" sz="36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變得自私自利，幹壞事，甚至犯罪！</a:t>
            </a:r>
            <a:endParaRPr lang="en-US" sz="3600" dirty="0"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9815" y="4317099"/>
            <a:ext cx="674896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你將要受的苦，你</a:t>
            </a:r>
            <a:r>
              <a:rPr lang="zh-TW" altLang="en-US" sz="34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不用怕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(10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396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27" y="404374"/>
            <a:ext cx="4015923" cy="2676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Image result for coronavirus shopping pan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79" y="3434743"/>
            <a:ext cx="4067100" cy="305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mask and hand sanitizer out of 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" t="5159" r="5647"/>
          <a:stretch/>
        </p:blipFill>
        <p:spPr bwMode="auto">
          <a:xfrm>
            <a:off x="4466574" y="1399092"/>
            <a:ext cx="4505303" cy="3644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25110" r="22917" b="24668"/>
          <a:stretch/>
        </p:blipFill>
        <p:spPr>
          <a:xfrm>
            <a:off x="210527" y="140264"/>
            <a:ext cx="8735170" cy="32013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6833" t="11778" r="35167" b="38889"/>
          <a:stretch/>
        </p:blipFill>
        <p:spPr>
          <a:xfrm>
            <a:off x="276379" y="3447500"/>
            <a:ext cx="8695498" cy="32720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363" y="1289566"/>
            <a:ext cx="8695498" cy="519550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32328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217" y="1112520"/>
            <a:ext cx="4846320" cy="2926080"/>
          </a:xfrm>
          <a:prstGeom prst="rect">
            <a:avLst/>
          </a:prstGeom>
        </p:spPr>
      </p:pic>
      <p:pic>
        <p:nvPicPr>
          <p:cNvPr id="3074" name="Picture 2" descr="Image result for coronavir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91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9415"/>
          <a:stretch/>
        </p:blipFill>
        <p:spPr>
          <a:xfrm>
            <a:off x="5227321" y="2978121"/>
            <a:ext cx="3794760" cy="3712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761" y="3918857"/>
            <a:ext cx="5104282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我們會彰顯基督的愛、</a:t>
            </a:r>
            <a:endParaRPr lang="en-US" altLang="zh-TW" sz="34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關懷、憐憫、犧牲嗎？</a:t>
            </a:r>
            <a:endParaRPr lang="en-US" altLang="zh-TW" sz="34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還是指責、批評、迴避？</a:t>
            </a:r>
            <a:endParaRPr lang="en-US" sz="3400" b="1" dirty="0">
              <a:solidFill>
                <a:schemeClr val="accent4">
                  <a:lumMod val="40000"/>
                  <a:lumOff val="6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774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Image result for hardship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40" y="304800"/>
            <a:ext cx="70888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Pain-Intolerant</a:t>
            </a:r>
            <a:r>
              <a:rPr lang="en-US" sz="3400" i="1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不耐疼痛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 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的世代</a:t>
            </a:r>
            <a:r>
              <a:rPr 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2050" name="Picture 2" descr="Image result for pain kille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5"/>
          <a:stretch/>
        </p:blipFill>
        <p:spPr bwMode="auto">
          <a:xfrm>
            <a:off x="0" y="792480"/>
            <a:ext cx="4511040" cy="443385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雅比斯的祷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141" y="1118473"/>
            <a:ext cx="4790508" cy="348400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680" y="4991934"/>
            <a:ext cx="8414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人常因怕受苦，不惜代價逃避，容易妥協，</a:t>
            </a:r>
            <a:endParaRPr lang="en-US" altLang="zh-TW" sz="3600" dirty="0" smtClean="0"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  <a:p>
            <a:r>
              <a:rPr lang="zh-TW" altLang="en-US" sz="36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放棄原則立場，拒絕聖靈的提醒！</a:t>
            </a:r>
            <a:endParaRPr lang="en-US" sz="3600" dirty="0"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492831" y="2784021"/>
            <a:ext cx="585699" cy="3894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70329" y="3429000"/>
            <a:ext cx="1211384" cy="3792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078530" y="3429897"/>
            <a:ext cx="1211384" cy="3792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999550" y="3123303"/>
            <a:ext cx="585699" cy="3894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596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the rich man and laza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42" y="990600"/>
            <a:ext cx="8509234" cy="5669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65120" y="137160"/>
            <a:ext cx="31085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財主與拉撒路</a:t>
            </a:r>
            <a:endParaRPr lang="en-US" sz="3800" dirty="0"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4055632" y="3915784"/>
            <a:ext cx="4572000" cy="1215614"/>
          </a:xfrm>
          <a:prstGeom prst="wedgeRoundRectCallout">
            <a:avLst>
              <a:gd name="adj1" fmla="val -19186"/>
              <a:gd name="adj2" fmla="val 8285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在世上時願作財主，</a:t>
            </a:r>
            <a:endParaRPr lang="en-US" altLang="zh-TW" sz="3600" dirty="0" smtClean="0">
              <a:solidFill>
                <a:schemeClr val="accent5">
                  <a:lumMod val="50000"/>
                </a:schemeClr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  <a:p>
            <a:pPr algn="ctr"/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在天堂時願作拉撒路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677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925" t="11132" r="17075" b="1440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Image result for a life jacket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6" b="9564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3974">
            <a:off x="5522292" y="1418590"/>
            <a:ext cx="3442347" cy="300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alvin latham louisia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484" y="1746878"/>
            <a:ext cx="1971675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1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Image result for hardship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6148" y="168674"/>
            <a:ext cx="2180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二</a:t>
            </a:r>
            <a:r>
              <a:rPr lang="en-US" altLang="zh-TW" sz="36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.</a:t>
            </a:r>
            <a:r>
              <a:rPr lang="zh-TW" altLang="en-US" sz="36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勸勉：</a:t>
            </a:r>
            <a:endParaRPr lang="en-US" sz="3600" dirty="0"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9306" y="763887"/>
            <a:ext cx="2476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bg1">
                    <a:lumMod val="50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1.</a:t>
            </a:r>
            <a:r>
              <a:rPr lang="zh-TW" altLang="en-US" sz="3600" dirty="0" smtClean="0">
                <a:solidFill>
                  <a:schemeClr val="bg1">
                    <a:lumMod val="50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上帝知道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1094" y="1375283"/>
            <a:ext cx="2476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solidFill>
                  <a:schemeClr val="accent5">
                    <a:lumMod val="75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2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.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不要怕苦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9815" y="1924419"/>
            <a:ext cx="764343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你們被試煉，你們必受患難十日 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(10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6495" y="2433539"/>
            <a:ext cx="79993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= 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受苦有限期的，因主知道我們承受限度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306" y="3041100"/>
            <a:ext cx="2476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3.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至死忠心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1999" y="3093980"/>
            <a:ext cx="6069290" cy="1066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= </a:t>
            </a:r>
            <a:r>
              <a:rPr lang="zh-TW" altLang="en-US" sz="36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儘管喪命也要</a:t>
            </a:r>
            <a:r>
              <a:rPr lang="zh-TW" altLang="en-US" sz="3600" dirty="0" smtClean="0">
                <a:solidFill>
                  <a:srgbClr val="C0000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委身到底 </a:t>
            </a:r>
            <a:endParaRPr lang="en-US" altLang="zh-TW" sz="3600" dirty="0" smtClean="0">
              <a:solidFill>
                <a:srgbClr val="C00000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  <a:p>
            <a:pPr>
              <a:lnSpc>
                <a:spcPts val="3800"/>
              </a:lnSpc>
            </a:pPr>
            <a:r>
              <a:rPr lang="en-US" altLang="zh-TW" sz="3600" i="1" dirty="0" smtClean="0">
                <a:solidFill>
                  <a:schemeClr val="accent2">
                    <a:lumMod val="50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                     commitment </a:t>
            </a:r>
            <a:endParaRPr lang="en-US" sz="3600" i="1" dirty="0">
              <a:solidFill>
                <a:schemeClr val="accent2">
                  <a:lumMod val="50000"/>
                </a:schemeClr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pic>
        <p:nvPicPr>
          <p:cNvPr id="3074" name="Picture 2" descr="Image result for sun above dark cloud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7" b="6040"/>
          <a:stretch/>
        </p:blipFill>
        <p:spPr bwMode="auto">
          <a:xfrm>
            <a:off x="329305" y="3687431"/>
            <a:ext cx="5634364" cy="3022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titan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9750" cy="706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titanic sinking band playing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38130"/>
            <a:ext cx="7334250" cy="283179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titanic sinking band playing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49" y="4703831"/>
            <a:ext cx="4726918" cy="200894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551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suicide bomber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748" y="171509"/>
            <a:ext cx="7034852" cy="368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joseph ton roman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 r="32589" b="10229"/>
          <a:stretch/>
        </p:blipFill>
        <p:spPr bwMode="auto">
          <a:xfrm>
            <a:off x="426720" y="1524000"/>
            <a:ext cx="3381408" cy="5166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josef ts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909" y="3853815"/>
            <a:ext cx="12763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92918" y="4342150"/>
            <a:ext cx="52629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警官大人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你最厲害的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武器就是把我殺了；而我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最厲害的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武器就是死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！</a:t>
            </a:r>
            <a:endParaRPr lang="en-US" sz="36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03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queen esther bi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" y="395421"/>
            <a:ext cx="2982595" cy="3910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3718560" y="502101"/>
            <a:ext cx="2758440" cy="1737360"/>
          </a:xfrm>
          <a:prstGeom prst="wedgeEllipseCallout">
            <a:avLst>
              <a:gd name="adj1" fmla="val -62797"/>
              <a:gd name="adj2" fmla="val -1995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我若死，</a:t>
            </a:r>
            <a:endParaRPr lang="en-US" altLang="zh-TW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pPr algn="ctr"/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就死吧！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7172" name="Picture 4" descr="Image result for 但以理三位朋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6" t="17778" r="8125"/>
          <a:stretch/>
        </p:blipFill>
        <p:spPr bwMode="auto">
          <a:xfrm>
            <a:off x="3611879" y="2530474"/>
            <a:ext cx="5416037" cy="3550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257800" y="5052694"/>
            <a:ext cx="2700398" cy="1515746"/>
          </a:xfrm>
          <a:prstGeom prst="wedgeRoundRectCallout">
            <a:avLst>
              <a:gd name="adj1" fmla="val -629"/>
              <a:gd name="adj2" fmla="val -87249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即便如此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</a:p>
          <a:p>
            <a:pPr algn="ctr"/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即或不然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840" y="4805728"/>
            <a:ext cx="2749471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先死而後生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692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jesus on the cr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7507" y="348734"/>
            <a:ext cx="8468985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祂</a:t>
            </a:r>
            <a:r>
              <a:rPr lang="en-US" altLang="zh-TW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... 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要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藉著死敗壞那掌死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權的</a:t>
            </a:r>
            <a:r>
              <a:rPr lang="en-US" altLang="zh-TW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...</a:t>
            </a:r>
          </a:p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並要</a:t>
            </a:r>
            <a:r>
              <a:rPr lang="zh-TW" altLang="en-US" sz="38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釋放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那些一生</a:t>
            </a:r>
            <a:r>
              <a:rPr lang="zh-TW" altLang="en-US" sz="38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因怕死而為奴僕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的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人</a:t>
            </a:r>
            <a:endParaRPr lang="en-US" altLang="zh-TW" sz="38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  <a:p>
            <a:r>
              <a:rPr lang="en-US" altLang="zh-TW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(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來 </a:t>
            </a:r>
            <a:r>
              <a:rPr lang="en-US" altLang="zh-TW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2:14-15)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50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Image result for hardship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6148" y="168674"/>
            <a:ext cx="2180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三</a:t>
            </a:r>
            <a:r>
              <a:rPr lang="en-US" altLang="zh-TW" sz="36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.</a:t>
            </a:r>
            <a:r>
              <a:rPr lang="zh-TW" altLang="en-US" sz="36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應許：</a:t>
            </a:r>
            <a:endParaRPr lang="en-US" sz="3600" dirty="0"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9306" y="763887"/>
            <a:ext cx="3861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1.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必得生命的冠冕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306" y="1318778"/>
            <a:ext cx="3861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2.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不受第二次的死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913991"/>
            <a:ext cx="80314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苦難堅強生命，煉淨生命，</a:t>
            </a:r>
            <a:endParaRPr lang="en-US" altLang="zh-TW" sz="3400" dirty="0" smtClean="0"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  <a:p>
            <a:r>
              <a:rPr lang="zh-TW" altLang="en-US" sz="34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苦難的賞賜就是生命！</a:t>
            </a:r>
            <a:endParaRPr lang="en-US" sz="3400" dirty="0"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3347692"/>
            <a:ext cx="410881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C0000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生是從死而得來的！</a:t>
            </a:r>
            <a:endParaRPr lang="en-US" sz="3400" dirty="0">
              <a:solidFill>
                <a:srgbClr val="C00000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2960" y="4222914"/>
            <a:ext cx="8355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得著生命的，將要失喪生命；為我失喪生命的，將要得著生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命 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太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10:39)</a:t>
            </a:r>
            <a:endParaRPr lang="en-US" sz="36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4098" name="Picture 2" descr="Image result for refiner f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136" y="1550536"/>
            <a:ext cx="3772071" cy="27632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28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6043" y="81806"/>
            <a:ext cx="1971270" cy="196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john 12: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546" cy="51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1980" y="5267486"/>
            <a:ext cx="8355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一粒麥子不落在地裡死了，仍舊是一粒，若是死了，就結出許多子粒來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約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12:24)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5928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revelation 2: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4647" y="4744646"/>
            <a:ext cx="83949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基督既在肉身</a:t>
            </a:r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受苦</a:t>
            </a:r>
            <a:r>
              <a:rPr lang="zh-TW" alt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，你們也當將這樣的</a:t>
            </a:r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心志</a:t>
            </a:r>
            <a:r>
              <a:rPr lang="zh-TW" alt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作為</a:t>
            </a:r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兵器</a:t>
            </a:r>
            <a:r>
              <a:rPr lang="zh-TW" alt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，因為在肉身受過苦的，就已經與罪繼絕</a:t>
            </a:r>
            <a:r>
              <a:rPr lang="zh-TW" altLang="en-US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了 </a:t>
            </a:r>
            <a:r>
              <a:rPr lang="en-US" altLang="zh-TW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彼前</a:t>
            </a:r>
            <a:r>
              <a:rPr lang="en-US" altLang="zh-TW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4:1)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588" y="1194436"/>
            <a:ext cx="305724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士每拿 </a:t>
            </a:r>
            <a:r>
              <a:rPr lang="en-US" altLang="zh-TW" sz="36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= </a:t>
            </a:r>
            <a:r>
              <a:rPr lang="zh-TW" altLang="en-US" sz="36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沒藥</a:t>
            </a:r>
            <a:endParaRPr lang="en-US" sz="3600" dirty="0"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pic>
        <p:nvPicPr>
          <p:cNvPr id="5122" name="Picture 2" descr="Image result for myrr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896" y="344246"/>
            <a:ext cx="3741455" cy="190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83032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hurch of smyrna in the bi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1" y="244727"/>
            <a:ext cx="8694980" cy="532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9781" y="5755341"/>
            <a:ext cx="8970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遭遇窮困、逼迫、攻擊</a:t>
            </a:r>
            <a:r>
              <a:rPr lang="en-US" altLang="zh-TW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 </a:t>
            </a:r>
            <a:r>
              <a:rPr lang="zh-TW" alt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然而「至死忠心</a:t>
            </a:r>
            <a:r>
              <a:rPr lang="en-US" altLang="zh-TW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9562" y="1238415"/>
            <a:ext cx="21082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士每拿</a:t>
            </a:r>
            <a:endParaRPr lang="en-US" sz="50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12495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myrna in the bi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88" y="662161"/>
            <a:ext cx="8057478" cy="6061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01092" y="2280621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土耳其</a:t>
            </a:r>
            <a:endParaRPr lang="en-US" sz="4000" dirty="0">
              <a:solidFill>
                <a:srgbClr val="C00000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1063" y="4787152"/>
            <a:ext cx="149271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啟示錄</a:t>
            </a:r>
            <a:endParaRPr lang="en-US" altLang="zh-TW" sz="3400" dirty="0" smtClean="0"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  <a:p>
            <a:r>
              <a:rPr lang="zh-TW" altLang="en-US" sz="34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七教會</a:t>
            </a:r>
            <a:endParaRPr lang="en-US" sz="3400" dirty="0"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695" y="15830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背景：</a:t>
            </a:r>
            <a:endParaRPr lang="en-US" sz="3600" dirty="0"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-12700"/>
            <a:ext cx="9144000" cy="6870700"/>
            <a:chOff x="0" y="-12700"/>
            <a:chExt cx="9144000" cy="6870700"/>
          </a:xfrm>
        </p:grpSpPr>
        <p:pic>
          <p:nvPicPr>
            <p:cNvPr id="7" name="Picture 2" descr="rev2-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2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3"/>
            <p:cNvSpPr>
              <a:spLocks noChangeArrowheads="1"/>
            </p:cNvSpPr>
            <p:nvPr/>
          </p:nvSpPr>
          <p:spPr bwMode="auto">
            <a:xfrm>
              <a:off x="1225550" y="5813425"/>
              <a:ext cx="598488" cy="52546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1176527" y="6267450"/>
              <a:ext cx="748923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200" dirty="0">
                  <a:latin typeface="華康黑體 Std W9" panose="020B0900000000000000" pitchFamily="34" charset="-120"/>
                  <a:ea typeface="華康黑體 Std W9" panose="020B0900000000000000" pitchFamily="34" charset="-120"/>
                  <a:cs typeface="Arial" panose="020B0604020202020204" pitchFamily="34" charset="0"/>
                </a:rPr>
                <a:t>拔摩</a:t>
              </a: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2854325" y="3192463"/>
              <a:ext cx="404813" cy="1093787"/>
            </a:xfrm>
            <a:custGeom>
              <a:avLst/>
              <a:gdLst>
                <a:gd name="T0" fmla="*/ 240 w 255"/>
                <a:gd name="T1" fmla="*/ 689 h 689"/>
                <a:gd name="T2" fmla="*/ 232 w 255"/>
                <a:gd name="T3" fmla="*/ 464 h 689"/>
                <a:gd name="T4" fmla="*/ 104 w 255"/>
                <a:gd name="T5" fmla="*/ 305 h 689"/>
                <a:gd name="T6" fmla="*/ 0 w 255"/>
                <a:gd name="T7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689">
                  <a:moveTo>
                    <a:pt x="240" y="689"/>
                  </a:moveTo>
                  <a:cubicBezTo>
                    <a:pt x="239" y="652"/>
                    <a:pt x="255" y="528"/>
                    <a:pt x="232" y="464"/>
                  </a:cubicBezTo>
                  <a:cubicBezTo>
                    <a:pt x="209" y="400"/>
                    <a:pt x="143" y="382"/>
                    <a:pt x="104" y="305"/>
                  </a:cubicBezTo>
                  <a:cubicBezTo>
                    <a:pt x="65" y="228"/>
                    <a:pt x="22" y="64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424113" y="1146175"/>
              <a:ext cx="444500" cy="1890713"/>
            </a:xfrm>
            <a:custGeom>
              <a:avLst/>
              <a:gdLst>
                <a:gd name="T0" fmla="*/ 280 w 280"/>
                <a:gd name="T1" fmla="*/ 1191 h 1191"/>
                <a:gd name="T2" fmla="*/ 134 w 280"/>
                <a:gd name="T3" fmla="*/ 1104 h 1191"/>
                <a:gd name="T4" fmla="*/ 134 w 280"/>
                <a:gd name="T5" fmla="*/ 933 h 1191"/>
                <a:gd name="T6" fmla="*/ 7 w 280"/>
                <a:gd name="T7" fmla="*/ 703 h 1191"/>
                <a:gd name="T8" fmla="*/ 178 w 280"/>
                <a:gd name="T9" fmla="*/ 461 h 1191"/>
                <a:gd name="T10" fmla="*/ 134 w 280"/>
                <a:gd name="T11" fmla="*/ 239 h 1191"/>
                <a:gd name="T12" fmla="*/ 199 w 280"/>
                <a:gd name="T13" fmla="*/ 0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0" h="1191">
                  <a:moveTo>
                    <a:pt x="280" y="1191"/>
                  </a:moveTo>
                  <a:cubicBezTo>
                    <a:pt x="256" y="1176"/>
                    <a:pt x="158" y="1147"/>
                    <a:pt x="134" y="1104"/>
                  </a:cubicBezTo>
                  <a:cubicBezTo>
                    <a:pt x="110" y="1061"/>
                    <a:pt x="154" y="999"/>
                    <a:pt x="134" y="933"/>
                  </a:cubicBezTo>
                  <a:cubicBezTo>
                    <a:pt x="113" y="867"/>
                    <a:pt x="0" y="782"/>
                    <a:pt x="7" y="703"/>
                  </a:cubicBezTo>
                  <a:cubicBezTo>
                    <a:pt x="14" y="624"/>
                    <a:pt x="157" y="539"/>
                    <a:pt x="178" y="461"/>
                  </a:cubicBezTo>
                  <a:cubicBezTo>
                    <a:pt x="199" y="383"/>
                    <a:pt x="131" y="316"/>
                    <a:pt x="134" y="239"/>
                  </a:cubicBezTo>
                  <a:cubicBezTo>
                    <a:pt x="137" y="162"/>
                    <a:pt x="186" y="50"/>
                    <a:pt x="199" y="0"/>
                  </a:cubicBezTo>
                </a:path>
              </a:pathLst>
            </a:custGeom>
            <a:noFill/>
            <a:ln w="1905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2857500" y="908050"/>
              <a:ext cx="1390650" cy="752475"/>
            </a:xfrm>
            <a:custGeom>
              <a:avLst/>
              <a:gdLst>
                <a:gd name="T0" fmla="*/ 0 w 876"/>
                <a:gd name="T1" fmla="*/ 124 h 474"/>
                <a:gd name="T2" fmla="*/ 306 w 876"/>
                <a:gd name="T3" fmla="*/ 172 h 474"/>
                <a:gd name="T4" fmla="*/ 510 w 876"/>
                <a:gd name="T5" fmla="*/ 46 h 474"/>
                <a:gd name="T6" fmla="*/ 694 w 876"/>
                <a:gd name="T7" fmla="*/ 71 h 474"/>
                <a:gd name="T8" fmla="*/ 876 w 876"/>
                <a:gd name="T9" fmla="*/ 47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6" h="474">
                  <a:moveTo>
                    <a:pt x="0" y="124"/>
                  </a:moveTo>
                  <a:cubicBezTo>
                    <a:pt x="51" y="132"/>
                    <a:pt x="221" y="185"/>
                    <a:pt x="306" y="172"/>
                  </a:cubicBezTo>
                  <a:cubicBezTo>
                    <a:pt x="391" y="159"/>
                    <a:pt x="446" y="62"/>
                    <a:pt x="510" y="46"/>
                  </a:cubicBezTo>
                  <a:cubicBezTo>
                    <a:pt x="574" y="29"/>
                    <a:pt x="633" y="0"/>
                    <a:pt x="694" y="71"/>
                  </a:cubicBezTo>
                  <a:cubicBezTo>
                    <a:pt x="755" y="142"/>
                    <a:pt x="838" y="390"/>
                    <a:pt x="876" y="474"/>
                  </a:cubicBezTo>
                </a:path>
              </a:pathLst>
            </a:custGeom>
            <a:noFill/>
            <a:ln w="1905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4294188" y="1801813"/>
              <a:ext cx="400050" cy="995362"/>
            </a:xfrm>
            <a:custGeom>
              <a:avLst/>
              <a:gdLst>
                <a:gd name="T0" fmla="*/ 0 w 252"/>
                <a:gd name="T1" fmla="*/ 0 h 627"/>
                <a:gd name="T2" fmla="*/ 50 w 252"/>
                <a:gd name="T3" fmla="*/ 233 h 627"/>
                <a:gd name="T4" fmla="*/ 159 w 252"/>
                <a:gd name="T5" fmla="*/ 482 h 627"/>
                <a:gd name="T6" fmla="*/ 252 w 252"/>
                <a:gd name="T7" fmla="*/ 627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2" h="627">
                  <a:moveTo>
                    <a:pt x="0" y="0"/>
                  </a:moveTo>
                  <a:cubicBezTo>
                    <a:pt x="8" y="38"/>
                    <a:pt x="24" y="153"/>
                    <a:pt x="50" y="233"/>
                  </a:cubicBezTo>
                  <a:cubicBezTo>
                    <a:pt x="76" y="313"/>
                    <a:pt x="125" y="416"/>
                    <a:pt x="159" y="482"/>
                  </a:cubicBezTo>
                  <a:cubicBezTo>
                    <a:pt x="193" y="548"/>
                    <a:pt x="233" y="597"/>
                    <a:pt x="252" y="627"/>
                  </a:cubicBezTo>
                </a:path>
              </a:pathLst>
            </a:custGeom>
            <a:noFill/>
            <a:ln w="1905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4781550" y="2887663"/>
              <a:ext cx="963613" cy="350837"/>
            </a:xfrm>
            <a:custGeom>
              <a:avLst/>
              <a:gdLst>
                <a:gd name="T0" fmla="*/ 0 w 607"/>
                <a:gd name="T1" fmla="*/ 0 h 221"/>
                <a:gd name="T2" fmla="*/ 137 w 607"/>
                <a:gd name="T3" fmla="*/ 52 h 221"/>
                <a:gd name="T4" fmla="*/ 303 w 607"/>
                <a:gd name="T5" fmla="*/ 46 h 221"/>
                <a:gd name="T6" fmla="*/ 607 w 607"/>
                <a:gd name="T7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7" h="221">
                  <a:moveTo>
                    <a:pt x="0" y="0"/>
                  </a:moveTo>
                  <a:cubicBezTo>
                    <a:pt x="22" y="9"/>
                    <a:pt x="87" y="44"/>
                    <a:pt x="137" y="52"/>
                  </a:cubicBezTo>
                  <a:cubicBezTo>
                    <a:pt x="187" y="60"/>
                    <a:pt x="225" y="18"/>
                    <a:pt x="303" y="46"/>
                  </a:cubicBezTo>
                  <a:cubicBezTo>
                    <a:pt x="381" y="74"/>
                    <a:pt x="544" y="185"/>
                    <a:pt x="607" y="221"/>
                  </a:cubicBezTo>
                </a:path>
              </a:pathLst>
            </a:custGeom>
            <a:noFill/>
            <a:ln w="1905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5818188" y="3284538"/>
              <a:ext cx="1252537" cy="1398587"/>
            </a:xfrm>
            <a:custGeom>
              <a:avLst/>
              <a:gdLst>
                <a:gd name="T0" fmla="*/ 0 w 789"/>
                <a:gd name="T1" fmla="*/ 0 h 881"/>
                <a:gd name="T2" fmla="*/ 216 w 789"/>
                <a:gd name="T3" fmla="*/ 304 h 881"/>
                <a:gd name="T4" fmla="*/ 451 w 789"/>
                <a:gd name="T5" fmla="*/ 457 h 881"/>
                <a:gd name="T6" fmla="*/ 789 w 789"/>
                <a:gd name="T7" fmla="*/ 881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9" h="881">
                  <a:moveTo>
                    <a:pt x="0" y="0"/>
                  </a:moveTo>
                  <a:cubicBezTo>
                    <a:pt x="36" y="51"/>
                    <a:pt x="141" y="228"/>
                    <a:pt x="216" y="304"/>
                  </a:cubicBezTo>
                  <a:cubicBezTo>
                    <a:pt x="291" y="380"/>
                    <a:pt x="355" y="361"/>
                    <a:pt x="451" y="457"/>
                  </a:cubicBezTo>
                  <a:cubicBezTo>
                    <a:pt x="547" y="553"/>
                    <a:pt x="719" y="793"/>
                    <a:pt x="789" y="881"/>
                  </a:cubicBezTo>
                </a:path>
              </a:pathLst>
            </a:custGeom>
            <a:noFill/>
            <a:ln w="1905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3303588" y="4375150"/>
              <a:ext cx="3735387" cy="333375"/>
            </a:xfrm>
            <a:custGeom>
              <a:avLst/>
              <a:gdLst>
                <a:gd name="T0" fmla="*/ 0 w 2267"/>
                <a:gd name="T1" fmla="*/ 23 h 202"/>
                <a:gd name="T2" fmla="*/ 263 w 2267"/>
                <a:gd name="T3" fmla="*/ 176 h 202"/>
                <a:gd name="T4" fmla="*/ 772 w 2267"/>
                <a:gd name="T5" fmla="*/ 182 h 202"/>
                <a:gd name="T6" fmla="*/ 1366 w 2267"/>
                <a:gd name="T7" fmla="*/ 91 h 202"/>
                <a:gd name="T8" fmla="*/ 1703 w 2267"/>
                <a:gd name="T9" fmla="*/ 23 h 202"/>
                <a:gd name="T10" fmla="*/ 1887 w 2267"/>
                <a:gd name="T11" fmla="*/ 23 h 202"/>
                <a:gd name="T12" fmla="*/ 2267 w 2267"/>
                <a:gd name="T13" fmla="*/ 16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7" h="202">
                  <a:moveTo>
                    <a:pt x="0" y="23"/>
                  </a:moveTo>
                  <a:cubicBezTo>
                    <a:pt x="67" y="86"/>
                    <a:pt x="134" y="150"/>
                    <a:pt x="263" y="176"/>
                  </a:cubicBezTo>
                  <a:cubicBezTo>
                    <a:pt x="392" y="202"/>
                    <a:pt x="588" y="196"/>
                    <a:pt x="772" y="182"/>
                  </a:cubicBezTo>
                  <a:cubicBezTo>
                    <a:pt x="956" y="168"/>
                    <a:pt x="1211" y="117"/>
                    <a:pt x="1366" y="91"/>
                  </a:cubicBezTo>
                  <a:cubicBezTo>
                    <a:pt x="1521" y="65"/>
                    <a:pt x="1616" y="34"/>
                    <a:pt x="1703" y="23"/>
                  </a:cubicBezTo>
                  <a:cubicBezTo>
                    <a:pt x="1790" y="12"/>
                    <a:pt x="1793" y="0"/>
                    <a:pt x="1887" y="23"/>
                  </a:cubicBezTo>
                  <a:cubicBezTo>
                    <a:pt x="1981" y="46"/>
                    <a:pt x="2190" y="133"/>
                    <a:pt x="2267" y="164"/>
                  </a:cubicBezTo>
                </a:path>
              </a:pathLst>
            </a:custGeom>
            <a:noFill/>
            <a:ln w="19050" cmpd="sng">
              <a:solidFill>
                <a:srgbClr val="5F5F5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7150100" y="4818063"/>
              <a:ext cx="1230313" cy="2039937"/>
            </a:xfrm>
            <a:custGeom>
              <a:avLst/>
              <a:gdLst>
                <a:gd name="T0" fmla="*/ 0 w 747"/>
                <a:gd name="T1" fmla="*/ 0 h 1238"/>
                <a:gd name="T2" fmla="*/ 104 w 747"/>
                <a:gd name="T3" fmla="*/ 227 h 1238"/>
                <a:gd name="T4" fmla="*/ 306 w 747"/>
                <a:gd name="T5" fmla="*/ 631 h 1238"/>
                <a:gd name="T6" fmla="*/ 527 w 747"/>
                <a:gd name="T7" fmla="*/ 913 h 1238"/>
                <a:gd name="T8" fmla="*/ 747 w 747"/>
                <a:gd name="T9" fmla="*/ 1238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1238">
                  <a:moveTo>
                    <a:pt x="0" y="0"/>
                  </a:moveTo>
                  <a:cubicBezTo>
                    <a:pt x="26" y="61"/>
                    <a:pt x="53" y="122"/>
                    <a:pt x="104" y="227"/>
                  </a:cubicBezTo>
                  <a:cubicBezTo>
                    <a:pt x="155" y="332"/>
                    <a:pt x="236" y="517"/>
                    <a:pt x="306" y="631"/>
                  </a:cubicBezTo>
                  <a:cubicBezTo>
                    <a:pt x="376" y="745"/>
                    <a:pt x="453" y="812"/>
                    <a:pt x="527" y="913"/>
                  </a:cubicBezTo>
                  <a:cubicBezTo>
                    <a:pt x="601" y="1014"/>
                    <a:pt x="674" y="1126"/>
                    <a:pt x="747" y="1238"/>
                  </a:cubicBezTo>
                </a:path>
              </a:pathLst>
            </a:custGeom>
            <a:noFill/>
            <a:ln w="1905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2911475" y="2873375"/>
              <a:ext cx="1755775" cy="190500"/>
            </a:xfrm>
            <a:custGeom>
              <a:avLst/>
              <a:gdLst>
                <a:gd name="T0" fmla="*/ 0 w 1106"/>
                <a:gd name="T1" fmla="*/ 120 h 120"/>
                <a:gd name="T2" fmla="*/ 235 w 1106"/>
                <a:gd name="T3" fmla="*/ 35 h 120"/>
                <a:gd name="T4" fmla="*/ 775 w 1106"/>
                <a:gd name="T5" fmla="*/ 100 h 120"/>
                <a:gd name="T6" fmla="*/ 1106 w 1106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6" h="120">
                  <a:moveTo>
                    <a:pt x="0" y="120"/>
                  </a:moveTo>
                  <a:cubicBezTo>
                    <a:pt x="39" y="106"/>
                    <a:pt x="106" y="38"/>
                    <a:pt x="235" y="35"/>
                  </a:cubicBezTo>
                  <a:cubicBezTo>
                    <a:pt x="364" y="32"/>
                    <a:pt x="630" y="106"/>
                    <a:pt x="775" y="100"/>
                  </a:cubicBezTo>
                  <a:cubicBezTo>
                    <a:pt x="920" y="94"/>
                    <a:pt x="1037" y="21"/>
                    <a:pt x="1106" y="0"/>
                  </a:cubicBezTo>
                </a:path>
              </a:pathLst>
            </a:custGeom>
            <a:noFill/>
            <a:ln w="1905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2781300" y="-12700"/>
              <a:ext cx="455613" cy="1052513"/>
            </a:xfrm>
            <a:custGeom>
              <a:avLst/>
              <a:gdLst>
                <a:gd name="T0" fmla="*/ 0 w 287"/>
                <a:gd name="T1" fmla="*/ 663 h 663"/>
                <a:gd name="T2" fmla="*/ 132 w 287"/>
                <a:gd name="T3" fmla="*/ 409 h 663"/>
                <a:gd name="T4" fmla="*/ 287 w 287"/>
                <a:gd name="T5" fmla="*/ 0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7" h="663">
                  <a:moveTo>
                    <a:pt x="0" y="663"/>
                  </a:moveTo>
                  <a:cubicBezTo>
                    <a:pt x="22" y="621"/>
                    <a:pt x="84" y="520"/>
                    <a:pt x="132" y="409"/>
                  </a:cubicBezTo>
                  <a:cubicBezTo>
                    <a:pt x="180" y="298"/>
                    <a:pt x="255" y="85"/>
                    <a:pt x="287" y="0"/>
                  </a:cubicBezTo>
                </a:path>
              </a:pathLst>
            </a:custGeom>
            <a:noFill/>
            <a:ln w="1905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5197475" y="1776413"/>
              <a:ext cx="3932238" cy="1165225"/>
            </a:xfrm>
            <a:custGeom>
              <a:avLst/>
              <a:gdLst>
                <a:gd name="T0" fmla="*/ 0 w 2477"/>
                <a:gd name="T1" fmla="*/ 734 h 734"/>
                <a:gd name="T2" fmla="*/ 397 w 2477"/>
                <a:gd name="T3" fmla="*/ 573 h 734"/>
                <a:gd name="T4" fmla="*/ 727 w 2477"/>
                <a:gd name="T5" fmla="*/ 536 h 734"/>
                <a:gd name="T6" fmla="*/ 1186 w 2477"/>
                <a:gd name="T7" fmla="*/ 325 h 734"/>
                <a:gd name="T8" fmla="*/ 1605 w 2477"/>
                <a:gd name="T9" fmla="*/ 229 h 734"/>
                <a:gd name="T10" fmla="*/ 2152 w 2477"/>
                <a:gd name="T11" fmla="*/ 141 h 734"/>
                <a:gd name="T12" fmla="*/ 2477 w 2477"/>
                <a:gd name="T13" fmla="*/ 2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7" h="734">
                  <a:moveTo>
                    <a:pt x="0" y="734"/>
                  </a:moveTo>
                  <a:cubicBezTo>
                    <a:pt x="65" y="707"/>
                    <a:pt x="276" y="606"/>
                    <a:pt x="397" y="573"/>
                  </a:cubicBezTo>
                  <a:cubicBezTo>
                    <a:pt x="518" y="540"/>
                    <a:pt x="595" y="577"/>
                    <a:pt x="727" y="536"/>
                  </a:cubicBezTo>
                  <a:cubicBezTo>
                    <a:pt x="859" y="494"/>
                    <a:pt x="1040" y="376"/>
                    <a:pt x="1186" y="325"/>
                  </a:cubicBezTo>
                  <a:cubicBezTo>
                    <a:pt x="1332" y="274"/>
                    <a:pt x="1444" y="260"/>
                    <a:pt x="1605" y="229"/>
                  </a:cubicBezTo>
                  <a:cubicBezTo>
                    <a:pt x="1766" y="199"/>
                    <a:pt x="2007" y="177"/>
                    <a:pt x="2152" y="141"/>
                  </a:cubicBezTo>
                  <a:cubicBezTo>
                    <a:pt x="2297" y="106"/>
                    <a:pt x="2423" y="0"/>
                    <a:pt x="2477" y="20"/>
                  </a:cubicBezTo>
                </a:path>
              </a:pathLst>
            </a:custGeom>
            <a:noFill/>
            <a:ln w="1905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16"/>
            <p:cNvSpPr txBox="1">
              <a:spLocks noChangeArrowheads="1"/>
            </p:cNvSpPr>
            <p:nvPr/>
          </p:nvSpPr>
          <p:spPr bwMode="auto">
            <a:xfrm>
              <a:off x="2372137" y="3256841"/>
              <a:ext cx="1031052" cy="43088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200" dirty="0">
                  <a:latin typeface="華康黑體 Std W9" panose="020B0900000000000000" pitchFamily="34" charset="-120"/>
                  <a:ea typeface="華康黑體 Std W9" panose="020B0900000000000000" pitchFamily="34" charset="-120"/>
                  <a:cs typeface="Arial" panose="020B0604020202020204" pitchFamily="34" charset="0"/>
                </a:rPr>
                <a:t>士每拿</a:t>
              </a:r>
            </a:p>
          </p:txBody>
        </p:sp>
        <p:sp>
          <p:nvSpPr>
            <p:cNvPr id="22" name="Text Box 17"/>
            <p:cNvSpPr txBox="1">
              <a:spLocks noChangeArrowheads="1"/>
            </p:cNvSpPr>
            <p:nvPr/>
          </p:nvSpPr>
          <p:spPr bwMode="auto">
            <a:xfrm>
              <a:off x="2746787" y="4481513"/>
              <a:ext cx="1031052" cy="43088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200" dirty="0">
                  <a:latin typeface="華康黑體 Std W9" panose="020B0900000000000000" pitchFamily="34" charset="-120"/>
                  <a:ea typeface="華康黑體 Std W9" panose="020B0900000000000000" pitchFamily="34" charset="-120"/>
                  <a:cs typeface="Arial" panose="020B0604020202020204" pitchFamily="34" charset="0"/>
                </a:rPr>
                <a:t>以弗所</a:t>
              </a:r>
            </a:p>
          </p:txBody>
        </p: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3643947" y="1873774"/>
              <a:ext cx="1313181" cy="43088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200" dirty="0">
                  <a:latin typeface="華康黑體 Std W9" panose="020B0900000000000000" pitchFamily="34" charset="-120"/>
                  <a:ea typeface="華康黑體 Std W9" panose="020B0900000000000000" pitchFamily="34" charset="-120"/>
                  <a:cs typeface="Arial" panose="020B0604020202020204" pitchFamily="34" charset="0"/>
                </a:rPr>
                <a:t>推雅推喇</a:t>
              </a: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7135813" y="4381500"/>
              <a:ext cx="2005012" cy="528638"/>
            </a:xfrm>
            <a:custGeom>
              <a:avLst/>
              <a:gdLst>
                <a:gd name="T0" fmla="*/ 0 w 1263"/>
                <a:gd name="T1" fmla="*/ 252 h 333"/>
                <a:gd name="T2" fmla="*/ 244 w 1263"/>
                <a:gd name="T3" fmla="*/ 332 h 333"/>
                <a:gd name="T4" fmla="*/ 473 w 1263"/>
                <a:gd name="T5" fmla="*/ 244 h 333"/>
                <a:gd name="T6" fmla="*/ 766 w 1263"/>
                <a:gd name="T7" fmla="*/ 193 h 333"/>
                <a:gd name="T8" fmla="*/ 981 w 1263"/>
                <a:gd name="T9" fmla="*/ 65 h 333"/>
                <a:gd name="T10" fmla="*/ 1263 w 1263"/>
                <a:gd name="T11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3" h="333">
                  <a:moveTo>
                    <a:pt x="0" y="252"/>
                  </a:moveTo>
                  <a:cubicBezTo>
                    <a:pt x="40" y="265"/>
                    <a:pt x="165" y="333"/>
                    <a:pt x="244" y="332"/>
                  </a:cubicBezTo>
                  <a:cubicBezTo>
                    <a:pt x="323" y="331"/>
                    <a:pt x="386" y="267"/>
                    <a:pt x="473" y="244"/>
                  </a:cubicBezTo>
                  <a:cubicBezTo>
                    <a:pt x="560" y="221"/>
                    <a:pt x="681" y="223"/>
                    <a:pt x="766" y="193"/>
                  </a:cubicBezTo>
                  <a:cubicBezTo>
                    <a:pt x="851" y="163"/>
                    <a:pt x="898" y="97"/>
                    <a:pt x="981" y="65"/>
                  </a:cubicBezTo>
                  <a:cubicBezTo>
                    <a:pt x="1064" y="33"/>
                    <a:pt x="1204" y="14"/>
                    <a:pt x="1263" y="0"/>
                  </a:cubicBezTo>
                </a:path>
              </a:pathLst>
            </a:custGeom>
            <a:noFill/>
            <a:ln w="1905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0"/>
            <p:cNvSpPr>
              <a:spLocks noChangeArrowheads="1"/>
            </p:cNvSpPr>
            <p:nvPr/>
          </p:nvSpPr>
          <p:spPr bwMode="auto">
            <a:xfrm>
              <a:off x="3151188" y="4262438"/>
              <a:ext cx="182562" cy="182562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21"/>
            <p:cNvSpPr>
              <a:spLocks noChangeArrowheads="1"/>
            </p:cNvSpPr>
            <p:nvPr/>
          </p:nvSpPr>
          <p:spPr bwMode="auto">
            <a:xfrm>
              <a:off x="2768600" y="3024188"/>
              <a:ext cx="182563" cy="182562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2"/>
            <p:cNvSpPr>
              <a:spLocks noChangeArrowheads="1"/>
            </p:cNvSpPr>
            <p:nvPr/>
          </p:nvSpPr>
          <p:spPr bwMode="auto">
            <a:xfrm>
              <a:off x="4194175" y="1641475"/>
              <a:ext cx="182563" cy="18256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23"/>
            <p:cNvSpPr txBox="1">
              <a:spLocks noChangeArrowheads="1"/>
            </p:cNvSpPr>
            <p:nvPr/>
          </p:nvSpPr>
          <p:spPr bwMode="auto">
            <a:xfrm>
              <a:off x="5189278" y="3433932"/>
              <a:ext cx="1313181" cy="43088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200" dirty="0">
                  <a:latin typeface="華康黑體 Std W9" panose="020B0900000000000000" pitchFamily="34" charset="-120"/>
                  <a:ea typeface="華康黑體 Std W9" panose="020B0900000000000000" pitchFamily="34" charset="-120"/>
                  <a:cs typeface="Arial" panose="020B0604020202020204" pitchFamily="34" charset="0"/>
                </a:rPr>
                <a:t>非拉鐵非</a:t>
              </a:r>
            </a:p>
          </p:txBody>
        </p:sp>
        <p:sp>
          <p:nvSpPr>
            <p:cNvPr id="29" name="Text Box 24"/>
            <p:cNvSpPr txBox="1">
              <a:spLocks noChangeArrowheads="1"/>
            </p:cNvSpPr>
            <p:nvPr/>
          </p:nvSpPr>
          <p:spPr bwMode="auto">
            <a:xfrm>
              <a:off x="4349939" y="2974975"/>
              <a:ext cx="748924" cy="43088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200" dirty="0">
                  <a:latin typeface="華康黑體 Std W9" panose="020B0900000000000000" pitchFamily="34" charset="-120"/>
                  <a:ea typeface="華康黑體 Std W9" panose="020B0900000000000000" pitchFamily="34" charset="-120"/>
                  <a:cs typeface="Arial" panose="020B0604020202020204" pitchFamily="34" charset="0"/>
                </a:rPr>
                <a:t>撒狄</a:t>
              </a:r>
            </a:p>
          </p:txBody>
        </p:sp>
        <p:sp>
          <p:nvSpPr>
            <p:cNvPr id="30" name="Text Box 25"/>
            <p:cNvSpPr txBox="1">
              <a:spLocks noChangeArrowheads="1"/>
            </p:cNvSpPr>
            <p:nvPr/>
          </p:nvSpPr>
          <p:spPr bwMode="auto">
            <a:xfrm>
              <a:off x="2265775" y="1242304"/>
              <a:ext cx="1031052" cy="43088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200" dirty="0">
                  <a:latin typeface="華康黑體 Std W9" panose="020B0900000000000000" pitchFamily="34" charset="-120"/>
                  <a:ea typeface="華康黑體 Std W9" panose="020B0900000000000000" pitchFamily="34" charset="-120"/>
                  <a:cs typeface="Arial" panose="020B0604020202020204" pitchFamily="34" charset="0"/>
                </a:rPr>
                <a:t>別迦摩</a:t>
              </a:r>
            </a:p>
          </p:txBody>
        </p:sp>
        <p:sp>
          <p:nvSpPr>
            <p:cNvPr id="31" name="Text Box 26"/>
            <p:cNvSpPr txBox="1">
              <a:spLocks noChangeArrowheads="1"/>
            </p:cNvSpPr>
            <p:nvPr/>
          </p:nvSpPr>
          <p:spPr bwMode="auto">
            <a:xfrm>
              <a:off x="6613937" y="4873625"/>
              <a:ext cx="1031052" cy="43088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200" dirty="0">
                  <a:latin typeface="華康黑體 Std W9" panose="020B0900000000000000" pitchFamily="34" charset="-120"/>
                  <a:ea typeface="華康黑體 Std W9" panose="020B0900000000000000" pitchFamily="34" charset="-120"/>
                  <a:cs typeface="Arial" panose="020B0604020202020204" pitchFamily="34" charset="0"/>
                </a:rPr>
                <a:t>老底嘉</a:t>
              </a:r>
            </a:p>
          </p:txBody>
        </p:sp>
        <p:sp>
          <p:nvSpPr>
            <p:cNvPr id="32" name="Oval 27"/>
            <p:cNvSpPr>
              <a:spLocks noChangeArrowheads="1"/>
            </p:cNvSpPr>
            <p:nvPr/>
          </p:nvSpPr>
          <p:spPr bwMode="auto">
            <a:xfrm>
              <a:off x="5688013" y="3184525"/>
              <a:ext cx="182562" cy="18256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28"/>
            <p:cNvSpPr>
              <a:spLocks noChangeArrowheads="1"/>
            </p:cNvSpPr>
            <p:nvPr/>
          </p:nvSpPr>
          <p:spPr bwMode="auto">
            <a:xfrm>
              <a:off x="4638675" y="2763838"/>
              <a:ext cx="182563" cy="182562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29"/>
            <p:cNvSpPr>
              <a:spLocks noChangeArrowheads="1"/>
            </p:cNvSpPr>
            <p:nvPr/>
          </p:nvSpPr>
          <p:spPr bwMode="auto">
            <a:xfrm>
              <a:off x="2698750" y="1009650"/>
              <a:ext cx="182563" cy="18256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30"/>
            <p:cNvSpPr>
              <a:spLocks noChangeArrowheads="1"/>
            </p:cNvSpPr>
            <p:nvPr/>
          </p:nvSpPr>
          <p:spPr bwMode="auto">
            <a:xfrm>
              <a:off x="7019925" y="4633913"/>
              <a:ext cx="182563" cy="182562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186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lus/>
      </p:transition>
    </mc:Choice>
    <mc:Fallback xmlns=""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myrna in the bi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45" y="285750"/>
            <a:ext cx="6088888" cy="4566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荷馬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2286000"/>
            <a:ext cx="2962275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4688" y="5120640"/>
            <a:ext cx="498085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古希臘詩人</a:t>
            </a:r>
            <a:r>
              <a:rPr lang="zh-TW" altLang="en-US" sz="3400" dirty="0" smtClean="0">
                <a:solidFill>
                  <a:srgbClr val="0070C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荷馬</a:t>
            </a:r>
            <a:r>
              <a:rPr lang="zh-TW" altLang="en-US" sz="3400" dirty="0" smtClean="0"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的出生地</a:t>
            </a:r>
            <a:endParaRPr lang="en-US" sz="3400" dirty="0"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830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 result for izmir tur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9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3082" y="459607"/>
            <a:ext cx="6853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「亞洲之冠</a:t>
            </a:r>
            <a:r>
              <a:rPr lang="en-US" altLang="zh-TW" sz="40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」</a:t>
            </a:r>
            <a:r>
              <a:rPr lang="zh-TW" alt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、「亞洲之花」</a:t>
            </a:r>
            <a:endParaRPr lang="en-US" sz="40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652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465" t="12533" r="26279" b="14703"/>
          <a:stretch/>
        </p:blipFill>
        <p:spPr>
          <a:xfrm>
            <a:off x="1" y="0"/>
            <a:ext cx="9201028" cy="6858000"/>
          </a:xfrm>
          <a:prstGeom prst="rect">
            <a:avLst/>
          </a:prstGeom>
        </p:spPr>
      </p:pic>
      <p:pic>
        <p:nvPicPr>
          <p:cNvPr id="5124" name="Picture 4" descr="Image result for smyrna in the bi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0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79580" y="6478859"/>
            <a:ext cx="2319454" cy="223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Image result for smyrna in the bib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010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105" y="203201"/>
            <a:ext cx="846898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士每拿的教會只有英雄才配得進去的！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8970" y="923851"/>
            <a:ext cx="1947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~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巴克萊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15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啟示錄 2: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" y="872328"/>
            <a:ext cx="8206264" cy="56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51280" y="146149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那首先的、末後的、死過又活的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783" y="872328"/>
            <a:ext cx="8032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死亡冷河我不怕過，因有耶穌親手領我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924073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smyrna in the bi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2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smyrna to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36" y="-15336"/>
            <a:ext cx="9203324" cy="687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6345" y="457217"/>
            <a:ext cx="65197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士每拿城 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= 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士耳其的</a:t>
            </a:r>
            <a:r>
              <a:rPr lang="zh-TW" altLang="en-US" sz="40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伊斯麥</a:t>
            </a:r>
            <a:endParaRPr lang="en-US" altLang="zh-TW" sz="4000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  <a:p>
            <a:r>
              <a:rPr lang="en-US" altLang="zh-TW" sz="40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 </a:t>
            </a:r>
            <a:r>
              <a:rPr lang="en-US" altLang="zh-TW" sz="40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                           (Izmir)</a:t>
            </a:r>
            <a:endParaRPr lang="en-US" sz="40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pic>
        <p:nvPicPr>
          <p:cNvPr id="9218" name="Picture 2" descr="Image result for izmir turk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27" y="-7668"/>
            <a:ext cx="92033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3801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11890</TotalTime>
  <Words>987</Words>
  <Application>Microsoft Office PowerPoint</Application>
  <PresentationFormat>On-screen Show (4:3)</PresentationFormat>
  <Paragraphs>95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華康榜書體 Std W8</vt:lpstr>
      <vt:lpstr>華康魏碑體 Std W7</vt:lpstr>
      <vt:lpstr>華康黑體 Std W7</vt:lpstr>
      <vt:lpstr>華康黑體 Std W9</vt:lpstr>
      <vt:lpstr>Arial</vt:lpstr>
      <vt:lpstr>Calibri</vt:lpstr>
      <vt:lpstr>Calibri Light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101</cp:revision>
  <dcterms:created xsi:type="dcterms:W3CDTF">2020-02-27T01:48:33Z</dcterms:created>
  <dcterms:modified xsi:type="dcterms:W3CDTF">2020-03-26T23:42:02Z</dcterms:modified>
</cp:coreProperties>
</file>