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  <p:sldMasterId id="2147483720" r:id="rId2"/>
    <p:sldMasterId id="2147483820" r:id="rId3"/>
  </p:sldMasterIdLst>
  <p:notesMasterIdLst>
    <p:notesMasterId r:id="rId12"/>
  </p:notesMasterIdLst>
  <p:sldIdLst>
    <p:sldId id="2047" r:id="rId4"/>
    <p:sldId id="2049" r:id="rId5"/>
    <p:sldId id="2050" r:id="rId6"/>
    <p:sldId id="2051" r:id="rId7"/>
    <p:sldId id="2052" r:id="rId8"/>
    <p:sldId id="2053" r:id="rId9"/>
    <p:sldId id="2054" r:id="rId10"/>
    <p:sldId id="2055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800000"/>
    <a:srgbClr val="660033"/>
    <a:srgbClr val="A50021"/>
    <a:srgbClr val="FFFF99"/>
    <a:srgbClr val="008000"/>
    <a:srgbClr val="FF1F1F"/>
    <a:srgbClr val="FFFFCC"/>
    <a:srgbClr val="FCF2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9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672" y="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5CAA38A-0022-41B2-B86C-3F39BFDDD230}" type="datetimeFigureOut">
              <a:rPr lang="en-US" smtClean="0"/>
              <a:t>12/31/20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B9A3ACE-7E24-4954-A651-1290B89E4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74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12/31/20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81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12/31/20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1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12/31/20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499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A90D46-C67F-461B-933A-8654CB20B26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12/31/20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24774C-C409-4A69-94E3-F89806EBE8D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366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ADE894-2BA1-44E5-93A7-BC320FF7640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12/31/20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6031C3-ED48-4112-824B-C7E81A7BCB5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085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56A1B-CBA8-4F4A-B5B5-877006859E3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12/31/20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7CA1CB-8904-43B4-A8E8-FFE1E9C0782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522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2044CF-8D22-4606-8DCB-7F96B7FC1C3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12/31/20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F9CE55-5670-47A7-9FB2-65ABD58DF34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320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ACB74-87E6-4DC5-9CEE-F8FA15128E1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12/31/20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2BC73B-36A9-4BB1-9757-E0597BB65DA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064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F733D0-BC1F-4D60-970C-6FF30EC0BE0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12/31/20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65901A-4124-4A03-80A9-2897A66CCAB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958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FC2451-13F7-414E-84C6-9EB9560D335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12/31/20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2E0E88-3371-418C-A629-0A83BBBEF43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2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7CE30B-530E-4B15-92A1-A98DEFA74F2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12/31/20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099E57-87A2-4736-B78A-54B4605025E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982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12/31/20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841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5EB0C8-B787-44A2-A6FE-21299F4018F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12/31/20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4F2F1F-3FD2-4ABA-BF85-D2453494155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4134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250131-8067-4981-8A8C-DDC79A1C95F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12/31/20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93EA59-9A97-4759-A4B8-76BCD6DD33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9360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569E36-F096-4401-BD8B-07243E704A3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12/31/20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A6080B-5D32-48B2-8097-1F638C8500F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7895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06B2E1-3EB5-478C-8B49-C867CE68C32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12/31/20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347C1E-A967-4A9A-A56A-94203BE8058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6247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609601"/>
            <a:ext cx="6507167" cy="3200400"/>
          </a:xfrm>
        </p:spPr>
        <p:txBody>
          <a:bodyPr anchor="b">
            <a:normAutofit/>
          </a:bodyPr>
          <a:lstStyle>
            <a:lvl1pPr algn="ctr">
              <a:defRPr sz="36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0"/>
            <a:ext cx="6507167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B61BEF0D-F0BB-DE4B-95CE-6DB70DBA956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 defTabSz="342900"/>
              <a:t>12/31/20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D57F1E4F-1CFF-5643-939E-217C01CDF56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6489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B61BEF0D-F0BB-DE4B-95CE-6DB70DBA956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 defTabSz="342900"/>
              <a:t>12/31/20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D57F1E4F-1CFF-5643-939E-217C01CDF56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9973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260" y="3308581"/>
            <a:ext cx="6515100" cy="1468800"/>
          </a:xfrm>
        </p:spPr>
        <p:txBody>
          <a:bodyPr anchor="b"/>
          <a:lstStyle>
            <a:lvl1pPr algn="r">
              <a:defRPr sz="3000" b="0" cap="all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3259" y="4777381"/>
            <a:ext cx="65151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B61BEF0D-F0BB-DE4B-95CE-6DB70DBA956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 defTabSz="342900"/>
              <a:t>12/31/20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D57F1E4F-1CFF-5643-939E-217C01CDF56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8879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9" y="2667000"/>
            <a:ext cx="3657600" cy="3124201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959" y="2667000"/>
            <a:ext cx="3657600" cy="31242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B61BEF0D-F0BB-DE4B-95CE-6DB70DBA956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 defTabSz="342900"/>
              <a:t>12/31/20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D57F1E4F-1CFF-5643-939E-217C01CDF56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4183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1961" y="2658533"/>
            <a:ext cx="3441698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9" y="3243263"/>
            <a:ext cx="3657600" cy="2547937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32350" y="2667000"/>
            <a:ext cx="3453210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7959" y="3243263"/>
            <a:ext cx="3657601" cy="2547937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B61BEF0D-F0BB-DE4B-95CE-6DB70DBA956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 defTabSz="342900"/>
              <a:t>12/31/20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D57F1E4F-1CFF-5643-939E-217C01CDF56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4546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B61BEF0D-F0BB-DE4B-95CE-6DB70DBA956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 defTabSz="342900"/>
              <a:t>12/31/20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D57F1E4F-1CFF-5643-939E-217C01CDF56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151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12/31/20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905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B61BEF0D-F0BB-DE4B-95CE-6DB70DBA956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 defTabSz="342900"/>
              <a:t>12/31/20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D57F1E4F-1CFF-5643-939E-217C01CDF56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5476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1600200"/>
            <a:ext cx="2661841" cy="13716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859" y="609601"/>
            <a:ext cx="4457701" cy="51816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971800"/>
            <a:ext cx="2661841" cy="18288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B61BEF0D-F0BB-DE4B-95CE-6DB70DBA956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 defTabSz="342900"/>
              <a:t>12/31/20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D57F1E4F-1CFF-5643-939E-217C01CDF56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7256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1600200"/>
            <a:ext cx="4000501" cy="13716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75300" y="-18288"/>
            <a:ext cx="245744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971800"/>
            <a:ext cx="4000501" cy="1828800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9409" y="5883276"/>
            <a:ext cx="685800" cy="365125"/>
          </a:xfrm>
        </p:spPr>
        <p:txBody>
          <a:bodyPr/>
          <a:lstStyle/>
          <a:p>
            <a:pPr defTabSz="342900"/>
            <a:fld id="{B61BEF0D-F0BB-DE4B-95CE-6DB70DBA956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 defTabSz="342900"/>
              <a:t>12/31/20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3829050" cy="365125"/>
          </a:xfrm>
        </p:spPr>
        <p:txBody>
          <a:bodyPr/>
          <a:lstStyle/>
          <a:p>
            <a:pPr defTabSz="342900"/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56960" y="5883276"/>
            <a:ext cx="241925" cy="365125"/>
          </a:xfrm>
        </p:spPr>
        <p:txBody>
          <a:bodyPr/>
          <a:lstStyle/>
          <a:p>
            <a:pPr defTabSz="342900"/>
            <a:fld id="{D57F1E4F-1CFF-5643-939E-217C01CDF56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3840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4732865"/>
            <a:ext cx="742950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84709" y="932112"/>
            <a:ext cx="6169458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60" y="5299603"/>
            <a:ext cx="7429500" cy="493712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B61BEF0D-F0BB-DE4B-95CE-6DB70DBA956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 defTabSz="342900"/>
              <a:t>12/31/20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D57F1E4F-1CFF-5643-939E-217C01CDF56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6618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09602"/>
            <a:ext cx="7429499" cy="3124199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343400"/>
            <a:ext cx="74295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B61BEF0D-F0BB-DE4B-95CE-6DB70DBA956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 defTabSz="342900"/>
              <a:t>12/31/20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D57F1E4F-1CFF-5643-939E-217C01CDF56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6249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27459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6F6F6F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6F6F6F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609602"/>
            <a:ext cx="6972299" cy="2743199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3352800"/>
            <a:ext cx="66294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343400"/>
            <a:ext cx="74295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B61BEF0D-F0BB-DE4B-95CE-6DB70DBA956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 defTabSz="342900"/>
              <a:t>12/31/20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D57F1E4F-1CFF-5643-939E-217C01CDF56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5260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3308581"/>
            <a:ext cx="7429500" cy="146880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777381"/>
            <a:ext cx="74295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B61BEF0D-F0BB-DE4B-95CE-6DB70DBA956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 defTabSz="342900"/>
              <a:t>12/31/20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D57F1E4F-1CFF-5643-939E-217C01CDF56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9940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27459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6F6F6F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6F6F6F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609602"/>
            <a:ext cx="6972299" cy="2743199"/>
          </a:xfrm>
        </p:spPr>
        <p:txBody>
          <a:bodyPr anchor="ctr">
            <a:normAutofit/>
          </a:bodyPr>
          <a:lstStyle>
            <a:lvl1pPr algn="l">
              <a:defRPr sz="24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56059" y="3886200"/>
            <a:ext cx="74295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775200"/>
            <a:ext cx="74295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B61BEF0D-F0BB-DE4B-95CE-6DB70DBA956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 defTabSz="342900"/>
              <a:t>12/31/20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D57F1E4F-1CFF-5643-939E-217C01CDF56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1888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09602"/>
            <a:ext cx="74294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56059" y="3505200"/>
            <a:ext cx="74295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343400"/>
            <a:ext cx="74295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B61BEF0D-F0BB-DE4B-95CE-6DB70DBA956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 defTabSz="342900"/>
              <a:t>12/31/20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D57F1E4F-1CFF-5643-939E-217C01CDF56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1730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B61BEF0D-F0BB-DE4B-95CE-6DB70DBA956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 defTabSz="342900"/>
              <a:t>12/31/20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D57F1E4F-1CFF-5643-939E-217C01CDF56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513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12/31/20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096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673" y="609600"/>
            <a:ext cx="1657886" cy="51816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9" y="609600"/>
            <a:ext cx="5657850" cy="5181600"/>
          </a:xfrm>
        </p:spPr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B61BEF0D-F0BB-DE4B-95CE-6DB70DBA956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 defTabSz="342900"/>
              <a:t>12/31/20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D57F1E4F-1CFF-5643-939E-217C01CDF56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025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12/31/20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13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12/31/20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96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12/31/20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14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12/31/20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52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12/31/20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1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69B99-1108-455D-B3B6-AA29F1CC0F27}" type="datetimeFigureOut">
              <a:rPr lang="en-US" smtClean="0"/>
              <a:t>12/31/20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57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35F44-8F9E-43AB-AEE6-15FC854AC8B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12/31/20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EAE0B-F28A-419B-9DF7-905291E22FF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15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667000"/>
            <a:ext cx="7429499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8209" y="5883276"/>
            <a:ext cx="1200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defTabSz="342900"/>
            <a:fld id="{B61BEF0D-F0BB-DE4B-95CE-6DB70DBA956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 defTabSz="342900"/>
              <a:t>12/31/20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5657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defTabSz="342900"/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10" y="5883276"/>
            <a:ext cx="413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defTabSz="342900"/>
            <a:fld id="{D57F1E4F-1CFF-5643-939E-217C01CDF56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8854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  <p:sldLayoutId id="2147483837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4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5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3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0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0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58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01313" y="483524"/>
            <a:ext cx="69529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</a:t>
            </a:r>
            <a:r>
              <a:rPr lang="zh-TW" altLang="en-US" sz="40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執著仰望真、 憂慮卸給神</a:t>
            </a:r>
            <a:r>
              <a:rPr lang="zh-TW" altLang="en-US" sz="40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」</a:t>
            </a:r>
            <a:endParaRPr lang="en-US" sz="40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29063" y="1180652"/>
            <a:ext cx="494558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0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0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馬太福音 </a:t>
            </a:r>
            <a:r>
              <a:rPr lang="en-US" altLang="zh-TW" sz="30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6:25-27</a:t>
            </a:r>
            <a:r>
              <a:rPr lang="zh-TW" altLang="en-US" sz="30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、</a:t>
            </a:r>
            <a:r>
              <a:rPr lang="en-US" altLang="zh-TW" sz="30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31-34)</a:t>
            </a:r>
            <a:endParaRPr lang="en-US" sz="30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8153" y="5454128"/>
            <a:ext cx="2544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高為超 </a:t>
            </a:r>
            <a:r>
              <a:rPr lang="zh-TW" altLang="en-US" sz="3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牧師</a:t>
            </a:r>
            <a:endParaRPr lang="en-US" sz="32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41599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8D63401-CEA5-9E40-A23E-453877C4A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44" y="580920"/>
            <a:ext cx="9058654" cy="52174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en-US" altLang="zh-CN" sz="3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【</a:t>
            </a:r>
            <a:r>
              <a:rPr kumimoji="1" lang="zh-CN" altLang="en-US" sz="3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太</a:t>
            </a:r>
            <a:r>
              <a:rPr kumimoji="1" lang="en-US" altLang="zh-CN" sz="3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6:25-27】</a:t>
            </a:r>
            <a:r>
              <a:rPr kumimoji="1" lang="en-US" altLang="zh-CN" sz="3000" b="1" dirty="0">
                <a:solidFill>
                  <a:schemeClr val="tx1"/>
                </a:solidFill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“</a:t>
            </a:r>
            <a:r>
              <a:rPr kumimoji="1" lang="zh-CN" altLang="en-US" sz="3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所以我告诉你们：不要为生命</a:t>
            </a:r>
            <a:r>
              <a:rPr kumimoji="1" lang="zh-CN" altLang="en-US" sz="3000" b="1" dirty="0">
                <a:solidFill>
                  <a:srgbClr val="FFFF00"/>
                </a:solidFill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忧虑</a:t>
            </a:r>
            <a:r>
              <a:rPr kumimoji="1" lang="zh-CN" altLang="en-US" sz="3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吃什么，喝什么，为身体</a:t>
            </a:r>
            <a:r>
              <a:rPr kumimoji="1" lang="zh-CN" altLang="en-US" sz="3000" b="1" dirty="0">
                <a:solidFill>
                  <a:srgbClr val="FFFF00"/>
                </a:solidFill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忧虑</a:t>
            </a:r>
            <a:r>
              <a:rPr kumimoji="1" lang="zh-CN" altLang="en-US" sz="3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穿什么。生命不胜于饮食吗？身体不胜于衣裳吗？你们看那天上的飞鸟，也不种，也不收，也不积蓄在仓里，你们的天父尚且养活它。你们不比飞鸟贵重得多吗？你们哪一个能用</a:t>
            </a:r>
            <a:r>
              <a:rPr kumimoji="1" lang="zh-CN" altLang="en-US" sz="3000" b="1" dirty="0">
                <a:solidFill>
                  <a:srgbClr val="FFFF00"/>
                </a:solidFill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思虑</a:t>
            </a:r>
            <a:r>
              <a:rPr kumimoji="1" lang="zh-CN" altLang="en-US" sz="3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使寿数多加一刻呢（或作“使身量多加一肘呢”）？</a:t>
            </a:r>
            <a:endParaRPr kumimoji="1" lang="en-US" altLang="zh-CN" sz="3000" b="1" dirty="0">
              <a:solidFill>
                <a:schemeClr val="tx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kumimoji="1" lang="en-US" altLang="zh-CN" sz="3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【</a:t>
            </a:r>
            <a:r>
              <a:rPr kumimoji="1" lang="zh-CN" altLang="en-US" sz="3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太</a:t>
            </a:r>
            <a:r>
              <a:rPr kumimoji="1" lang="en-US" altLang="zh-CN" sz="3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6:31-34】</a:t>
            </a:r>
            <a:r>
              <a:rPr kumimoji="1" lang="zh-CN" altLang="en-US" sz="3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所以不要</a:t>
            </a:r>
            <a:r>
              <a:rPr kumimoji="1" lang="zh-CN" altLang="en-US" sz="3000" b="1" dirty="0">
                <a:solidFill>
                  <a:srgbClr val="FFFF00"/>
                </a:solidFill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忧虑</a:t>
            </a:r>
            <a:r>
              <a:rPr kumimoji="1" lang="zh-CN" altLang="en-US" sz="3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说：‘吃什么？喝什么？穿什么？’这都是外邦人所求的。你们需用的这一切东西，你们的天父是知道的。你们要先求他的国和他的义，这些东西都要加给你们了。所以，不要为明天</a:t>
            </a:r>
            <a:r>
              <a:rPr kumimoji="1" lang="zh-CN" altLang="en-US" sz="3000" b="1" dirty="0">
                <a:solidFill>
                  <a:srgbClr val="FFFF00"/>
                </a:solidFill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忧虑</a:t>
            </a:r>
            <a:r>
              <a:rPr kumimoji="1" lang="zh-CN" altLang="en-US" sz="3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，因为明天自有明天的</a:t>
            </a:r>
            <a:r>
              <a:rPr kumimoji="1" lang="zh-CN" altLang="en-US" sz="3000" b="1" dirty="0">
                <a:solidFill>
                  <a:srgbClr val="FFFF00"/>
                </a:solidFill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忧虑</a:t>
            </a:r>
            <a:r>
              <a:rPr kumimoji="1" lang="zh-CN" altLang="en-US" sz="3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；一天的难处一天当就够了。”</a:t>
            </a:r>
          </a:p>
        </p:txBody>
      </p:sp>
      <p:pic>
        <p:nvPicPr>
          <p:cNvPr id="1026" name="Picture 2" descr="圣经图片大全-圣经高清图片下载-觅知网">
            <a:extLst>
              <a:ext uri="{FF2B5EF4-FFF2-40B4-BE49-F238E27FC236}">
                <a16:creationId xmlns:a16="http://schemas.microsoft.com/office/drawing/2014/main" id="{FF2BACAD-32D2-A043-ACDA-9A76F1E2BA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8"/>
          <a:stretch/>
        </p:blipFill>
        <p:spPr bwMode="auto">
          <a:xfrm>
            <a:off x="5393947" y="5707747"/>
            <a:ext cx="3218128" cy="96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0C366B-EFC4-6640-B558-84F5980C5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8344" y="-139850"/>
            <a:ext cx="6456758" cy="1108038"/>
          </a:xfrm>
        </p:spPr>
        <p:txBody>
          <a:bodyPr>
            <a:normAutofit/>
          </a:bodyPr>
          <a:lstStyle/>
          <a:p>
            <a:r>
              <a:rPr kumimoji="1" lang="zh-CN" altLang="en-US" sz="36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一、要有正确的生死观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DF3B82B-5878-2340-802B-56E75D8E2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273" y="1643999"/>
            <a:ext cx="8791878" cy="42699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zh-CN" altLang="en-US" sz="2800" b="1" dirty="0">
                <a:solidFill>
                  <a:srgbClr val="FFFF00"/>
                </a:solidFill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不要为</a:t>
            </a:r>
            <a:r>
              <a:rPr kumimoji="1" lang="zh-CN" altLang="en-US" sz="2800" b="1" dirty="0">
                <a:solidFill>
                  <a:schemeClr val="tx1"/>
                </a:solidFill>
                <a:highlight>
                  <a:srgbClr val="FF0000"/>
                </a:highlight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生命</a:t>
            </a:r>
            <a:r>
              <a:rPr kumimoji="1" lang="zh-CN" altLang="en-US" sz="2800" b="1" dirty="0">
                <a:solidFill>
                  <a:srgbClr val="FFFF00"/>
                </a:solidFill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忧虑吃什么，喝什么，为</a:t>
            </a:r>
            <a:r>
              <a:rPr kumimoji="1" lang="zh-CN" altLang="en-US" sz="2800" b="1" dirty="0">
                <a:solidFill>
                  <a:schemeClr val="tx1"/>
                </a:solidFill>
                <a:highlight>
                  <a:srgbClr val="008000"/>
                </a:highlight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身体</a:t>
            </a:r>
            <a:r>
              <a:rPr kumimoji="1" lang="zh-CN" altLang="en-US" sz="2800" b="1" dirty="0">
                <a:solidFill>
                  <a:srgbClr val="FFFF00"/>
                </a:solidFill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忧虑穿什么。</a:t>
            </a:r>
            <a:r>
              <a:rPr kumimoji="1" lang="zh-CN" altLang="en-US" sz="2800" b="1" dirty="0">
                <a:solidFill>
                  <a:schemeClr val="tx1"/>
                </a:solidFill>
                <a:highlight>
                  <a:srgbClr val="FF0000"/>
                </a:highlight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生命</a:t>
            </a:r>
            <a:r>
              <a:rPr kumimoji="1" lang="zh-CN" altLang="en-US" sz="2800" b="1" dirty="0">
                <a:solidFill>
                  <a:srgbClr val="FFFF00"/>
                </a:solidFill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不胜于饮食吗？</a:t>
            </a:r>
            <a:r>
              <a:rPr kumimoji="1" lang="zh-CN" altLang="en-US" sz="2800" b="1" dirty="0">
                <a:solidFill>
                  <a:schemeClr val="tx1"/>
                </a:solidFill>
                <a:highlight>
                  <a:srgbClr val="008000"/>
                </a:highlight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身体</a:t>
            </a:r>
            <a:r>
              <a:rPr kumimoji="1" lang="zh-CN" altLang="en-US" sz="2800" b="1" dirty="0">
                <a:solidFill>
                  <a:srgbClr val="FFFF00"/>
                </a:solidFill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不胜于衣裳吗？</a:t>
            </a:r>
            <a:endParaRPr kumimoji="1" lang="en-US" altLang="zh-CN" sz="2800" b="1" dirty="0">
              <a:solidFill>
                <a:srgbClr val="FFFF00"/>
              </a:solidFill>
              <a:latin typeface="Lantinghei SC Demibold" panose="02000000000000000000" pitchFamily="2" charset="-122"/>
              <a:ea typeface="Lantinghei SC Demibold" panose="02000000000000000000" pitchFamily="2" charset="-122"/>
            </a:endParaRPr>
          </a:p>
          <a:p>
            <a:pPr marL="0" indent="0">
              <a:buNone/>
            </a:pPr>
            <a:r>
              <a:rPr kumimoji="1" lang="en-US" altLang="zh-CN" sz="28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</a:t>
            </a:r>
            <a:r>
              <a:rPr kumimoji="1" lang="zh-CN" altLang="en-US" sz="28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、永恒的生命（灵魂）不是靠吃、喝活着。</a:t>
            </a:r>
            <a:endParaRPr kumimoji="1" lang="en-US" altLang="zh-CN" sz="2800" b="1" dirty="0">
              <a:solidFill>
                <a:schemeClr val="tx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kumimoji="1" lang="zh-CN" altLang="en-US" sz="28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耶稣说：“</a:t>
            </a:r>
            <a:r>
              <a:rPr kumimoji="1" lang="zh-CN" alt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经上记着说：‘人活着，不是单靠食物，乃是靠神口里所出的一切话。</a:t>
            </a:r>
            <a:r>
              <a:rPr kumimoji="1" lang="zh-CN" altLang="en-US" sz="28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’”（太</a:t>
            </a:r>
            <a:r>
              <a:rPr kumimoji="1" lang="en-US" altLang="zh-CN" sz="28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4:4</a:t>
            </a:r>
            <a:r>
              <a:rPr kumimoji="1" lang="zh-CN" altLang="en-US" sz="28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） 耶稣说：“</a:t>
            </a:r>
            <a:r>
              <a:rPr kumimoji="1" lang="zh-CN" alt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我的食物就是遵行差我来者的旨意，作成祂的工</a:t>
            </a:r>
            <a:r>
              <a:rPr kumimoji="1" lang="zh-CN" altLang="en-US" sz="28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”（约</a:t>
            </a:r>
            <a:r>
              <a:rPr kumimoji="1" lang="en-US" altLang="zh-CN" sz="28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4:34</a:t>
            </a:r>
            <a:r>
              <a:rPr kumimoji="1" lang="zh-CN" altLang="en-US" sz="28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）。 </a:t>
            </a:r>
            <a:endParaRPr kumimoji="1" lang="en-US" altLang="zh-CN" sz="2800" b="1" dirty="0">
              <a:solidFill>
                <a:schemeClr val="tx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kumimoji="1" lang="en-US" altLang="zh-CN" sz="28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</a:t>
            </a:r>
            <a:r>
              <a:rPr kumimoji="1" lang="zh-CN" altLang="en-US" sz="28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、身体需要“必坏的食物”暂时生存，而身体并不因着衣裳活着。</a:t>
            </a:r>
            <a:endParaRPr kumimoji="1" lang="en-US" altLang="zh-CN" sz="2800" b="1" dirty="0">
              <a:solidFill>
                <a:schemeClr val="tx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kumimoji="1" lang="en-US" altLang="zh-CN" sz="28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kumimoji="1" lang="zh-CN" altLang="en-US" sz="28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、 “</a:t>
            </a:r>
            <a:r>
              <a:rPr kumimoji="1" lang="zh-CN" alt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耶和华神用地上的尘土造人，将生气吹在他鼻孔里，他就成了有</a:t>
            </a:r>
            <a:r>
              <a:rPr kumimoji="1" lang="zh-CN" altLang="en-US" sz="2800" b="1" dirty="0">
                <a:solidFill>
                  <a:schemeClr val="tx1"/>
                </a:solidFill>
                <a:highlight>
                  <a:srgbClr val="FF00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灵</a:t>
            </a:r>
            <a:r>
              <a:rPr kumimoji="1" lang="zh-CN" alt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的活人，名叫亚当</a:t>
            </a:r>
            <a:r>
              <a:rPr kumimoji="1" lang="zh-CN" altLang="en-US" sz="28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”（创</a:t>
            </a:r>
            <a:r>
              <a:rPr kumimoji="1" lang="en-US" altLang="zh-CN" sz="28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2:7</a:t>
            </a:r>
            <a:r>
              <a:rPr kumimoji="1" lang="zh-CN" altLang="en-US" sz="28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）。生命（灵魂）是人的本体，身体是生命（灵魂）的载体。 </a:t>
            </a:r>
            <a:endParaRPr kumimoji="1"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1294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E8019E-8F71-594E-9A23-39A40A7D3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028" y="0"/>
            <a:ext cx="6356328" cy="946673"/>
          </a:xfrm>
        </p:spPr>
        <p:txBody>
          <a:bodyPr>
            <a:normAutofit/>
          </a:bodyPr>
          <a:lstStyle/>
          <a:p>
            <a:r>
              <a:rPr kumimoji="1" lang="zh-CN" altLang="en-US" sz="36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二、天父的爱环绕着我们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64B2615-84F0-6E4F-934F-7EAD3BDA4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3" y="1035036"/>
            <a:ext cx="8686800" cy="53765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zh-CN" altLang="en-US" sz="2800" b="1" dirty="0">
                <a:solidFill>
                  <a:srgbClr val="FFFF00"/>
                </a:solidFill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你们看那天上的飞鸟，也不种，也不收，也不积蓄在仓里，你们的天父尚且</a:t>
            </a:r>
            <a:r>
              <a:rPr kumimoji="1" lang="zh-CN" altLang="en-US" sz="2800" b="1" dirty="0">
                <a:solidFill>
                  <a:schemeClr val="tx1"/>
                </a:solidFill>
                <a:highlight>
                  <a:srgbClr val="FF0000"/>
                </a:highlight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养活它</a:t>
            </a:r>
            <a:r>
              <a:rPr kumimoji="1" lang="zh-CN" altLang="en-US" sz="2800" b="1" dirty="0">
                <a:solidFill>
                  <a:srgbClr val="FFFF00"/>
                </a:solidFill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。你们不比飞鸟</a:t>
            </a:r>
            <a:r>
              <a:rPr kumimoji="1" lang="zh-CN" altLang="en-US" sz="2800" b="1" dirty="0">
                <a:solidFill>
                  <a:schemeClr val="tx1"/>
                </a:solidFill>
                <a:highlight>
                  <a:srgbClr val="FF0000"/>
                </a:highlight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贵重得多</a:t>
            </a:r>
            <a:r>
              <a:rPr kumimoji="1" lang="zh-CN" altLang="en-US" sz="2800" b="1" dirty="0">
                <a:solidFill>
                  <a:srgbClr val="FFFF00"/>
                </a:solidFill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吗？</a:t>
            </a:r>
            <a:endParaRPr kumimoji="1" lang="en-US" altLang="zh-CN" sz="2800" b="1" dirty="0">
              <a:solidFill>
                <a:srgbClr val="FFFF00"/>
              </a:solidFill>
              <a:latin typeface="Lantinghei SC Demibold" panose="02000000000000000000" pitchFamily="2" charset="-122"/>
              <a:ea typeface="Lantinghei SC Demibold" panose="02000000000000000000" pitchFamily="2" charset="-122"/>
            </a:endParaRPr>
          </a:p>
          <a:p>
            <a:r>
              <a:rPr kumimoji="1" lang="zh-CN" altLang="en-US" sz="28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“</a:t>
            </a:r>
            <a:r>
              <a:rPr kumimoji="1" lang="zh-CN" altLang="en-US" sz="2800" b="1" dirty="0">
                <a:solidFill>
                  <a:srgbClr val="FFFF00"/>
                </a:solidFill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养活它</a:t>
            </a:r>
            <a:r>
              <a:rPr kumimoji="1" lang="zh-CN" altLang="en-US" sz="28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”</a:t>
            </a:r>
            <a:r>
              <a:rPr kumimoji="1" lang="en-US" altLang="zh-CN" sz="28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——</a:t>
            </a:r>
            <a:r>
              <a:rPr kumimoji="1" lang="zh-CN" altLang="en-US" sz="28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不因弱小而被忽略，冷漠的世界充满神的眷爱。</a:t>
            </a:r>
            <a:endParaRPr kumimoji="1" lang="en-US" altLang="zh-CN" sz="2800" b="1" dirty="0">
              <a:solidFill>
                <a:schemeClr val="tx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kumimoji="1" lang="zh-CN" altLang="en-US" sz="28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“</a:t>
            </a:r>
            <a:r>
              <a:rPr kumimoji="1" lang="zh-CN" altLang="en-US" sz="2800" b="1" dirty="0">
                <a:solidFill>
                  <a:srgbClr val="FFFF00"/>
                </a:solidFill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贵重</a:t>
            </a:r>
            <a:r>
              <a:rPr kumimoji="1" lang="zh-CN" altLang="en-US" sz="28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”</a:t>
            </a:r>
            <a:r>
              <a:rPr kumimoji="1" lang="en-US" altLang="zh-CN" sz="28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——</a:t>
            </a:r>
            <a:r>
              <a:rPr kumimoji="1" lang="zh-CN" altLang="en-US" sz="28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表明其价值。人往往用地位的高低，物质拥有，金钱的多少为衡量价值的标准。但人真正的价值不是外在的拥有，而是在与造人的神！人是神的杰作，并且神的儿女身上有圣灵的印记，是天父宝贝儿子耶稣基督的宝血救赎回来的，这是何等的无价啊！神将祂的宝爱放在祂的心里，没有谁会从神的手中将我们夺去！因此我们可以除去庸人自扰的忧虑！</a:t>
            </a:r>
          </a:p>
        </p:txBody>
      </p:sp>
    </p:spTree>
    <p:extLst>
      <p:ext uri="{BB962C8B-B14F-4D97-AF65-F5344CB8AC3E}">
        <p14:creationId xmlns:p14="http://schemas.microsoft.com/office/powerpoint/2010/main" val="417403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D9BBD5-9533-2B44-9518-CEA5AB317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9790" y="-64544"/>
            <a:ext cx="5860765" cy="1021592"/>
          </a:xfrm>
        </p:spPr>
        <p:txBody>
          <a:bodyPr>
            <a:normAutofit/>
          </a:bodyPr>
          <a:lstStyle/>
          <a:p>
            <a:r>
              <a:rPr kumimoji="1" lang="zh-CN" altLang="en-US" sz="36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三、凡事主居首位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458F414-9717-5C4A-AC6F-6F8A78C48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091" y="1364205"/>
            <a:ext cx="8875059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zh-CN" altLang="en-US" sz="2800" b="1" dirty="0">
                <a:solidFill>
                  <a:srgbClr val="FFFF00"/>
                </a:solidFill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你们要先求祂的国和祂的义，这些东西都要加给你们了。</a:t>
            </a:r>
            <a:endParaRPr kumimoji="1" lang="en-US" altLang="zh-CN" sz="2800" b="1" dirty="0">
              <a:solidFill>
                <a:srgbClr val="FFFF00"/>
              </a:solidFill>
              <a:latin typeface="Lantinghei SC Demibold" panose="02000000000000000000" pitchFamily="2" charset="-122"/>
              <a:ea typeface="Lantinghei SC Demibold" panose="02000000000000000000" pitchFamily="2" charset="-122"/>
            </a:endParaRPr>
          </a:p>
          <a:p>
            <a:r>
              <a:rPr kumimoji="1" lang="zh-CN" altLang="en-US" sz="28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什么是“</a:t>
            </a:r>
            <a:r>
              <a:rPr kumimoji="1" lang="zh-CN" altLang="en-US" sz="2800" b="1" dirty="0">
                <a:solidFill>
                  <a:srgbClr val="FFFF00"/>
                </a:solidFill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神的国和神的义</a:t>
            </a:r>
            <a:r>
              <a:rPr kumimoji="1" lang="zh-CN" altLang="en-US" sz="28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”呢？</a:t>
            </a:r>
            <a:endParaRPr kumimoji="1" lang="en-US" altLang="zh-CN" sz="2800" b="1" dirty="0">
              <a:solidFill>
                <a:schemeClr val="tx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kumimoji="1" lang="zh-CN" altLang="en-US" sz="28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国有主权，“神的国”就是神的主权彰显的地方。 耶稣说：</a:t>
            </a:r>
            <a:r>
              <a:rPr kumimoji="1" lang="zh-CN" alt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‘看哪，在这里’，‘看哪，在那里’；因为神的国就在你们心里</a:t>
            </a:r>
            <a:r>
              <a:rPr kumimoji="1" lang="zh-CN" altLang="en-US" sz="28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”（路</a:t>
            </a:r>
            <a:r>
              <a:rPr kumimoji="1" lang="en-US" altLang="zh-CN" sz="28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17:21</a:t>
            </a:r>
            <a:r>
              <a:rPr kumimoji="1" lang="zh-CN" altLang="en-US" sz="28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）。神要在我们心里设定宝座，在我们生命中有绝对主权的时候，那就是“神的国”。</a:t>
            </a:r>
            <a:endParaRPr kumimoji="1" lang="en-US" altLang="zh-CN" sz="2800" b="1" dirty="0">
              <a:solidFill>
                <a:schemeClr val="tx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kumimoji="1" lang="zh-CN" altLang="en-US" sz="28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“神的义”就是神的标准，神的要求。当我们对神主权信靠依赖，对神的要求全然顺服，就是“先求神的国和神的义”。</a:t>
            </a:r>
            <a:endParaRPr kumimoji="1" lang="en-US" altLang="zh-CN" sz="2800" b="1" dirty="0">
              <a:solidFill>
                <a:schemeClr val="tx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kumimoji="1" lang="zh-CN" altLang="en-US" sz="28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如此，信徒才会在困苦中无忧无虑。</a:t>
            </a:r>
          </a:p>
        </p:txBody>
      </p:sp>
    </p:spTree>
    <p:extLst>
      <p:ext uri="{BB962C8B-B14F-4D97-AF65-F5344CB8AC3E}">
        <p14:creationId xmlns:p14="http://schemas.microsoft.com/office/powerpoint/2010/main" val="39133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230A71-A716-6B40-9A28-69251D83C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557" y="0"/>
            <a:ext cx="4246485" cy="1000461"/>
          </a:xfrm>
        </p:spPr>
        <p:txBody>
          <a:bodyPr>
            <a:normAutofit/>
          </a:bodyPr>
          <a:lstStyle/>
          <a:p>
            <a:r>
              <a:rPr kumimoji="1" lang="zh-CN" altLang="en-US" sz="36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四、天父掌管明天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BFE8CC7-E792-6640-B50A-2F2781553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612" y="1119082"/>
            <a:ext cx="8907332" cy="52924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zh-CN" altLang="en-US" sz="2800" b="1" dirty="0">
                <a:solidFill>
                  <a:srgbClr val="FFFF00"/>
                </a:solidFill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“所以，不要为明天忧虑，因为明天自有明天的忧虑；一天的难处一天当就够了。”</a:t>
            </a:r>
            <a:endParaRPr kumimoji="1" lang="en-US" altLang="zh-CN" sz="2800" b="1" dirty="0">
              <a:solidFill>
                <a:srgbClr val="FFFF00"/>
              </a:solidFill>
              <a:latin typeface="Lantinghei SC Demibold" panose="02000000000000000000" pitchFamily="2" charset="-122"/>
              <a:ea typeface="Lantinghei SC Demibold" panose="02000000000000000000" pitchFamily="2" charset="-122"/>
            </a:endParaRPr>
          </a:p>
          <a:p>
            <a:r>
              <a:rPr kumimoji="1" lang="zh-CN" altLang="en-US" sz="28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不是说不要计划，得过且过，这不是耶稣的意思！人若没有计划，明天会有更大的忧虑。耶稣乃是说，明天有很多变数，人无法掌控；也不是把忧虑丢给明天，而是“</a:t>
            </a:r>
            <a:r>
              <a:rPr kumimoji="1" lang="zh-CN" alt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要将一切的忧虑卸给神，因为祂顾念你们</a:t>
            </a:r>
            <a:r>
              <a:rPr kumimoji="1" lang="zh-CN" altLang="en-US" sz="28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”（彼前</a:t>
            </a:r>
            <a:r>
              <a:rPr kumimoji="1" lang="en-US" altLang="zh-CN" sz="28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5:7</a:t>
            </a:r>
            <a:r>
              <a:rPr kumimoji="1" lang="zh-CN" altLang="en-US" sz="28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）。 “</a:t>
            </a:r>
            <a:r>
              <a:rPr kumimoji="1" lang="zh-CN" alt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应当一无挂虑，只要凡事藉着祷告、祈求和感谢，将你们所要的告诉神</a:t>
            </a:r>
            <a:r>
              <a:rPr kumimoji="1" lang="zh-CN" altLang="en-US" sz="28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”（腓</a:t>
            </a:r>
            <a:r>
              <a:rPr kumimoji="1" lang="en-US" altLang="zh-CN" sz="28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4:6 </a:t>
            </a:r>
            <a:r>
              <a:rPr kumimoji="1" lang="zh-CN" altLang="en-US" sz="28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）。明天在神的手里，掌管未来的是爱我们的神。</a:t>
            </a:r>
            <a:endParaRPr kumimoji="1" lang="en-US" altLang="zh-CN" sz="2800" b="1" dirty="0">
              <a:solidFill>
                <a:schemeClr val="tx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kumimoji="1" lang="zh-CN" altLang="en-US" sz="28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很多忧虑发生在人假设的“如果～～～”之中。但为真实将要到的“</a:t>
            </a:r>
            <a:r>
              <a:rPr kumimoji="1" lang="zh-CN" altLang="en-US" sz="2800" b="1" dirty="0">
                <a:solidFill>
                  <a:srgbClr val="FFFF00"/>
                </a:solidFill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明天</a:t>
            </a:r>
            <a:r>
              <a:rPr kumimoji="1" lang="zh-CN" altLang="en-US" sz="28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”而预备吗？为迎见主的明天预备就不会忧虑。</a:t>
            </a:r>
          </a:p>
        </p:txBody>
      </p:sp>
    </p:spTree>
    <p:extLst>
      <p:ext uri="{BB962C8B-B14F-4D97-AF65-F5344CB8AC3E}">
        <p14:creationId xmlns:p14="http://schemas.microsoft.com/office/powerpoint/2010/main" val="250883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64A2FF-FB2B-2443-B175-8A99C9574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093" y="-795207"/>
            <a:ext cx="8588829" cy="6313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zh-CN" altLang="en-US" sz="3000" b="1" dirty="0">
                <a:solidFill>
                  <a:srgbClr val="FFFF00"/>
                </a:solidFill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“一天的难处一天当就够了。”</a:t>
            </a:r>
            <a:endParaRPr kumimoji="1" lang="en-US" altLang="zh-CN" sz="3000" b="1" dirty="0">
              <a:solidFill>
                <a:srgbClr val="FFFF00"/>
              </a:solidFill>
              <a:latin typeface="Lantinghei SC Demibold" panose="02000000000000000000" pitchFamily="2" charset="-122"/>
              <a:ea typeface="Lantinghei SC Demibold" panose="02000000000000000000" pitchFamily="2" charset="-122"/>
            </a:endParaRPr>
          </a:p>
          <a:p>
            <a:r>
              <a:rPr kumimoji="1" lang="zh-CN" altLang="en-US" sz="3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作为神的儿女不能只是懊悔昨天，担忧明天，从而错失了今天。我们要有正确的信仰态度，就是：回顾过去，展望未来（仰望基督），把握时下，交托明天。</a:t>
            </a:r>
            <a:endParaRPr kumimoji="1" lang="en-US" altLang="zh-CN" sz="3000" b="1" dirty="0">
              <a:solidFill>
                <a:schemeClr val="tx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kumimoji="1" lang="zh-CN" altLang="en-US" sz="30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我们要珍惜活着的每一天，让神在我们的生命中掌权做主，顺服圣灵的归正、责备、感动和带领。如此，便会克服在困苦中所产生的一切忧虑。</a:t>
            </a:r>
          </a:p>
        </p:txBody>
      </p:sp>
      <p:pic>
        <p:nvPicPr>
          <p:cNvPr id="2050" name="Picture 2" descr="两种十字架- 生命季刊">
            <a:extLst>
              <a:ext uri="{FF2B5EF4-FFF2-40B4-BE49-F238E27FC236}">
                <a16:creationId xmlns:a16="http://schemas.microsoft.com/office/drawing/2014/main" id="{837830E6-12B6-CC4D-9179-CAE9F879D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212" y="4553093"/>
            <a:ext cx="3170465" cy="197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96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C9161D-6932-4D4C-9F61-861928147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065" y="1863088"/>
            <a:ext cx="7934494" cy="467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zh-CN" altLang="en-US" sz="3600" dirty="0">
                <a:solidFill>
                  <a:srgbClr val="FFF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疫情搅扰人，忧虑卸给神。</a:t>
            </a:r>
            <a:endParaRPr kumimoji="1" lang="en-US" altLang="zh-CN" sz="3600" dirty="0">
              <a:solidFill>
                <a:srgbClr val="FFFF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kumimoji="1" lang="zh-CN" altLang="en-US" sz="3600" dirty="0">
                <a:solidFill>
                  <a:srgbClr val="FFF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困苦时常有，无须太认真。</a:t>
            </a:r>
            <a:endParaRPr kumimoji="1" lang="en-US" altLang="zh-CN" sz="3600" dirty="0">
              <a:solidFill>
                <a:srgbClr val="FFFF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kumimoji="1" lang="zh-CN" altLang="en-US" sz="3600" dirty="0">
                <a:solidFill>
                  <a:srgbClr val="FFF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经历成见证，肢体手足亲。</a:t>
            </a:r>
            <a:endParaRPr kumimoji="1" lang="en-US" altLang="zh-CN" sz="3600" dirty="0">
              <a:solidFill>
                <a:srgbClr val="FFFF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kumimoji="1" lang="zh-CN" altLang="en-US" sz="3600" dirty="0">
                <a:solidFill>
                  <a:srgbClr val="FFF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号角更声高，备油使女勤。</a:t>
            </a:r>
            <a:endParaRPr kumimoji="1" lang="en-US" altLang="zh-CN" sz="3600" dirty="0">
              <a:solidFill>
                <a:srgbClr val="FFFF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kumimoji="1" lang="zh-CN" altLang="en-US" sz="3600" dirty="0">
                <a:solidFill>
                  <a:srgbClr val="FFF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时下当把握；仰望都是恩。</a:t>
            </a:r>
            <a:endParaRPr kumimoji="1" lang="en-US" altLang="zh-CN" sz="3600" dirty="0">
              <a:solidFill>
                <a:srgbClr val="FFFF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kumimoji="1" lang="zh-CN" altLang="en-US" sz="3600" dirty="0">
                <a:solidFill>
                  <a:srgbClr val="FFF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迈步永生路，爱主日更深。</a:t>
            </a:r>
            <a:endParaRPr kumimoji="1" lang="en-US" altLang="zh-CN" sz="3600" dirty="0">
              <a:solidFill>
                <a:srgbClr val="FFFF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kumimoji="1" lang="en-US" altLang="zh-CN" sz="3600" dirty="0">
              <a:solidFill>
                <a:srgbClr val="FFFF00"/>
              </a:solidFill>
              <a:latin typeface="Weibei SC" panose="03000800000000000000" pitchFamily="66" charset="-128"/>
              <a:ea typeface="Weibei SC" panose="03000800000000000000" pitchFamily="66" charset="-128"/>
            </a:endParaRPr>
          </a:p>
          <a:p>
            <a:endParaRPr kumimoji="1" lang="en-US" altLang="zh-CN" sz="3600" dirty="0">
              <a:solidFill>
                <a:srgbClr val="FFFF00"/>
              </a:solidFill>
              <a:latin typeface="Weibei SC" panose="03000800000000000000" pitchFamily="66" charset="-128"/>
              <a:ea typeface="Weibei SC" panose="03000800000000000000" pitchFamily="66" charset="-128"/>
            </a:endParaRPr>
          </a:p>
          <a:p>
            <a:endParaRPr kumimoji="1" lang="zh-CN" altLang="en-US" dirty="0"/>
          </a:p>
        </p:txBody>
      </p:sp>
      <p:pic>
        <p:nvPicPr>
          <p:cNvPr id="3074" name="Picture 2" descr="基督教十字架图片_基督教十字架素材_基督教十字架高清图片_摄图网图片下载">
            <a:extLst>
              <a:ext uri="{FF2B5EF4-FFF2-40B4-BE49-F238E27FC236}">
                <a16:creationId xmlns:a16="http://schemas.microsoft.com/office/drawing/2014/main" id="{403CADE5-6533-F64E-9FAB-C709FD2088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6" r="28946"/>
          <a:stretch/>
        </p:blipFill>
        <p:spPr bwMode="auto">
          <a:xfrm flipH="1">
            <a:off x="5990735" y="1863088"/>
            <a:ext cx="3017354" cy="344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22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网状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66813</TotalTime>
  <Words>1106</Words>
  <Application>Microsoft Macintosh PowerPoint</Application>
  <PresentationFormat>On-screen Show (4:3)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KaiTi</vt:lpstr>
      <vt:lpstr>Lantinghei SC Demibold</vt:lpstr>
      <vt:lpstr>Microsoft YaHei</vt:lpstr>
      <vt:lpstr>Microsoft YaHei UI</vt:lpstr>
      <vt:lpstr>Weibei SC</vt:lpstr>
      <vt:lpstr>華康黑體 Std W7</vt:lpstr>
      <vt:lpstr>華康黑體 Std W9</vt:lpstr>
      <vt:lpstr>Arial</vt:lpstr>
      <vt:lpstr>Calibri</vt:lpstr>
      <vt:lpstr>Calibri Light</vt:lpstr>
      <vt:lpstr>Century Gothic</vt:lpstr>
      <vt:lpstr>Office Theme</vt:lpstr>
      <vt:lpstr>2_Custom Design</vt:lpstr>
      <vt:lpstr>网状</vt:lpstr>
      <vt:lpstr>PowerPoint Presentation</vt:lpstr>
      <vt:lpstr>PowerPoint Presentation</vt:lpstr>
      <vt:lpstr>一、要有正确的生死观</vt:lpstr>
      <vt:lpstr>二、天父的爱环绕着我们</vt:lpstr>
      <vt:lpstr>三、凡事主居首位</vt:lpstr>
      <vt:lpstr>四、天父掌管明天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Balex</dc:creator>
  <cp:lastModifiedBy>Elan Chen</cp:lastModifiedBy>
  <cp:revision>1746</cp:revision>
  <cp:lastPrinted>2020-03-19T20:27:17Z</cp:lastPrinted>
  <dcterms:created xsi:type="dcterms:W3CDTF">2016-12-29T18:12:43Z</dcterms:created>
  <dcterms:modified xsi:type="dcterms:W3CDTF">2020-12-31T22:13:06Z</dcterms:modified>
</cp:coreProperties>
</file>