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720" r:id="rId2"/>
    <p:sldMasterId id="2147483811" r:id="rId3"/>
  </p:sldMasterIdLst>
  <p:notesMasterIdLst>
    <p:notesMasterId r:id="rId20"/>
  </p:notesMasterIdLst>
  <p:handoutMasterIdLst>
    <p:handoutMasterId r:id="rId21"/>
  </p:handoutMasterIdLst>
  <p:sldIdLst>
    <p:sldId id="2164" r:id="rId4"/>
    <p:sldId id="2178" r:id="rId5"/>
    <p:sldId id="2179" r:id="rId6"/>
    <p:sldId id="2180" r:id="rId7"/>
    <p:sldId id="2181" r:id="rId8"/>
    <p:sldId id="2182" r:id="rId9"/>
    <p:sldId id="2183" r:id="rId10"/>
    <p:sldId id="2184" r:id="rId11"/>
    <p:sldId id="2185" r:id="rId12"/>
    <p:sldId id="2186" r:id="rId13"/>
    <p:sldId id="2187" r:id="rId14"/>
    <p:sldId id="2188" r:id="rId15"/>
    <p:sldId id="2189" r:id="rId16"/>
    <p:sldId id="2190" r:id="rId17"/>
    <p:sldId id="2191" r:id="rId18"/>
    <p:sldId id="2192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008000"/>
    <a:srgbClr val="660033"/>
    <a:srgbClr val="FFFFFF"/>
    <a:srgbClr val="FF6600"/>
    <a:srgbClr val="A50021"/>
    <a:srgbClr val="FFFF99"/>
    <a:srgbClr val="FF1F1F"/>
    <a:srgbClr val="FFFFCC"/>
    <a:srgbClr val="FCF2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85" autoAdjust="0"/>
    <p:restoredTop sz="94694"/>
  </p:normalViewPr>
  <p:slideViewPr>
    <p:cSldViewPr snapToGrid="0">
      <p:cViewPr varScale="1">
        <p:scale>
          <a:sx n="121" d="100"/>
          <a:sy n="121" d="100"/>
        </p:scale>
        <p:origin x="1808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812FD8-E841-466E-988A-CFBCC7AB8686}" type="datetimeFigureOut">
              <a:rPr lang="en-US" smtClean="0"/>
              <a:t>1/30/21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03697C-70F7-40CD-BD96-584B33477D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328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5CAA38A-0022-41B2-B86C-3F39BFDDD230}" type="datetimeFigureOut">
              <a:rPr lang="en-US" smtClean="0"/>
              <a:t>1/30/21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9A3ACE-7E24-4954-A651-1290B89E41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874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81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8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499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4A90D46-C67F-461B-933A-8654CB20B268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B24774C-C409-4A69-94E3-F89806EBE8D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366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EADE894-2BA1-44E5-93A7-BC320FF76407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86031C3-ED48-4112-824B-C7E81A7BCB5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85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2756A1B-CBA8-4F4A-B5B5-877006859E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B7CA1CB-8904-43B4-A8E8-FFE1E9C0782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522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72044CF-8D22-4606-8DCB-7F96B7FC1C34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5F9CE55-5670-47A7-9FB2-65ABD58DF347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23207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6DACB74-87E6-4DC5-9CEE-F8FA15128E11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2BC73B-36A9-4BB1-9757-E0597BB65DAA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0642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5F733D0-BC1F-4D60-970C-6FF30EC0BE0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365901A-4124-4A03-80A9-2897A66CCAB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59582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CFC2451-13F7-414E-84C6-9EB9560D335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12E0E88-3371-418C-A629-0A83BBBEF432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20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7CE30B-530E-4B15-92A1-A98DEFA74F26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B099E57-87A2-4736-B78A-54B4605025E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82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7841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F5EB0C8-B787-44A2-A6FE-21299F4018FB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94F2F1F-3FD2-4ABA-BF85-D2453494155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4134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3250131-8067-4981-8A8C-DDC79A1C95F0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F93EA59-9A97-4759-A4B8-76BCD6DD3383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59360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0569E36-F096-4401-BD8B-07243E704A3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DA6080B-5D32-48B2-8097-1F638C8500F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0789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F06B2E1-3EB5-478C-8B49-C867CE68C325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9347C1E-A967-4A9A-A56A-94203BE8058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0624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31679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38727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5123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0693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31121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616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905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486766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783030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01002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25122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8514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09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139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696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41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5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69B99-1108-455D-B3B6-AA29F1CC0F27}" type="datetimeFigureOut">
              <a:rPr lang="en-US" smtClean="0"/>
              <a:t>1/30/21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98673-BF69-47C3-8E12-4728C802F3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95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35F44-8F9E-43AB-AEE6-15FC854AC8B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2EAE0B-F28A-419B-9DF7-905291E22FFF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4154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729D58E-8ECB-41AD-9175-ED9CE3297BD4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1/30/21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D02EC61-ED4E-45D9-8F67-F7279091399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5536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5625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36550" y="1674015"/>
            <a:ext cx="4031873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</a:effectLst>
                <a:uLnTx/>
                <a:uFillTx/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『</a:t>
            </a:r>
            <a:r>
              <a:rPr lang="zh-TW" altLang="en-US" sz="50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</a:effectLst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務要傳道</a:t>
            </a:r>
            <a:r>
              <a:rPr kumimoji="0" lang="en-US" altLang="zh-TW" sz="5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</a:effectLst>
                <a:uLnTx/>
                <a:uFillTx/>
                <a:latin typeface="王漢宗超明體繁" panose="02020300000000000000" pitchFamily="18" charset="-120"/>
                <a:ea typeface="王漢宗超明體繁" panose="02020300000000000000" pitchFamily="18" charset="-120"/>
              </a:rPr>
              <a:t>』</a:t>
            </a:r>
            <a:endParaRPr kumimoji="0" lang="en-US" sz="5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</a:effectLst>
              <a:uLnTx/>
              <a:uFillTx/>
              <a:latin typeface="王漢宗超明體繁" panose="02020300000000000000" pitchFamily="18" charset="-120"/>
              <a:ea typeface="王漢宗超明體繁" panose="02020300000000000000" pitchFamily="18" charset="-12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2305" y="2535789"/>
            <a:ext cx="3847528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(</a:t>
            </a:r>
            <a:r>
              <a:rPr lang="zh-TW" altLang="en-US" sz="3400" noProof="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提摩太後</a:t>
            </a:r>
            <a:r>
              <a:rPr kumimoji="0" lang="zh-TW" altLang="en-US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書 </a:t>
            </a:r>
            <a:r>
              <a:rPr lang="en-US" altLang="zh-TW" sz="3400" dirty="0"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4</a:t>
            </a:r>
            <a:r>
              <a:rPr kumimoji="0" lang="en-US" altLang="zh-TW" sz="3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黑體 Std W9" panose="020B0900000000000000" pitchFamily="34" charset="-120"/>
                <a:ea typeface="華康黑體 Std W9" panose="020B0900000000000000" pitchFamily="34" charset="-120"/>
              </a:rPr>
              <a:t>:1-5)</a:t>
            </a:r>
            <a:endParaRPr kumimoji="0" lang="en-US" sz="3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黑體 Std W9" panose="020B0900000000000000" pitchFamily="34" charset="-120"/>
              <a:ea typeface="華康黑體 Std W9" panose="020B0900000000000000" pitchFamily="34" charset="-12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23936" y="5081636"/>
            <a:ext cx="270298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8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蕭德謙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99"/>
                </a:solidFill>
                <a:effectLst>
                  <a:glow rad="101600">
                    <a:prstClr val="black">
                      <a:alpha val="6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華康魏碑體 Std W7" panose="03000700000000000000" pitchFamily="66" charset="-120"/>
                <a:ea typeface="華康魏碑體 Std W7" panose="03000700000000000000" pitchFamily="66" charset="-120"/>
              </a:rPr>
              <a:t>弟兄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FF99"/>
              </a:solidFill>
              <a:effectLst>
                <a:glow rad="101600">
                  <a:prstClr val="black">
                    <a:alpha val="6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華康魏碑體 Std W7" panose="03000700000000000000" pitchFamily="66" charset="-120"/>
              <a:ea typeface="華康魏碑體 Std W7" panose="03000700000000000000" pitchFamily="66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172859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97288"/>
            <a:ext cx="9144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（三）教訓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）責備人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2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）警戒人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3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）勸勉人</a:t>
            </a:r>
            <a:endParaRPr kumimoji="0" lang="zh-TW" alt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637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8639" y="284630"/>
            <a:ext cx="8390966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）責備人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責備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的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解釋：「責備這個詞跟提摩太後書的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3:16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節的「警戒」是同義詞。保羅說的這個「責備」必須當面向罪人指出他的罪，以致可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以叫他認罪悔改。 」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a.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先知拿單責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備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大衛王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b. 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希伯來書 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4:12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「神的道是活潑的，是有功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效的，比一切兩刃的劍更快，甚至魂與靈，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骨節與骨髓，都能刺入剖開，連心中的思念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和主意，都能辨明」</a:t>
            </a:r>
            <a:endParaRPr kumimoji="0" lang="ja-JP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34" charset="-128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7334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8940" y="90992"/>
            <a:ext cx="8756726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2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）警戒人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警戒的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解釋：「在責備並指出罪人的之時，這個罪人也當受警戒，受斥責。決不可忽視他的罪，不能認為犯些小罪無傷大雅」 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佈道家慕迪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警戒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巡警使他信耶穌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迴轉歸上帝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因選舉後的情緒不穩定，沒心情參加崇拜和團契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聖經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教導不可停止聚會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危險啊！不要再走下去了，險崖勒馬。再走下去會被撒旦擄走了，吞吃了。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eriod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「務要謹守，儆醒。因為你們的仇敵魔鬼，如同吼叫的獅子，遍地遊行，尋找可吞吃的人」（彼前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5:8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440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063" y="284630"/>
            <a:ext cx="846626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3)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勸勉人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勸勉的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解釋：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「責備、警戒都當出於愛心。在責備罪人的時候，話語是嚴歷的；但是同時也當顯出溫柔的態度，而且加以勸勉」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提前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5:1-2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節：「不可嚴責老年人，只要勸他如同父親。勸少年人如同弟兄。勸老年婦女如同母親。勸少年婦女如同姐妹。總要清清潔潔的」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目的</a:t>
            </a: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讓人感受到真切的關懷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067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3487" y="338418"/>
            <a:ext cx="852005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3)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勸勉人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劉志雄長老的勸勉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「我們不明白為什麼神要一個我們不喜歡的人當選，但是我們知道，神永遠在寶座上。神會讓萬事效力叫愛主的人得益處。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如果你非常喜歡選舉的結果，我要告訴你一個好的總統確實有些影響力改變社會。但是不要忘記詩篇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146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篇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3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節：「你們不要倚靠君王，不要倚靠世人。」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7704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8791" y="327660"/>
            <a:ext cx="82833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3) </a:t>
            </a: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勸勉人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劉志雄長老的勸勉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  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們千萬不要以為我們喜歡的人當選，一切就會變好了。我們一定要記住真正改變這個社會的不是國家的領導。真正能夠改變社會的是基督在我們心中使用我們去愛，去傳福音，去幫助人。當更多的人有基督的生命流露出來的時候，這個世界才有真正的平安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.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」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7814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4092" y="359933"/>
            <a:ext cx="8455511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結束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我喜歡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劉長老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這句話：「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真正能夠改變社會的是基督在我們心中使用我們去愛，去傳福音，去幫助人。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」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我們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傳道就是傳上帝的愛和教訓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;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主耶穌的救恩就是福音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。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我們用上帝的愛和教訓幫助失落的人回轉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;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福音的大能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使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不信的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人得救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。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934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2122" y="209326"/>
            <a:ext cx="8745967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	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務要傳道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（提後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4:1-5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“</a:t>
            </a:r>
            <a:r>
              <a:rPr kumimoji="0" lang="en-US" altLang="zh-TW" sz="3200" b="1" i="0" u="none" strike="noStrike" kern="1200" cap="none" spc="0" normalizeH="0" baseline="3000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1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我在神面前，並在將來審判活人死人的基督耶穌面前，憑著他的顯現和他的國度囑咐你。</a:t>
            </a:r>
            <a:r>
              <a:rPr kumimoji="0" lang="en-US" altLang="zh-TW" sz="3200" b="1" i="0" u="none" strike="noStrike" kern="1200" cap="none" spc="0" normalizeH="0" baseline="3000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2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務要傳道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無論得時不得時，總要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專心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，並用百般的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忍耐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，各樣的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教訓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，責備人，警戒人，勸勉人。</a:t>
            </a:r>
            <a:r>
              <a:rPr kumimoji="0" lang="en-US" altLang="zh-TW" sz="3200" b="1" i="0" u="none" strike="noStrike" kern="1200" cap="none" spc="0" normalizeH="0" baseline="3000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3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因為時候要到，人必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厭煩純正的道理。耳朵發癢，就隨從自己的情慾，增添好些師傅。</a:t>
            </a:r>
            <a:r>
              <a:rPr kumimoji="0" lang="en-US" altLang="zh-TW" sz="3200" b="1" i="0" u="none" strike="noStrike" kern="1200" cap="none" spc="0" normalizeH="0" baseline="3000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並且掩耳不聽真道，偏向荒渺的言語。</a:t>
            </a:r>
            <a:r>
              <a:rPr kumimoji="0" lang="en-US" altLang="zh-TW" sz="3200" b="1" i="0" u="none" strike="noStrike" kern="1200" cap="none" spc="0" normalizeH="0" baseline="3000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5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你卻要凡事謹慎，忍受苦難，作傳道的工夫，盡你的職分。”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(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提後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4:1-5)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0225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E8077B8-0870-4387-B706-3F5E2B9006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61" r="27702" b="1"/>
          <a:stretch/>
        </p:blipFill>
        <p:spPr bwMode="auto">
          <a:xfrm>
            <a:off x="-1" y="1768493"/>
            <a:ext cx="6528229" cy="5089507"/>
          </a:xfrm>
          <a:custGeom>
            <a:avLst/>
            <a:gdLst/>
            <a:ahLst/>
            <a:cxnLst/>
            <a:rect l="l" t="t" r="r" b="b"/>
            <a:pathLst>
              <a:path w="9141744" h="6863485">
                <a:moveTo>
                  <a:pt x="0" y="0"/>
                </a:moveTo>
                <a:lnTo>
                  <a:pt x="5963051" y="0"/>
                </a:lnTo>
                <a:lnTo>
                  <a:pt x="9141744" y="6863485"/>
                </a:lnTo>
                <a:lnTo>
                  <a:pt x="0" y="6863485"/>
                </a:lnTo>
                <a:lnTo>
                  <a:pt x="0" y="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5AB3FCEA-62C2-440A-9D6E-3EC36FF68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42" r="15232" b="1"/>
          <a:stretch/>
        </p:blipFill>
        <p:spPr bwMode="auto">
          <a:xfrm>
            <a:off x="3786952" y="1510748"/>
            <a:ext cx="4801236" cy="5347252"/>
          </a:xfrm>
          <a:custGeom>
            <a:avLst/>
            <a:gdLst/>
            <a:ahLst/>
            <a:cxnLst/>
            <a:rect l="l" t="t" r="r" b="b"/>
            <a:pathLst>
              <a:path w="6401647" h="6852994">
                <a:moveTo>
                  <a:pt x="354282" y="0"/>
                </a:moveTo>
                <a:lnTo>
                  <a:pt x="6401647" y="0"/>
                </a:lnTo>
                <a:lnTo>
                  <a:pt x="6401647" y="6852994"/>
                </a:lnTo>
                <a:lnTo>
                  <a:pt x="0" y="6852994"/>
                </a:lnTo>
                <a:lnTo>
                  <a:pt x="0" y="6852993"/>
                </a:lnTo>
                <a:lnTo>
                  <a:pt x="3528116" y="685299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0" y="51054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「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我現在被澆奠，我離世的時候到了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」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(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提後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4:6)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431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470784"/>
            <a:ext cx="9144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</a:t>
            </a:r>
            <a:r>
              <a:rPr kumimoji="0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TW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t>		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務要傳道 </a:t>
            </a:r>
            <a:endParaRPr kumimoji="0" lang="en-US" altLang="zh-TW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	   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（提後</a:t>
            </a:r>
            <a:r>
              <a:rPr kumimoji="0" lang="en-US" altLang="zh-TW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4:1-5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）</a:t>
            </a:r>
            <a:endParaRPr kumimoji="0" lang="en-US" altLang="zh-TW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	      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（一）專心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	     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（二）忍耐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	      </a:t>
            </a:r>
            <a: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（三）教訓</a:t>
            </a:r>
            <a:br>
              <a:rPr kumimoji="0" lang="zh-CN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br>
              <a:rPr kumimoji="0" lang="zh-TW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新細明體" panose="02020500000000000000" pitchFamily="18" charset="-120"/>
                <a:cs typeface="+mn-cs"/>
              </a:rPr>
            </a:b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6867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1063" y="272381"/>
            <a:ext cx="8616875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（一）專心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75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提摩太前後書屬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保羅教牧書信</a:t>
            </a:r>
            <a:endParaRPr kumimoji="0" lang="en-US" altLang="zh-CN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傳道人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和牧師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(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牧者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)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的要求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專心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專職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專住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在神的身上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按著神的話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牧養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羊群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傳講神的道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。</a:t>
            </a: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有特别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呼召</a:t>
            </a: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有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神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特別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恩賜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(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弗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4:11)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要專心以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祈禱傳道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為事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(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徒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6:4 )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對傳道人和牧師應有的態度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尊敬，順服，相信。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976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2522" y="1038668"/>
            <a:ext cx="901147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（一）專心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傳道也是每一位信徒的責任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傳道人和信徒都要專心傳道、不受世界影響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. </a:t>
            </a: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帶領人完完全全來到上帝面前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Roboto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17803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5910" y="473345"/>
            <a:ext cx="857384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（一）專心</a:t>
            </a:r>
            <a:endParaRPr kumimoji="0" lang="en-US" altLang="zh-TW" sz="3200" b="1" i="0" u="none" strike="noStrike" kern="1200" cap="none" spc="0" normalizeH="0" baseline="0" noProof="0" dirty="0">
              <a:ln>
                <a:noFill/>
              </a:ln>
              <a:solidFill>
                <a:srgbClr val="4472C4">
                  <a:lumMod val="50000"/>
                </a:srgbClr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大選後風浪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撒旦想用大選破壞教會的合一、使教會分裂。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負面影響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人被風吹倒、被浪轉走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原因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人必厭煩純正的道理。耳朵發癢，就隨從自己的情慾，增添好些師傅。並且掩耳不聽真道，偏向荒渺的言語。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聖經奇妙的答按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「衪改變時候、日期、廢王、立王」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(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但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2:21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上半節</a:t>
            </a:r>
            <a:r>
              <a:rPr kumimoji="0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)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這是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上帝的主權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3481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1822" y="273871"/>
            <a:ext cx="8229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（二）忍耐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傳道要有忍耐、而且要有百般的忍耐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目的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教導人、傳</a:t>
            </a: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福音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給人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傳道會遇到苦難，因此要忍受苦難 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		      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注意人們屬靈光景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才知道怎樣牧養羊群。對不信的人知道怎樣向他們傳福音。</a:t>
            </a:r>
            <a:endParaRPr kumimoji="0" lang="zh-TW" alt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面對的光景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厭煩純正的道理。耳朵發癢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...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並且掩耳不聽真道，偏向荒渺的言語，隨從自己的情慾</a:t>
            </a:r>
            <a:br>
              <a:rPr kumimoji="0" lang="zh-CN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cs"/>
              </a:rPr>
            </a:b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9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0912" y="273872"/>
            <a:ext cx="839096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-24003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4472C4">
                    <a:lumMod val="50000"/>
                  </a:srgbClr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（二）忍耐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面对艰难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解决方法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重新建立在上帝的話語上面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定睛在耶穌身上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當家長的要以身作則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追求敬虔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擔心新政策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道德觀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孩子教育解决方法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倚靠神 </a:t>
            </a:r>
            <a:endParaRPr kumimoji="0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「忽然來的驚恐，不要害怕。惡人遭毀滅，  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也不要恐懼。因為耶和華是你所倚靠的。 </a:t>
            </a:r>
            <a:endParaRPr kumimoji="0" lang="en-US" altLang="zh-TW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     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他必保守你的腳不陷入網羅」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(</a:t>
            </a:r>
            <a:r>
              <a:rPr kumimoji="0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箴</a:t>
            </a:r>
            <a:r>
              <a:rPr kumimoji="0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3:25-26)</a:t>
            </a:r>
            <a:br>
              <a:rPr kumimoji="0" lang="zh-CN" alt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</a:br>
            <a:r>
              <a:rPr kumimoji="0" lang="en-US" altLang="zh-CN" sz="3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2.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相信上帝的保護</a:t>
            </a:r>
            <a:r>
              <a:rPr kumimoji="0" lang="en-US" altLang="zh-TW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, </a:t>
            </a:r>
            <a:r>
              <a:rPr kumimoji="0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對神有足夠的信心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8564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75259</TotalTime>
  <Words>1310</Words>
  <Application>Microsoft Macintosh PowerPoint</Application>
  <PresentationFormat>On-screen Show (4:3)</PresentationFormat>
  <Paragraphs>80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Microsoft YaHei</vt:lpstr>
      <vt:lpstr>Roboto</vt:lpstr>
      <vt:lpstr>王漢宗超明體繁</vt:lpstr>
      <vt:lpstr>華康魏碑體 Std W7</vt:lpstr>
      <vt:lpstr>華康黑體 Std W9</vt:lpstr>
      <vt:lpstr>Arial</vt:lpstr>
      <vt:lpstr>Calibri</vt:lpstr>
      <vt:lpstr>Calibri Light</vt:lpstr>
      <vt:lpstr>Office Theme</vt:lpstr>
      <vt:lpstr>2_Custom Design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Balex</dc:creator>
  <cp:lastModifiedBy>Elan Chen</cp:lastModifiedBy>
  <cp:revision>1820</cp:revision>
  <cp:lastPrinted>2021-01-14T18:24:04Z</cp:lastPrinted>
  <dcterms:created xsi:type="dcterms:W3CDTF">2016-12-29T18:12:43Z</dcterms:created>
  <dcterms:modified xsi:type="dcterms:W3CDTF">2021-01-30T19:52:20Z</dcterms:modified>
</cp:coreProperties>
</file>