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823" r:id="rId3"/>
  </p:sldMasterIdLst>
  <p:notesMasterIdLst>
    <p:notesMasterId r:id="rId15"/>
  </p:notesMasterIdLst>
  <p:handoutMasterIdLst>
    <p:handoutMasterId r:id="rId16"/>
  </p:handoutMasterIdLst>
  <p:sldIdLst>
    <p:sldId id="2205" r:id="rId4"/>
    <p:sldId id="2195" r:id="rId5"/>
    <p:sldId id="2196" r:id="rId6"/>
    <p:sldId id="2197" r:id="rId7"/>
    <p:sldId id="2198" r:id="rId8"/>
    <p:sldId id="2199" r:id="rId9"/>
    <p:sldId id="2200" r:id="rId10"/>
    <p:sldId id="2201" r:id="rId11"/>
    <p:sldId id="2202" r:id="rId12"/>
    <p:sldId id="2203" r:id="rId13"/>
    <p:sldId id="220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008000"/>
    <a:srgbClr val="660033"/>
    <a:srgbClr val="FFFFFF"/>
    <a:srgbClr val="FF6600"/>
    <a:srgbClr val="A50021"/>
    <a:srgbClr val="FFFF99"/>
    <a:srgbClr val="FF1F1F"/>
    <a:srgbClr val="FFFFCC"/>
    <a:srgbClr val="FC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08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278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8314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0003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0261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9370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246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5692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27198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866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350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79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5DF497-C5A2-48FF-A585-7069F980D7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E9AE96-E75C-4CB0-B415-CE1CB3D6A6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4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7275"/>
          <a:stretch/>
        </p:blipFill>
        <p:spPr>
          <a:xfrm>
            <a:off x="0" y="-164123"/>
            <a:ext cx="9207807" cy="70221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23543" y="700999"/>
            <a:ext cx="80842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uLnTx/>
                <a:uFillTx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『</a:t>
            </a:r>
            <a:r>
              <a:rPr lang="zh-TW" altLang="en-US" sz="44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凡事都可行，但不都有益處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uLnTx/>
                <a:uFillTx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』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</a:effectLst>
              <a:uLnTx/>
              <a:uFillTx/>
              <a:latin typeface="王漢宗超明體繁" panose="02020300000000000000" pitchFamily="18" charset="-120"/>
              <a:ea typeface="王漢宗超明體繁" panose="02020300000000000000" pitchFamily="18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885" y="1470440"/>
            <a:ext cx="7167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lang="zh-TW" altLang="en-US" sz="3200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林前 </a:t>
            </a:r>
            <a:r>
              <a:rPr lang="en-US" altLang="zh-TW" sz="3200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6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:12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、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10:23</a:t>
            </a:r>
            <a:r>
              <a:rPr lang="en-US" altLang="zh-TW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-24</a:t>
            </a:r>
            <a:r>
              <a:rPr lang="zh-TW" altLang="en-US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、</a:t>
            </a:r>
            <a:r>
              <a:rPr lang="en-US" altLang="zh-TW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9:23</a:t>
            </a:r>
            <a:r>
              <a:rPr lang="zh-TW" altLang="en-US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、</a:t>
            </a:r>
            <a:r>
              <a:rPr lang="en-US" altLang="zh-TW" sz="32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10:31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0428" y="4776836"/>
            <a:ext cx="270298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800" b="1" dirty="0"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邢承中</a:t>
            </a: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弟兄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魏碑體 Std W7" panose="03000700000000000000" pitchFamily="66" charset="-120"/>
              <a:ea typeface="華康魏碑體 Std W7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343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61867-D132-44A3-A387-016D8FB83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3859"/>
          </a:xfrm>
        </p:spPr>
        <p:txBody>
          <a:bodyPr>
            <a:normAutofit fontScale="90000"/>
          </a:bodyPr>
          <a:lstStyle/>
          <a:p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 </a:t>
            </a: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	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如何作到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29143-34C5-4162-97FE-76F12A05A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349" y="857357"/>
            <a:ext cx="6217219" cy="6610243"/>
          </a:xfrm>
        </p:spPr>
        <p:txBody>
          <a:bodyPr>
            <a:normAutofit fontScale="70000" lnSpcReduction="20000"/>
          </a:bodyPr>
          <a:lstStyle/>
          <a:p>
            <a:r>
              <a:rPr lang="zh-CN" sz="3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信靠順服</a:t>
            </a:r>
            <a:endParaRPr lang="en-US" altLang="zh-CN" sz="3400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>
              <a:lnSpc>
                <a:spcPct val="110000"/>
              </a:lnSpc>
            </a:pPr>
            <a:r>
              <a:rPr lang="zh-TW" sz="3400" b="1" dirty="0"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cs typeface="PMingLiU" panose="02020500000000000000" pitchFamily="18" charset="-120"/>
              </a:rPr>
              <a:t>信靠神的話，照着去作，就會看見果效</a:t>
            </a:r>
            <a:endParaRPr lang="en-US" altLang="zh-TW" sz="3400" b="1" dirty="0">
              <a:effectLst/>
              <a:latin typeface="Microsoft JhengHei UI" panose="020B0604030504040204" pitchFamily="34" charset="-120"/>
              <a:ea typeface="Microsoft JhengHei UI" panose="020B0604030504040204" pitchFamily="34" charset="-120"/>
              <a:cs typeface="PMingLiU" panose="02020500000000000000" pitchFamily="18" charset="-120"/>
            </a:endParaRPr>
          </a:p>
          <a:p>
            <a:pPr lvl="1">
              <a:lnSpc>
                <a:spcPct val="110000"/>
              </a:lnSpc>
            </a:pPr>
            <a:r>
              <a:rPr lang="zh-TW" altLang="en-US" sz="3400" b="1" dirty="0"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在書信中，保羅六次勸勉信徒，凡事都可行，但不都有</a:t>
            </a:r>
            <a:r>
              <a:rPr lang="zh-TW" altLang="en-US" sz="3400" b="1" dirty="0">
                <a:solidFill>
                  <a:srgbClr val="C00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益處，但是按著層次，一路上行</a:t>
            </a:r>
            <a:endParaRPr lang="en-US" altLang="zh-TW" sz="3400" b="1" dirty="0">
              <a:solidFill>
                <a:srgbClr val="C00000"/>
              </a:solidFill>
              <a:effectLst/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zh-TW" altLang="en-US" sz="3400" b="1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從為己，到為人，到為神的榮耀</a:t>
            </a:r>
            <a:endParaRPr lang="en-US" altLang="zh-TW" sz="3400" b="1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zh-TW" altLang="en-US" sz="3400" b="1" dirty="0"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這是信徒上行的靈程，</a:t>
            </a:r>
            <a:r>
              <a:rPr lang="zh-TW" sz="3400" b="1" dirty="0"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  <a:cs typeface="PMingLiU" panose="02020500000000000000" pitchFamily="18" charset="-120"/>
              </a:rPr>
              <a:t>一路登高，一方面感恩讚美，一方面勵志向上，直等到達錫安山頂得與神共享榮耀</a:t>
            </a:r>
            <a:endParaRPr lang="en-US" altLang="zh-TW" sz="3400" b="1" dirty="0">
              <a:effectLst/>
              <a:latin typeface="Microsoft JhengHei UI" panose="020B0604030504040204" pitchFamily="34" charset="-120"/>
              <a:ea typeface="Microsoft JhengHei UI" panose="020B0604030504040204" pitchFamily="34" charset="-120"/>
              <a:cs typeface="PMingLiU" panose="02020500000000000000" pitchFamily="18" charset="-120"/>
            </a:endParaRPr>
          </a:p>
          <a:p>
            <a:pPr lvl="1"/>
            <a:endParaRPr lang="en-US" altLang="zh-TW" sz="3400" b="1" dirty="0">
              <a:effectLst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CN" sz="3400" b="1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倚靠聖靈</a:t>
            </a:r>
            <a:endParaRPr lang="en-US" altLang="zh-CN" sz="3400" b="1" dirty="0">
              <a:effectLst/>
              <a:latin typeface="Calibri" panose="020F0502020204030204" pitchFamily="34" charset="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>
              <a:lnSpc>
                <a:spcPct val="120000"/>
              </a:lnSpc>
            </a:pPr>
            <a:r>
              <a:rPr lang="zh-TW" sz="3400" b="1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倚靠聖靈內住的大能，幫助我們的抉擇，並</a:t>
            </a:r>
            <a:r>
              <a:rPr lang="zh-TW" altLang="en-US" sz="3400" b="1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得以</a:t>
            </a:r>
            <a:r>
              <a:rPr lang="zh-TW" sz="3400" b="1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活出一個得勝得釋放的生命</a:t>
            </a:r>
            <a:endParaRPr lang="en-US" altLang="zh-TW" sz="3400" b="1" dirty="0">
              <a:effectLst/>
              <a:latin typeface="Calibri" panose="020F0502020204030204" pitchFamily="34" charset="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>
              <a:lnSpc>
                <a:spcPct val="120000"/>
              </a:lnSpc>
            </a:pPr>
            <a:r>
              <a:rPr lang="zh-TW" sz="34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訓誨師</a:t>
            </a:r>
            <a:r>
              <a:rPr lang="zh-TW" sz="34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與</a:t>
            </a:r>
            <a:r>
              <a:rPr lang="zh-TW" sz="34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保惠師</a:t>
            </a:r>
            <a:r>
              <a:rPr lang="zh-TW" sz="34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帶我們活出一個榮神益人的生命</a:t>
            </a:r>
            <a:endParaRPr lang="en-US" sz="3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2000" b="1" dirty="0">
              <a:effectLst/>
              <a:latin typeface="Calibri" panose="020F0502020204030204" pitchFamily="34" charset="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C40B6B-1C3D-494F-AA00-DECAA511ED7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71" y="1125415"/>
            <a:ext cx="2829098" cy="2040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14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C0FB258-7A43-4A05-86BD-55295F499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	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   結語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E20C3F9-455F-4405-8FF5-12101D74E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3447" y="1825624"/>
            <a:ext cx="4641599" cy="4926867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凡事都可行，但不都有益處，不都造就人，不都榮耀神</a:t>
            </a:r>
            <a:endParaRPr lang="en-US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我們應當努力避免受到無益，不造就人，不榮耀神的事的轄制</a:t>
            </a:r>
            <a:endParaRPr lang="en-US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我們應當竭力追求有益，造就人，榮耀神的事</a:t>
            </a:r>
            <a:endParaRPr lang="en-US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3" name="Picture 2" descr="Leipzig, in Germany's Saxony, hits the right notes as a city of music - The  Hindu BusinessLine">
            <a:extLst>
              <a:ext uri="{FF2B5EF4-FFF2-40B4-BE49-F238E27FC236}">
                <a16:creationId xmlns:a16="http://schemas.microsoft.com/office/drawing/2014/main" id="{42E0126C-73AE-4DA2-958F-366CFF9B254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35" y="1868000"/>
            <a:ext cx="3886200" cy="24210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54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50DB9-C528-420E-B82F-CF99362F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2693" y="95495"/>
            <a:ext cx="10515600" cy="861695"/>
          </a:xfrm>
        </p:spPr>
        <p:txBody>
          <a:bodyPr>
            <a:normAutofit/>
          </a:bodyPr>
          <a:lstStyle/>
          <a:p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		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聖經經文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EB2B9-04EB-4630-934A-981A2E1FA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184" y="1280161"/>
            <a:ext cx="8897815" cy="5319931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凡事我都可行．但不都</a:t>
            </a:r>
            <a:r>
              <a:rPr lang="zh-TW" altLang="en-US" sz="30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有益處</a:t>
            </a: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。凡事我都可行、但無論那一件、我總</a:t>
            </a:r>
            <a:r>
              <a:rPr lang="zh-TW" altLang="en-US" sz="30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不受他的轄制</a:t>
            </a: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（林前 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6</a:t>
            </a:r>
            <a:r>
              <a:rPr lang="en-US" altLang="zh-TW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: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12</a:t>
            </a:r>
            <a:r>
              <a:rPr lang="zh-TW" alt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altLang="zh-TW" sz="3000" b="1" dirty="0">
              <a:solidFill>
                <a:srgbClr val="000000"/>
              </a:solidFill>
              <a:latin typeface="Microsoft JhengHei" panose="020B0604030504040204" pitchFamily="34" charset="-120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en-US" sz="3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凡事都可行．但不都有益處。凡事都可行．但</a:t>
            </a:r>
            <a:r>
              <a:rPr lang="zh-TW" altLang="en-US" sz="30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不都造就人</a:t>
            </a: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（林前 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10</a:t>
            </a:r>
            <a:r>
              <a:rPr lang="en-US" altLang="zh-TW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: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23</a:t>
            </a:r>
            <a:r>
              <a:rPr lang="en-US" altLang="zh-TW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)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en-US" altLang="zh-TW" sz="3000" b="1" dirty="0">
              <a:solidFill>
                <a:srgbClr val="000000"/>
              </a:solidFill>
              <a:latin typeface="Microsoft JhengHei" panose="020B0604030504040204" pitchFamily="34" charset="-120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無論何人、不要求自己的益處、乃要求</a:t>
            </a:r>
            <a:r>
              <a:rPr lang="zh-TW" altLang="en-US" sz="30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別人的益處</a:t>
            </a: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（林前 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10</a:t>
            </a:r>
            <a:r>
              <a:rPr lang="en-US" altLang="zh-TW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: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24</a:t>
            </a:r>
            <a:r>
              <a:rPr lang="zh-TW" alt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altLang="zh-TW" sz="3000" b="1" dirty="0">
              <a:solidFill>
                <a:srgbClr val="000000"/>
              </a:solidFill>
              <a:latin typeface="Microsoft JhengHei" panose="020B0604030504040204" pitchFamily="34" charset="-120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en-US" sz="3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凡我所行的、都是為福音的緣故、為要與人</a:t>
            </a:r>
            <a:r>
              <a:rPr lang="zh-TW" altLang="en-US" sz="30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同得這福音的好處</a:t>
            </a: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（林前 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9</a:t>
            </a:r>
            <a:r>
              <a:rPr lang="en-US" altLang="zh-TW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: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23</a:t>
            </a:r>
            <a:r>
              <a:rPr lang="zh-TW" alt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altLang="zh-TW" sz="3000" b="1" dirty="0">
              <a:solidFill>
                <a:srgbClr val="000000"/>
              </a:solidFill>
              <a:latin typeface="Microsoft JhengHei" panose="020B0604030504040204" pitchFamily="34" charset="-120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endParaRPr lang="en-US" sz="3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zh-TW" altLang="en-US" sz="30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所以你們或喫或喝、無論作甚麼、都</a:t>
            </a:r>
            <a:r>
              <a:rPr lang="zh-TW" altLang="en-US" sz="30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要為榮耀神而</a:t>
            </a:r>
            <a:r>
              <a:rPr lang="zh-TW" altLang="en-US" sz="30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行</a:t>
            </a: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sz="3000" b="1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林前</a:t>
            </a:r>
            <a:r>
              <a:rPr lang="en-US" sz="3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10</a:t>
            </a:r>
            <a:r>
              <a:rPr lang="en-US" altLang="zh-TW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:</a:t>
            </a:r>
            <a:r>
              <a:rPr 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31</a:t>
            </a:r>
            <a:r>
              <a:rPr lang="zh-TW" altLang="en-US" sz="3000" b="1" dirty="0">
                <a:solidFill>
                  <a:srgbClr val="000000"/>
                </a:solidFill>
                <a:latin typeface="Microsoft JhengHei" panose="020B0604030504040204" pitchFamily="34" charset="-120"/>
                <a:ea typeface="DengXian" panose="02010600030101010101" pitchFamily="2" charset="-122"/>
                <a:cs typeface="PMingLiU" panose="02020500000000000000" pitchFamily="18" charset="-120"/>
              </a:rPr>
              <a:t>）</a:t>
            </a:r>
            <a:endParaRPr lang="en-US" sz="3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499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FCAFD-AC12-4BCD-B163-F38F02573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035" y="175019"/>
            <a:ext cx="7886700" cy="568128"/>
          </a:xfrm>
        </p:spPr>
        <p:txBody>
          <a:bodyPr>
            <a:normAutofit fontScale="90000"/>
          </a:bodyPr>
          <a:lstStyle/>
          <a:p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	      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大綱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60BF1-742D-4D6A-9D00-962DFA6C2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46" y="895547"/>
            <a:ext cx="8639908" cy="5750350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引言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在基督裡的真自由</a:t>
            </a:r>
            <a:endParaRPr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凡事都可行，但我總不受它的轄制</a:t>
            </a:r>
            <a:r>
              <a:rPr lang="zh-TW" altLang="en-US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－</a:t>
            </a:r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為自己的緣故</a:t>
            </a:r>
            <a:endParaRPr lang="en-US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凡事都可行，但不都造就人</a:t>
            </a:r>
            <a:r>
              <a:rPr lang="zh-TW" altLang="en-US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 </a:t>
            </a:r>
            <a:r>
              <a:rPr lang="en-US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zh-TW" altLang="en-US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為他人的緣故</a:t>
            </a:r>
            <a:endParaRPr lang="en-US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凡事不要求自己的益處、乃要求別人的益處</a:t>
            </a:r>
            <a:r>
              <a:rPr lang="zh-TW" altLang="en-US"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zh-TW" altLang="en-US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為他人的緣故</a:t>
            </a:r>
            <a:endParaRPr lang="en-US" altLang="zh-TW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凡我所行的，都是為福音的緣故，為要與人同得這福音的好處</a:t>
            </a:r>
            <a:endParaRPr lang="en-US" altLang="zh-TW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b="1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凡事都可行，無論作什麼，或喫或喝，都要為榮耀神而行</a:t>
            </a:r>
            <a:endParaRPr lang="en-US" altLang="zh-TW" b="1" dirty="0">
              <a:effectLst/>
              <a:latin typeface="Calibri" panose="020F0502020204030204" pitchFamily="34" charset="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b="1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如何作到</a:t>
            </a:r>
            <a:endParaRPr lang="en-US" altLang="zh-TW" b="1" dirty="0">
              <a:effectLst/>
              <a:latin typeface="Calibri" panose="020F0502020204030204" pitchFamily="34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b="1" dirty="0"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結語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endParaRPr lang="en-US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583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A1BFA-29AC-475C-BEE7-8BAFA9E42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90600" y="252489"/>
            <a:ext cx="10515600" cy="464306"/>
          </a:xfrm>
        </p:spPr>
        <p:txBody>
          <a:bodyPr>
            <a:normAutofit fontScale="90000"/>
          </a:bodyPr>
          <a:lstStyle/>
          <a:p>
            <a:r>
              <a:rPr lang="en-US" altLang="zh-TW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				</a:t>
            </a:r>
            <a:r>
              <a:rPr lang="zh-TW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在基督裡的真自由</a:t>
            </a:r>
            <a:endParaRPr 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E5F3-2104-4162-AC9C-D691D4A4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5" y="856992"/>
            <a:ext cx="9079855" cy="6856793"/>
          </a:xfrm>
        </p:spPr>
        <p:txBody>
          <a:bodyPr>
            <a:noAutofit/>
          </a:bodyPr>
          <a:lstStyle/>
          <a:p>
            <a:r>
              <a:rPr lang="zh-TW" altLang="en-US" sz="24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基督耶穌的寶血洗盡我們的罪，不再受罪的捆綁與律法的約束</a:t>
            </a:r>
            <a:endParaRPr lang="en-US" altLang="zh-TW" sz="24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這真自由不但是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反映</a:t>
            </a:r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在我們的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行動</a:t>
            </a:r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上，也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落實</a:t>
            </a:r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在我們的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思想，情感，意志</a:t>
            </a:r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上</a:t>
            </a:r>
            <a:endParaRPr lang="en-US" altLang="zh-TW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凡事都可行不等於放縱，它是用來平衡</a:t>
            </a:r>
            <a:endParaRPr lang="en-US" altLang="zh-TW" sz="2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   與控制我們的生活</a:t>
            </a:r>
            <a:endParaRPr lang="en-US" altLang="zh-TW" sz="24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在基督裏的自由是一種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自我控制的能力</a:t>
            </a:r>
            <a:endParaRPr lang="en-US" altLang="zh-TW" b="1" dirty="0">
              <a:solidFill>
                <a:srgbClr val="C00000"/>
              </a:solidFill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在基督裏的自由是一種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勝過世界的能力</a:t>
            </a:r>
            <a:endParaRPr lang="en-US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24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在基督裏的自由還包括了一種使人自由的律法 （雅 </a:t>
            </a:r>
            <a:r>
              <a:rPr lang="en-US" altLang="zh-TW" sz="24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1:25</a:t>
            </a:r>
            <a:r>
              <a:rPr lang="zh-TW" altLang="en-US" sz="24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）</a:t>
            </a:r>
            <a:endParaRPr lang="en-US" altLang="zh-TW" sz="24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這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使人自由的律法</a:t>
            </a:r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。不但使人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自由</a:t>
            </a:r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，而且使人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得福</a:t>
            </a:r>
            <a:endParaRPr lang="en-US" altLang="zh-TW" b="1" dirty="0">
              <a:solidFill>
                <a:srgbClr val="C00000"/>
              </a:solidFill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盡心，盡性，盡意，盡力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愛主你的神</a:t>
            </a:r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；其次也相仿，就是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愛人如己</a:t>
            </a:r>
            <a:endParaRPr lang="en-US" altLang="zh-TW" b="1" dirty="0">
              <a:solidFill>
                <a:srgbClr val="C00000"/>
              </a:solidFill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sz="24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基於</a:t>
            </a:r>
            <a:r>
              <a:rPr lang="zh-TW" altLang="en-US" sz="2400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自制的能力</a:t>
            </a:r>
            <a:r>
              <a:rPr lang="zh-TW" altLang="en-US" sz="24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，基於</a:t>
            </a:r>
            <a:r>
              <a:rPr lang="zh-TW" altLang="en-US" sz="2400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愛神愛人的動力</a:t>
            </a:r>
            <a:r>
              <a:rPr lang="zh-TW" altLang="en-US" sz="24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，我們能夠自由選擇作對自己有益的事，作造就他人的事，作合神心意，榮耀神</a:t>
            </a:r>
            <a:r>
              <a:rPr lang="zh-TW" altLang="en-US" sz="26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的事</a:t>
            </a:r>
            <a:endParaRPr lang="en-US" sz="2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Picture 2" descr="God's Kind of Freedom (Jun. 23-30/18) – Walmer Road Baptist Church">
            <a:extLst>
              <a:ext uri="{FF2B5EF4-FFF2-40B4-BE49-F238E27FC236}">
                <a16:creationId xmlns:a16="http://schemas.microsoft.com/office/drawing/2014/main" id="{FE7E5C02-EA83-414B-92EA-6A93DB4C2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170" y="1711569"/>
            <a:ext cx="2899286" cy="1873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85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13B2A3-CB46-4FB9-9260-B86690567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72" y="158804"/>
            <a:ext cx="8374674" cy="1325563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1.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凡事都可行，但我總不受它的轄制－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為自己的緣故</a:t>
            </a:r>
            <a:endParaRPr 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F8966-B598-47CB-8C87-6775FFDAD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013" y="1456226"/>
            <a:ext cx="6482801" cy="5565896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凡事都可行，但</a:t>
            </a:r>
            <a:r>
              <a:rPr lang="zh-TW" altLang="en-US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不都有益處</a:t>
            </a:r>
            <a:endParaRPr lang="en-US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28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許多時候，這些</a:t>
            </a:r>
            <a:r>
              <a:rPr lang="en-US" sz="2800" b="1" dirty="0">
                <a:latin typeface="Microsoft JhengHe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TW" altLang="en-US" sz="28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凡事</a:t>
            </a:r>
            <a:r>
              <a:rPr lang="en-US" sz="2800" b="1" dirty="0">
                <a:latin typeface="Microsoft JhengHei" panose="020B0604030504040204" pitchFamily="34" charset="-120"/>
                <a:cs typeface="Times New Roman" panose="02020603050405020304" pitchFamily="18" charset="0"/>
              </a:rPr>
              <a:t>”</a:t>
            </a:r>
            <a:r>
              <a:rPr lang="zh-TW" altLang="en-US" sz="28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損害我們的身體與心思，損害了我們與他人，甚至與神的關係</a:t>
            </a:r>
            <a:endParaRPr lang="en-US" altLang="zh-TW" sz="28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凡事都可行，但我總</a:t>
            </a:r>
            <a:r>
              <a:rPr lang="zh-TW" altLang="en-US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不受它的轄制</a:t>
            </a:r>
            <a:endParaRPr lang="en-US" altLang="zh-TW" b="1" dirty="0">
              <a:solidFill>
                <a:srgbClr val="C00000"/>
              </a:solidFill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sz="28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這些</a:t>
            </a:r>
            <a:r>
              <a:rPr lang="en-US" sz="2800" b="1" dirty="0">
                <a:latin typeface="Microsoft JhengHei" panose="020B0604030504040204" pitchFamily="34" charset="-120"/>
                <a:cs typeface="Times New Roman" panose="02020603050405020304" pitchFamily="18" charset="0"/>
              </a:rPr>
              <a:t>”</a:t>
            </a:r>
            <a:r>
              <a:rPr lang="zh-TW" altLang="en-US" sz="28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凡事</a:t>
            </a:r>
            <a:r>
              <a:rPr lang="en-US" sz="2800" b="1" dirty="0">
                <a:latin typeface="Microsoft JhengHe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TW" altLang="en-US" sz="28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，持續作下去，成為上癮，痴迷，進而控制我們的人生</a:t>
            </a:r>
            <a:endParaRPr lang="en-US" altLang="zh-TW" sz="28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在人生中任何控制你的生活與情緒的，就成為你的主，你成為它的奴隸</a:t>
            </a:r>
            <a:endParaRPr lang="en-US" altLang="zh-TW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將自己交托仰望主基督，祂是你</a:t>
            </a:r>
            <a:r>
              <a:rPr lang="zh-TW" altLang="en-US" sz="28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唯一的主</a:t>
            </a:r>
            <a:endParaRPr lang="en-US" altLang="zh-TW" sz="28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pPr lvl="1"/>
            <a:r>
              <a:rPr lang="zh-TW" altLang="en-US" sz="28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當主基督成為我們的救主，我們不須要任何其他的主</a:t>
            </a:r>
            <a:endParaRPr lang="en-US" sz="2800" dirty="0"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lvl="1"/>
            <a:endParaRPr lang="en-US" altLang="zh-TW" sz="20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</p:txBody>
      </p:sp>
      <p:pic>
        <p:nvPicPr>
          <p:cNvPr id="7" name="Picture 4" descr="微博">
            <a:extLst>
              <a:ext uri="{FF2B5EF4-FFF2-40B4-BE49-F238E27FC236}">
                <a16:creationId xmlns:a16="http://schemas.microsoft.com/office/drawing/2014/main" id="{82C1343C-76EE-45D8-94B1-926AB938C8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678" y="2508970"/>
            <a:ext cx="2856322" cy="18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39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837DE8C-FBD5-4A76-9385-CDAC1F308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61646" y="284823"/>
            <a:ext cx="10515600" cy="716915"/>
          </a:xfrm>
        </p:spPr>
        <p:txBody>
          <a:bodyPr>
            <a:noAutofit/>
          </a:bodyPr>
          <a:lstStyle/>
          <a:p>
            <a:br>
              <a:rPr lang="en-US" altLang="zh-TW" sz="3600" b="1" u="sng" dirty="0"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</a:br>
            <a:r>
              <a:rPr lang="en-US" altLang="zh-TW" sz="3600" b="1" dirty="0"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              2.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凡事都可行，但不都造就人</a:t>
            </a:r>
            <a:r>
              <a:rPr 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為他人的緣故</a:t>
            </a:r>
            <a:br>
              <a:rPr lang="en-US" sz="36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endParaRPr lang="en-US" sz="3600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4CB357-B6CA-4D28-AA90-D086EDE7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51" y="1394925"/>
            <a:ext cx="8606672" cy="4188850"/>
          </a:xfrm>
        </p:spPr>
        <p:txBody>
          <a:bodyPr>
            <a:normAutofit/>
          </a:bodyPr>
          <a:lstStyle/>
          <a:p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在作任何事時，都當想到所產生對他人的影響。</a:t>
            </a:r>
            <a:r>
              <a:rPr lang="zh-TW" altLang="en-US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莫讓</a:t>
            </a:r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我們不經意的言行，成為他人的</a:t>
            </a:r>
            <a:r>
              <a:rPr lang="zh-TW" sz="30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跘腳石</a:t>
            </a:r>
            <a:endParaRPr lang="en-US" altLang="zh-TW" sz="3000" b="1" dirty="0">
              <a:solidFill>
                <a:srgbClr val="C00000"/>
              </a:solidFill>
              <a:effectLst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endParaRPr lang="en-US" altLang="zh-TW" sz="3000" b="1" dirty="0">
              <a:effectLst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sz="30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既蒙救恩成為基督徒，行事為人就當與</a:t>
            </a:r>
            <a:r>
              <a:rPr lang="zh-TW" altLang="en-US" sz="30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蒙召</a:t>
            </a:r>
            <a:r>
              <a:rPr lang="zh-TW" sz="30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的救恩相稱</a:t>
            </a:r>
            <a:endParaRPr lang="en-US" altLang="zh-TW" sz="3000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endParaRPr lang="en-US" sz="3000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凡是不造就人的話一句都</a:t>
            </a:r>
            <a:r>
              <a:rPr lang="zh-TW" sz="30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不要出口</a:t>
            </a:r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，凡是不造就人的行為，</a:t>
            </a:r>
            <a:r>
              <a:rPr lang="zh-TW" sz="30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不要走出內室</a:t>
            </a:r>
            <a:endParaRPr lang="en-US" sz="3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042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B094F-C43F-44C2-BD94-7EDD4D2F5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altLang="zh-TW" sz="3200" b="1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3200" b="1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3. </a:t>
            </a:r>
            <a:r>
              <a:rPr lang="zh-TW" altLang="en-US" sz="3200" b="1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凡事不要求自己的益處、乃要求別人的益處 </a:t>
            </a:r>
            <a:r>
              <a:rPr lang="en-US" sz="3200" b="1" dirty="0">
                <a:solidFill>
                  <a:srgbClr val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- 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為他人的緣故</a:t>
            </a:r>
            <a:br>
              <a:rPr lang="en-US" sz="3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endParaRPr lang="en-US" sz="32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FEFDC-2E68-4D9B-BE4C-F7CC01CA5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071097" cy="4351338"/>
          </a:xfrm>
        </p:spPr>
        <p:txBody>
          <a:bodyPr>
            <a:normAutofit/>
          </a:bodyPr>
          <a:lstStyle/>
          <a:p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因着</a:t>
            </a:r>
            <a:r>
              <a:rPr lang="zh-TW" sz="30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愛</a:t>
            </a:r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的緣故，甘心情願的</a:t>
            </a:r>
            <a:r>
              <a:rPr lang="zh-TW" sz="30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放棄</a:t>
            </a:r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自己的權利，甘心情願的將他人的益處，當成自己的</a:t>
            </a:r>
            <a:r>
              <a:rPr lang="zh-TW" sz="30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責任</a:t>
            </a:r>
            <a:endParaRPr lang="en-US" altLang="zh-TW" sz="3000" b="1" dirty="0">
              <a:solidFill>
                <a:srgbClr val="C00000"/>
              </a:solidFill>
              <a:effectLst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endParaRPr lang="en-US" altLang="zh-TW" sz="3000" b="1" dirty="0">
              <a:effectLst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為了他人的益處，情願犧牲自己的益處，為的是造就他人</a:t>
            </a:r>
            <a:endParaRPr lang="en-US" sz="3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3074" name="Picture 2" descr="圣经几个不求自己益处的榜样_旷野呼声基督教网站">
            <a:extLst>
              <a:ext uri="{FF2B5EF4-FFF2-40B4-BE49-F238E27FC236}">
                <a16:creationId xmlns:a16="http://schemas.microsoft.com/office/drawing/2014/main" id="{68B0F7AC-A5CF-468A-A34B-F033F2748F3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747" y="1356702"/>
            <a:ext cx="4308048" cy="329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19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19EAB-18D3-4795-B756-2755DC42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81" y="205990"/>
            <a:ext cx="7886700" cy="1325563"/>
          </a:xfrm>
        </p:spPr>
        <p:txBody>
          <a:bodyPr>
            <a:normAutofit fontScale="90000"/>
          </a:bodyPr>
          <a:lstStyle/>
          <a:p>
            <a:br>
              <a:rPr lang="en-US" altLang="zh-TW" sz="3600" b="1" dirty="0"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</a:br>
            <a:r>
              <a:rPr lang="en-US" altLang="zh-TW" sz="3600" b="1" dirty="0"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4. </a:t>
            </a:r>
            <a:r>
              <a:rPr lang="zh-TW" altLang="en-US" sz="3600" b="1" dirty="0"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凡我所行的，都是為福音的緣故，為要與人</a:t>
            </a:r>
            <a:r>
              <a:rPr lang="zh-TW" altLang="en-US" sz="3600" b="1" dirty="0">
                <a:solidFill>
                  <a:srgbClr val="C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同得這福音的好處</a:t>
            </a:r>
            <a:br>
              <a:rPr lang="en-US" sz="18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AC09B-DF81-4D14-BC48-5A8C02D93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1448" y="1690688"/>
            <a:ext cx="5051974" cy="5014911"/>
          </a:xfrm>
        </p:spPr>
        <p:txBody>
          <a:bodyPr>
            <a:noAutofit/>
          </a:bodyPr>
          <a:lstStyle/>
          <a:p>
            <a:r>
              <a:rPr lang="zh-TW" sz="3000" b="1" dirty="0"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這是真自由的積極的另一面。凡事都可行，但我只選擇那些</a:t>
            </a:r>
            <a:r>
              <a:rPr lang="zh-TW" sz="3000" b="1" dirty="0">
                <a:solidFill>
                  <a:srgbClr val="C00000"/>
                </a:solidFill>
                <a:effectLst/>
                <a:ea typeface="Microsoft JhengHei" panose="020B0604030504040204" pitchFamily="34" charset="-120"/>
                <a:cs typeface="PMingLiU" panose="02020500000000000000" pitchFamily="18" charset="-120"/>
              </a:rPr>
              <a:t>神所托付的事</a:t>
            </a:r>
            <a:endParaRPr lang="en-US" altLang="zh-TW" sz="3000" b="1" dirty="0">
              <a:solidFill>
                <a:srgbClr val="C00000"/>
              </a:solidFill>
              <a:effectLst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endParaRPr lang="en-US" altLang="zh-TW" sz="30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sz="30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蒙恩得救後，我們何等願意讓別人也能經歷福音的甜美，重生的喜樂</a:t>
            </a:r>
            <a:endParaRPr lang="en-US" altLang="zh-TW" sz="30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endParaRPr lang="en-US" altLang="zh-TW" sz="30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sz="30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所行所言，都是要別人也能得到</a:t>
            </a:r>
            <a:r>
              <a:rPr lang="zh-TW" altLang="en-US" sz="3000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福音的好處</a:t>
            </a:r>
            <a:endParaRPr lang="en-US" sz="30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1026" name="Picture 2" descr="PPT - 2012 普度短宣队PowerPoint Presentation, free download - ID:5363625">
            <a:extLst>
              <a:ext uri="{FF2B5EF4-FFF2-40B4-BE49-F238E27FC236}">
                <a16:creationId xmlns:a16="http://schemas.microsoft.com/office/drawing/2014/main" id="{324A12FF-97C5-4703-AB58-7833E49416A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595" y="1268658"/>
            <a:ext cx="3638548" cy="2728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41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1B553E-FFBB-4C2B-B5EA-FE02882A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34" y="283065"/>
            <a:ext cx="8384078" cy="1325563"/>
          </a:xfrm>
        </p:spPr>
        <p:txBody>
          <a:bodyPr>
            <a:noAutofit/>
          </a:bodyPr>
          <a:lstStyle/>
          <a:p>
            <a:br>
              <a:rPr lang="en-US" altLang="zh-TW" sz="3200" b="1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</a:br>
            <a:r>
              <a:rPr lang="en-US" altLang="zh-TW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5. </a:t>
            </a:r>
            <a:r>
              <a:rPr lang="zh-TW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凡事都可行，無論作什麼，或喫或喝，都要</a:t>
            </a:r>
            <a:r>
              <a:rPr lang="zh-TW" altLang="en-US" sz="3200" b="1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PMingLiU" panose="02020500000000000000" pitchFamily="18" charset="-120"/>
              </a:rPr>
              <a:t>為榮耀神而行</a:t>
            </a:r>
            <a:br>
              <a:rPr lang="en-US" sz="3200" dirty="0">
                <a:solidFill>
                  <a:srgbClr val="C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endParaRPr lang="en-US" sz="3200" b="1" dirty="0">
              <a:solidFill>
                <a:srgbClr val="C0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8" name="Picture 4" descr="长期不吃早餐的,快看!! - 圣经百科- 微信公众号文章">
            <a:extLst>
              <a:ext uri="{FF2B5EF4-FFF2-40B4-BE49-F238E27FC236}">
                <a16:creationId xmlns:a16="http://schemas.microsoft.com/office/drawing/2014/main" id="{3B0DA958-79B2-4C63-BC20-4A0853F5057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86" y="1810337"/>
            <a:ext cx="3256392" cy="15776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18A446C-0B76-4FE3-8AE0-D92B13AF6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1028" y="1608628"/>
            <a:ext cx="5487125" cy="4861121"/>
          </a:xfrm>
        </p:spPr>
        <p:txBody>
          <a:bodyPr>
            <a:normAutofit/>
          </a:bodyPr>
          <a:lstStyle/>
          <a:p>
            <a:r>
              <a:rPr lang="zh-TW" altLang="en-US" sz="30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不論喫喝，我們所作的都是為著</a:t>
            </a:r>
            <a:r>
              <a:rPr lang="zh-TW" altLang="en-US" sz="3000" b="1" dirty="0">
                <a:solidFill>
                  <a:srgbClr val="C00000"/>
                </a:solidFill>
                <a:ea typeface="Microsoft JhengHei" panose="020B0604030504040204" pitchFamily="34" charset="-120"/>
                <a:cs typeface="PMingLiU" panose="02020500000000000000" pitchFamily="18" charset="-120"/>
              </a:rPr>
              <a:t>神的榮耀</a:t>
            </a:r>
            <a:r>
              <a:rPr lang="zh-TW" altLang="en-US" sz="30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。若是因着喫喝，讓神的名受損，那就寧可不作</a:t>
            </a:r>
            <a:endParaRPr lang="en-US" altLang="zh-TW" sz="30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endParaRPr lang="en-US" altLang="zh-TW" sz="3000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sz="3000" b="1" dirty="0">
                <a:ea typeface="Microsoft JhengHei" panose="020B0604030504040204" pitchFamily="34" charset="-120"/>
                <a:cs typeface="PMingLiU" panose="02020500000000000000" pitchFamily="18" charset="-120"/>
              </a:rPr>
              <a:t>凡不能榮耀神的事，通常是本就不該在我們生命中出現的事</a:t>
            </a:r>
            <a:endParaRPr lang="en-US" altLang="zh-TW" sz="30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endParaRPr lang="en-US" altLang="zh-TW" sz="30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  <a:p>
            <a:r>
              <a:rPr lang="zh-TW" altLang="en-US" sz="3000" b="1" dirty="0">
                <a:latin typeface="Calibri" panose="020F0502020204030204" pitchFamily="34" charset="0"/>
                <a:ea typeface="Microsoft JhengHei" panose="020B0604030504040204" pitchFamily="34" charset="-120"/>
                <a:cs typeface="PMingLiU" panose="02020500000000000000" pitchFamily="18" charset="-120"/>
              </a:rPr>
              <a:t>更多的時候，不榮耀神的事攔阻聖靈在我們身上所作的，使我們成聖的努力</a:t>
            </a:r>
            <a:endParaRPr lang="en-US" sz="3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TW" sz="2400" b="1" dirty="0">
              <a:ea typeface="Microsoft JhengHei" panose="020B0604030504040204" pitchFamily="34" charset="-120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411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76103</TotalTime>
  <Words>1126</Words>
  <Application>Microsoft Macintosh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Microsoft JhengHei</vt:lpstr>
      <vt:lpstr>Microsoft JhengHei UI</vt:lpstr>
      <vt:lpstr>王漢宗超明體繁</vt:lpstr>
      <vt:lpstr>華康魏碑體 Std W7</vt:lpstr>
      <vt:lpstr>華康黑體 Std W9</vt:lpstr>
      <vt:lpstr>Arial</vt:lpstr>
      <vt:lpstr>Calibri</vt:lpstr>
      <vt:lpstr>Calibri Light</vt:lpstr>
      <vt:lpstr>Symbol</vt:lpstr>
      <vt:lpstr>Office Theme</vt:lpstr>
      <vt:lpstr>2_Custom Design</vt:lpstr>
      <vt:lpstr>3_Office Theme</vt:lpstr>
      <vt:lpstr>PowerPoint Presentation</vt:lpstr>
      <vt:lpstr>         聖經經文</vt:lpstr>
      <vt:lpstr>         大綱</vt:lpstr>
      <vt:lpstr>    在基督裡的真自由</vt:lpstr>
      <vt:lpstr>1. 凡事都可行，但我總不受它的轄制－為自己的緣故</vt:lpstr>
      <vt:lpstr>               2. 凡事都可行，但不都造就人-為他人的緣故 </vt:lpstr>
      <vt:lpstr> 3. 凡事不要求自己的益處、乃要求別人的益處 - 為他人的緣故 </vt:lpstr>
      <vt:lpstr> 4. 凡我所行的，都是為福音的緣故，為要與人同得這福音的好處 </vt:lpstr>
      <vt:lpstr> 5. 凡事都可行，無論作什麼，或喫或喝，都要為榮耀神而行 </vt:lpstr>
      <vt:lpstr>          如何作到</vt:lpstr>
      <vt:lpstr>         結語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1842</cp:revision>
  <cp:lastPrinted>2021-01-14T18:24:04Z</cp:lastPrinted>
  <dcterms:created xsi:type="dcterms:W3CDTF">2016-12-29T18:12:43Z</dcterms:created>
  <dcterms:modified xsi:type="dcterms:W3CDTF">2021-02-05T19:18:42Z</dcterms:modified>
</cp:coreProperties>
</file>