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720" r:id="rId2"/>
    <p:sldMasterId id="2147483733" r:id="rId3"/>
    <p:sldMasterId id="2147483745" r:id="rId4"/>
  </p:sldMasterIdLst>
  <p:notesMasterIdLst>
    <p:notesMasterId r:id="rId49"/>
  </p:notesMasterIdLst>
  <p:handoutMasterIdLst>
    <p:handoutMasterId r:id="rId50"/>
  </p:handoutMasterIdLst>
  <p:sldIdLst>
    <p:sldId id="2371" r:id="rId5"/>
    <p:sldId id="2372" r:id="rId6"/>
    <p:sldId id="2373" r:id="rId7"/>
    <p:sldId id="2374" r:id="rId8"/>
    <p:sldId id="2375" r:id="rId9"/>
    <p:sldId id="2376" r:id="rId10"/>
    <p:sldId id="2377" r:id="rId11"/>
    <p:sldId id="2378" r:id="rId12"/>
    <p:sldId id="2379" r:id="rId13"/>
    <p:sldId id="2380" r:id="rId14"/>
    <p:sldId id="2381" r:id="rId15"/>
    <p:sldId id="2382" r:id="rId16"/>
    <p:sldId id="2383" r:id="rId17"/>
    <p:sldId id="2384" r:id="rId18"/>
    <p:sldId id="2385" r:id="rId19"/>
    <p:sldId id="2386" r:id="rId20"/>
    <p:sldId id="2387" r:id="rId21"/>
    <p:sldId id="2388" r:id="rId22"/>
    <p:sldId id="2389" r:id="rId23"/>
    <p:sldId id="2390" r:id="rId24"/>
    <p:sldId id="2391" r:id="rId25"/>
    <p:sldId id="2392" r:id="rId26"/>
    <p:sldId id="2393" r:id="rId27"/>
    <p:sldId id="2394" r:id="rId28"/>
    <p:sldId id="2395" r:id="rId29"/>
    <p:sldId id="2396" r:id="rId30"/>
    <p:sldId id="2397" r:id="rId31"/>
    <p:sldId id="2398" r:id="rId32"/>
    <p:sldId id="2399" r:id="rId33"/>
    <p:sldId id="2400" r:id="rId34"/>
    <p:sldId id="2401" r:id="rId35"/>
    <p:sldId id="2402" r:id="rId36"/>
    <p:sldId id="2403" r:id="rId37"/>
    <p:sldId id="2404" r:id="rId38"/>
    <p:sldId id="2405" r:id="rId39"/>
    <p:sldId id="2406" r:id="rId40"/>
    <p:sldId id="2407" r:id="rId41"/>
    <p:sldId id="2408" r:id="rId42"/>
    <p:sldId id="2409" r:id="rId43"/>
    <p:sldId id="2410" r:id="rId44"/>
    <p:sldId id="2411" r:id="rId45"/>
    <p:sldId id="2412" r:id="rId46"/>
    <p:sldId id="2414" r:id="rId47"/>
    <p:sldId id="2413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FFFF99"/>
    <a:srgbClr val="FF1F1F"/>
    <a:srgbClr val="800000"/>
    <a:srgbClr val="008000"/>
    <a:srgbClr val="660033"/>
    <a:srgbClr val="FFFFFF"/>
    <a:srgbClr val="FF6600"/>
    <a:srgbClr val="FFFFCC"/>
    <a:srgbClr val="FC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660"/>
  </p:normalViewPr>
  <p:slideViewPr>
    <p:cSldViewPr snapToGrid="0">
      <p:cViewPr>
        <p:scale>
          <a:sx n="60" d="100"/>
          <a:sy n="60" d="100"/>
        </p:scale>
        <p:origin x="957" y="-24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12FD8-E841-466E-988A-CFBCC7AB8686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697C-70F7-40CD-BD96-584B33477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2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A90D46-C67F-461B-933A-8654CB20B26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4774C-C409-4A69-94E3-F89806EBE8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66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ADE894-2BA1-44E5-93A7-BC320FF764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031C3-ED48-4112-824B-C7E81A7BCB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85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56A1B-CBA8-4F4A-B5B5-877006859E3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CA1CB-8904-43B4-A8E8-FFE1E9C078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22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2044CF-8D22-4606-8DCB-7F96B7FC1C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9CE55-5670-47A7-9FB2-65ABD58DF3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20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ACB74-87E6-4DC5-9CEE-F8FA15128E1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BC73B-36A9-4BB1-9757-E0597BB65D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64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733D0-BC1F-4D60-970C-6FF30EC0BE0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65901A-4124-4A03-80A9-2897A66CCA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58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FC2451-13F7-414E-84C6-9EB9560D335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E0E88-3371-418C-A629-0A83BBBEF4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7CE30B-530E-4B15-92A1-A98DEFA74F2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099E57-87A2-4736-B78A-54B4605025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8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EB0C8-B787-44A2-A6FE-21299F4018F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4F2F1F-3FD2-4ABA-BF85-D245349415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13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250131-8067-4981-8A8C-DDC79A1C95F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3EA59-9A97-4759-A4B8-76BCD6DD33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36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69E36-F096-4401-BD8B-07243E704A3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A6080B-5D32-48B2-8097-1F638C8500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89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6B2E1-3EB5-478C-8B49-C867CE68C3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347C1E-A967-4A9A-A56A-94203BE805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24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3D26B-DFC2-4248-8ED0-AD3E108CBDD7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73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7F932-D99A-4087-BFB1-EA42FAFC8D2C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86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96367-2F2B-4F6E-ACF4-15FA13738E10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23C92-45F4-4C30-810D-4886C1BA696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44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3498D-21C7-408B-8EF5-5B55DEF0BFD5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75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B246E-8FD1-42FF-94A4-E4133095C37A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901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39D4-B818-4372-B1EE-7CB6D5BBC74A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8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5E438-4D0D-4834-B658-A90420491D98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34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8ADFA-7142-4015-85E6-1712F15FA709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06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81E0-D653-4D78-A48F-41D80498BC7E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909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4C003-38E8-486A-9BFD-47E55D87241C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289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9EAA3-934B-41DB-B3B1-806F4BE5CC37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80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3D26B-DFC2-4248-8ED0-AD3E108CBDD7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765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7F932-D99A-4087-BFB1-EA42FAFC8D2C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10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96367-2F2B-4F6E-ACF4-15FA13738E10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23C92-45F4-4C30-810D-4886C1BA696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17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3498D-21C7-408B-8EF5-5B55DEF0BFD5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653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B246E-8FD1-42FF-94A4-E4133095C37A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31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39D4-B818-4372-B1EE-7CB6D5BBC74A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0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5E438-4D0D-4834-B658-A90420491D98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18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8ADFA-7142-4015-85E6-1712F15FA709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918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81E0-D653-4D78-A48F-41D80498BC7E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46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4C003-38E8-486A-9BFD-47E55D87241C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185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9EAA3-934B-41DB-B3B1-806F4BE5CC37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5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5F44-8F9E-43AB-AEE6-15FC854AC8B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EAE0B-F28A-419B-9DF7-905291E22F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1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39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kumimoji="0" lang="en-US" sz="1000" b="0" i="0" u="none" strike="noStrike" kern="1200" cap="none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37106-F2ED-405E-BC33-CC3CF426205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047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69896" y="2455985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3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三谷基督徒会堂</a:t>
            </a:r>
            <a:endParaRPr lang="en-US" altLang="zh-TW" sz="3000" b="1" dirty="0">
              <a:solidFill>
                <a:srgbClr val="00FFFF"/>
              </a:solidFill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r>
              <a:rPr lang="en-US" altLang="zh-CN" sz="3000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3/28/21</a:t>
            </a:r>
            <a:endParaRPr lang="en-US" altLang="zh-TW" sz="3000" dirty="0">
              <a:solidFill>
                <a:srgbClr val="00FFFF"/>
              </a:solidFill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905926"/>
            <a:ext cx="7772400" cy="1470025"/>
          </a:xfrm>
        </p:spPr>
        <p:txBody>
          <a:bodyPr/>
          <a:lstStyle/>
          <a:p>
            <a:r>
              <a:rPr lang="zh-CN" altLang="en-US" sz="5400" b="1" dirty="0">
                <a:solidFill>
                  <a:srgbClr val="00FFFF"/>
                </a:solidFill>
                <a:latin typeface="+mj-ea"/>
                <a:cs typeface="Hiragino Sans GB W6"/>
              </a:rPr>
              <a:t>是光是盐</a:t>
            </a:r>
            <a:r>
              <a:rPr lang="en-US" altLang="zh-CN" sz="5400" b="1" dirty="0">
                <a:solidFill>
                  <a:srgbClr val="00FFFF"/>
                </a:solidFill>
                <a:latin typeface="+mj-ea"/>
                <a:cs typeface="Hiragino Sans GB W6"/>
              </a:rPr>
              <a:t/>
            </a:r>
            <a:br>
              <a:rPr lang="en-US" altLang="zh-CN" sz="5400" b="1" dirty="0">
                <a:solidFill>
                  <a:srgbClr val="00FFFF"/>
                </a:solidFill>
                <a:latin typeface="+mj-ea"/>
                <a:cs typeface="Hiragino Sans GB W6"/>
              </a:rPr>
            </a:br>
            <a:r>
              <a:rPr lang="zh-CN" altLang="en-US" sz="3600" b="1" dirty="0">
                <a:solidFill>
                  <a:srgbClr val="FFFF00"/>
                </a:solidFill>
                <a:latin typeface="+mj-ea"/>
                <a:cs typeface="Hiragino Sans GB W6"/>
              </a:rPr>
              <a:t>做个对世界有影响的人</a:t>
            </a:r>
            <a:r>
              <a:rPr lang="en-US" altLang="zh-CN" sz="3600" dirty="0">
                <a:solidFill>
                  <a:srgbClr val="FFFF00"/>
                </a:solidFill>
                <a:latin typeface="+mj-ea"/>
                <a:cs typeface="Hiragino Sans GB W6"/>
              </a:rPr>
              <a:t/>
            </a:r>
            <a:br>
              <a:rPr lang="en-US" altLang="zh-CN" sz="3600" dirty="0">
                <a:solidFill>
                  <a:srgbClr val="FFFF00"/>
                </a:solidFill>
                <a:latin typeface="+mj-ea"/>
                <a:cs typeface="Hiragino Sans GB W6"/>
              </a:rPr>
            </a:br>
            <a:r>
              <a:rPr lang="zh-CN" altLang="en-US" sz="3600" b="1" dirty="0">
                <a:solidFill>
                  <a:srgbClr val="92D050"/>
                </a:solidFill>
                <a:latin typeface="+mj-ea"/>
                <a:cs typeface="Hiragino Sans GB W6"/>
              </a:rPr>
              <a:t>马太福音</a:t>
            </a:r>
            <a:r>
              <a:rPr lang="en-US" altLang="zh-CN" sz="2800" dirty="0">
                <a:solidFill>
                  <a:srgbClr val="92D050"/>
                </a:solidFill>
                <a:latin typeface="+mj-ea"/>
                <a:cs typeface="Hiragino Sans GB W6"/>
              </a:rPr>
              <a:t>5:13-16</a:t>
            </a:r>
            <a:r>
              <a:rPr lang="zh-CN" altLang="en-US" sz="3600" b="1" dirty="0">
                <a:solidFill>
                  <a:srgbClr val="92D050"/>
                </a:solidFill>
                <a:latin typeface="+mj-ea"/>
                <a:cs typeface="Hiragino Sans GB W6"/>
              </a:rPr>
              <a:t>，腓立比书</a:t>
            </a:r>
            <a:r>
              <a:rPr lang="en-US" altLang="zh-CN" sz="2800" dirty="0">
                <a:solidFill>
                  <a:srgbClr val="92D050"/>
                </a:solidFill>
                <a:latin typeface="+mj-ea"/>
                <a:cs typeface="Hiragino Sans GB W6"/>
              </a:rPr>
              <a:t>2:16</a:t>
            </a:r>
            <a:endParaRPr lang="en-US" sz="2800" dirty="0">
              <a:solidFill>
                <a:srgbClr val="92D050"/>
              </a:solidFill>
              <a:latin typeface="+mj-ea"/>
              <a:cs typeface="Hiragino Sans GB W6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307" y="3890506"/>
            <a:ext cx="4013471" cy="27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8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30226"/>
            <a:ext cx="8229600" cy="569593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3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主耶稣藉着这几句话让我们看见一个基督徒生活在这世界上的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目的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和</a:t>
            </a:r>
            <a:r>
              <a:rPr lang="en-US" altLang="zh-CN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 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作用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是什麽？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如果允许我简化到用两个字来说明，我想你们不会反对，这两个字就是：</a:t>
            </a:r>
          </a:p>
          <a:p>
            <a:pPr marL="609600" indent="-609600" eaLnBrk="1" hangingPunct="1">
              <a:lnSpc>
                <a:spcPct val="90000"/>
              </a:lnSpc>
              <a:buFont typeface="Wingdings" charset="0"/>
              <a:buNone/>
            </a:pPr>
            <a:endParaRPr lang="zh-CN" altLang="en-US" sz="2800" dirty="0">
              <a:latin typeface="Garamond" charset="0"/>
              <a:ea typeface="新宋体" charset="0"/>
              <a:cs typeface="新宋体" charset="0"/>
            </a:endParaRPr>
          </a:p>
          <a:p>
            <a:pPr marL="609600" indent="-609600" algn="ctr" eaLnBrk="1" hangingPunct="1">
              <a:lnSpc>
                <a:spcPct val="90000"/>
              </a:lnSpc>
              <a:buFont typeface="Wingdings" charset="0"/>
              <a:buNone/>
            </a:pPr>
            <a:r>
              <a:rPr lang="zh-CN" altLang="en-US" sz="5400" b="1" dirty="0">
                <a:solidFill>
                  <a:srgbClr val="00FFFF"/>
                </a:solidFill>
                <a:latin typeface="Hiragino Sans GB W6"/>
                <a:ea typeface="Hiragino Sans GB W6"/>
                <a:cs typeface="Hiragino Sans GB W6"/>
              </a:rPr>
              <a:t>影响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zh-CN" altLang="en-US" sz="2800" dirty="0">
              <a:latin typeface="Garamond" charset="0"/>
              <a:ea typeface="新宋体" charset="0"/>
              <a:cs typeface="新宋体" charset="0"/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zh-CN" altLang="en-US" sz="32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10109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01059"/>
            <a:ext cx="8229600" cy="51251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因着我们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盐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光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，我们就能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影响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这个世界。让这个世界充满更多的爱，变得更美好。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明天会更好吗？从物理的定律，世界的光景来看，答案是不难知道的，但因为有你，因为有我世界会不一样！会充满了爱</a:t>
            </a:r>
            <a:r>
              <a:rPr lang="en-US" altLang="zh-CN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❤️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64D6BB-E4C3-924F-8785-629DBE6C5C23}"/>
              </a:ext>
            </a:extLst>
          </p:cNvPr>
          <p:cNvSpPr txBox="1"/>
          <p:nvPr/>
        </p:nvSpPr>
        <p:spPr>
          <a:xfrm>
            <a:off x="9717024" y="42306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19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8912" y="582705"/>
            <a:ext cx="8506326" cy="56656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有人说：“没有一个人是一个孤岛“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</a:pP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当我们走过这世界时，我们能留下的是什麽呢？我们对这个世界的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影响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是什麽呢？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</a:pP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耶稣在讲完八福以后，紧接着讲到这重要的真理。这不是头脑的知识，这是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生命的活出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。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70085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12587"/>
            <a:ext cx="8229600" cy="5635813"/>
          </a:xfrm>
          <a:prstGeom prst="rect">
            <a:avLst/>
          </a:prstGeo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	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这不是外在的努力，这是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生命本质的改变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，是神的能力不是我们自己的努力，是我们对神完全的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降服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以后，我们的生命得着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改变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，我们就可以的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影响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这个世界。神对我们有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盼望，</a:t>
            </a:r>
            <a:r>
              <a:rPr lang="zh-CN" altLang="en-US" sz="4000" b="1" dirty="0">
                <a:latin typeface="STKaiti" panose="02010600040101010101" pitchFamily="2" charset="-122"/>
                <a:ea typeface="STKaiti" panose="02010600040101010101" pitchFamily="2" charset="-122"/>
                <a:cs typeface="华文楷体"/>
              </a:rPr>
              <a:t>祂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希望我们能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影响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这个世界。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81545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82706"/>
            <a:ext cx="8229600" cy="554345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09600" indent="-609600" algn="ctr" eaLnBrk="1" hangingPunct="1">
              <a:lnSpc>
                <a:spcPct val="110000"/>
              </a:lnSpc>
              <a:buFont typeface="Wingdings" charset="0"/>
              <a:buNone/>
            </a:pPr>
            <a:r>
              <a:rPr lang="zh-CN" altLang="en-US" sz="4800" dirty="0">
                <a:solidFill>
                  <a:srgbClr val="FFFF00"/>
                </a:solidFill>
                <a:latin typeface="新宋体" charset="0"/>
                <a:ea typeface="新宋体" charset="0"/>
                <a:cs typeface="新宋体" charset="0"/>
              </a:rPr>
              <a:t>	</a:t>
            </a:r>
            <a:r>
              <a:rPr lang="zh-CN" altLang="en-US" sz="48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这不是容易的一件事：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耶稣在约翰福音十七章为</a:t>
            </a:r>
            <a:r>
              <a:rPr lang="zh-CN" altLang="en-US" sz="4000" b="1" dirty="0">
                <a:latin typeface="STKaiti" panose="02010600040101010101" pitchFamily="2" charset="-122"/>
                <a:ea typeface="STKaiti" panose="02010600040101010101" pitchFamily="2" charset="-122"/>
                <a:cs typeface="华文楷体"/>
              </a:rPr>
              <a:t>祂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的门徒祷告，</a:t>
            </a:r>
            <a:r>
              <a:rPr lang="zh-CN" altLang="en-US" sz="4000" b="1" dirty="0">
                <a:latin typeface="STKaiti" panose="02010600040101010101" pitchFamily="2" charset="-122"/>
                <a:ea typeface="STKaiti" panose="02010600040101010101" pitchFamily="2" charset="-122"/>
                <a:cs typeface="华文楷体"/>
              </a:rPr>
              <a:t>祂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说；“</a:t>
            </a:r>
            <a:r>
              <a:rPr lang="zh-CN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我不求你叫他们离开世界、只求你保守他们脱离那恶者。</a:t>
            </a:r>
            <a:r>
              <a:rPr lang="en-US" altLang="zh-CN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他们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不属世界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、正如我不属世界一样。”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境界之高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是我们基督徒当追求的！</a:t>
            </a:r>
          </a:p>
          <a:p>
            <a:pPr marL="609600" indent="-609600" eaLnBrk="1" hangingPunct="1">
              <a:lnSpc>
                <a:spcPct val="110000"/>
              </a:lnSpc>
            </a:pPr>
            <a:endParaRPr lang="en-US" altLang="zh-CN" sz="32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55692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22940"/>
            <a:ext cx="8229600" cy="56032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algn="ctr" eaLnBrk="1" hangingPunct="1">
              <a:lnSpc>
                <a:spcPct val="110000"/>
              </a:lnSpc>
              <a:buFont typeface="Wingdings" charset="0"/>
              <a:buNone/>
            </a:pPr>
            <a:r>
              <a:rPr lang="zh-CN" altLang="en-US" sz="4000" dirty="0">
                <a:latin typeface="新宋体" charset="0"/>
                <a:ea typeface="新宋体" charset="0"/>
                <a:cs typeface="新宋体" charset="0"/>
              </a:rPr>
              <a:t>	</a:t>
            </a:r>
            <a:r>
              <a:rPr lang="zh-CN" altLang="en-US" sz="48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这不是容易的一件事：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要我们进入这个世界，却要我们</a:t>
            </a:r>
            <a:r>
              <a:rPr lang="en-US" altLang="zh-CN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不爱这个世界。何等高的境界！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要想达到这样的境界，答案是什麽呢？你们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世界的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盐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，你们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世界的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光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。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423283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432BD6-6691-1944-8CD9-90071886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1FF99-EFE2-D449-BACC-48D41F3D276B}"/>
              </a:ext>
            </a:extLst>
          </p:cNvPr>
          <p:cNvSpPr txBox="1"/>
          <p:nvPr/>
        </p:nvSpPr>
        <p:spPr>
          <a:xfrm>
            <a:off x="719328" y="633984"/>
            <a:ext cx="381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+mn-cs"/>
              </a:rPr>
              <a:t>在这个世界却不属于这个世界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STXinwei" panose="02010800040101010101" pitchFamily="2" charset="-122"/>
              <a:ea typeface="STXinwei" panose="0201080004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B2E16E-1940-F24B-8C4E-2AA99F837957}"/>
              </a:ext>
            </a:extLst>
          </p:cNvPr>
          <p:cNvSpPr txBox="1"/>
          <p:nvPr/>
        </p:nvSpPr>
        <p:spPr>
          <a:xfrm>
            <a:off x="7900416" y="1109472"/>
            <a:ext cx="536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6FFE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+mn-cs"/>
              </a:rPr>
              <a:t>出于污泥而不染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6FFE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STXinwei" panose="02010800040101010101" pitchFamily="2" charset="-122"/>
              <a:ea typeface="STXinwei" panose="020108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7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3096" y="1022734"/>
            <a:ext cx="8820695" cy="52296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b="1" dirty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盐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要想发挥它的作用，它必需和物质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搅和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，这也就是耶稣说</a:t>
            </a:r>
            <a:r>
              <a:rPr lang="en-US" altLang="zh-CN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“</a:t>
            </a:r>
            <a:r>
              <a:rPr lang="zh-CN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我不求你叫他们离开世界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“，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盐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却是分别出来的 ，这也就是耶稣说：”他们不属世界、正如我不属世界一样。”</a:t>
            </a:r>
          </a:p>
          <a:p>
            <a:pPr marL="0" indent="0">
              <a:lnSpc>
                <a:spcPct val="115000"/>
              </a:lnSpc>
              <a:buNone/>
            </a:pPr>
            <a:endParaRPr lang="en-US" altLang="zh-CN" sz="32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14572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1865" y="450712"/>
            <a:ext cx="8686800" cy="56754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b="1" dirty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光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也是如此，它要想驱出黑暗，它必需要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照亮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那黑暗之处，但却与黑暗是分开的。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我们需要记得在耶稣在登山宝训里说到门徒应有的品格，也就是一般基督徒所说的八福，我们是否俱备有这样的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生命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呢？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96187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2350" y="1417638"/>
            <a:ext cx="8686800" cy="511165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3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300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3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彼前</a:t>
            </a:r>
            <a:r>
              <a:rPr lang="zh-CN" altLang="en-US" sz="43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en-US" altLang="zh-CN" sz="3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2:9</a:t>
            </a:r>
            <a:r>
              <a:rPr lang="en-US" altLang="zh-CN" sz="43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3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说：</a:t>
            </a:r>
            <a:r>
              <a:rPr lang="zh-CN" altLang="en-US" sz="43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“</a:t>
            </a:r>
            <a:r>
              <a:rPr lang="zh-CN" altLang="en-US" sz="43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惟有你们是被</a:t>
            </a:r>
            <a:r>
              <a:rPr lang="zh-CN" altLang="en-US" sz="43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拣选 的族类</a:t>
            </a:r>
            <a:r>
              <a:rPr lang="zh-CN" altLang="en-US" sz="43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、是有</a:t>
            </a:r>
            <a:r>
              <a:rPr lang="zh-CN" altLang="en-US" sz="43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君尊的祭司</a:t>
            </a:r>
            <a:r>
              <a:rPr lang="zh-CN" altLang="en-US" sz="43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</a:t>
            </a:r>
            <a:r>
              <a:rPr lang="zh-CN" altLang="en-US" sz="4300" b="1" dirty="0">
                <a:solidFill>
                  <a:srgbClr val="FF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43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圣洁的国度</a:t>
            </a:r>
            <a:r>
              <a:rPr lang="zh-CN" altLang="en-US" sz="43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、是</a:t>
            </a:r>
            <a:r>
              <a:rPr lang="zh-CN" altLang="en-US" sz="43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属神的子民</a:t>
            </a:r>
            <a:r>
              <a:rPr lang="zh-CN" altLang="en-US" sz="43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、要叫你们</a:t>
            </a:r>
            <a:r>
              <a:rPr lang="zh-CN" altLang="en-US" sz="43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宣扬</a:t>
            </a:r>
            <a:r>
              <a:rPr lang="zh-CN" altLang="en-US" sz="43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那召你们出黑暗入奇妙光明者的美德。</a:t>
            </a:r>
            <a:r>
              <a:rPr lang="zh-CN" altLang="en-US" sz="43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”</a:t>
            </a:r>
          </a:p>
          <a:p>
            <a:pPr marL="0" indent="0" eaLnBrk="1" hangingPunct="1">
              <a:lnSpc>
                <a:spcPct val="130000"/>
              </a:lnSpc>
              <a:buNone/>
            </a:pPr>
            <a:endParaRPr lang="zh-CN" altLang="en-US" sz="3200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396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77" y="175846"/>
            <a:ext cx="493983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2350" y="1085915"/>
            <a:ext cx="8323885" cy="5244634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我们不能向这个世界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低头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，我们不能向这个世界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妥协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，保罗告诉我们说：</a:t>
            </a:r>
            <a:r>
              <a:rPr lang="zh-CN" altLang="en-US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“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不要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效法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这个世界，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只要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心意更新而变化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、叫你们察验何为　神的善良、纯全可喜悦的旨意。</a:t>
            </a:r>
            <a:r>
              <a:rPr lang="zh-CN" altLang="en-US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”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华文楷体"/>
                <a:ea typeface="华文楷体"/>
                <a:cs typeface="华文楷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98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6715" y="1417637"/>
            <a:ext cx="8330873" cy="4708525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圣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经人物中我最喜欢并景仰的是加勒：圣经的记载说：</a:t>
            </a:r>
            <a:r>
              <a:rPr lang="zh-CN" altLang="en-US" sz="4000" b="1" dirty="0"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唯独我的仆人迦勒，因他</a:t>
            </a:r>
            <a:r>
              <a:rPr lang="zh-CN" altLang="en-US" sz="4000" b="1" dirty="0">
                <a:solidFill>
                  <a:srgbClr val="00FFFF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另有一个心志，</a:t>
            </a:r>
            <a:r>
              <a:rPr lang="zh-CN" altLang="en-US" sz="4000" b="1" dirty="0">
                <a:solidFill>
                  <a:srgbClr val="FFFF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专一跟从我</a:t>
            </a:r>
            <a:r>
              <a:rPr lang="zh-CN" altLang="en-US" sz="4000" b="1" dirty="0">
                <a:solidFill>
                  <a:srgbClr val="00FFFF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</a:t>
            </a:r>
            <a:r>
              <a:rPr lang="zh-CN" altLang="en-US" sz="4000" b="1" dirty="0"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我就把他领进他所去过的那地；他的后裔也必得那地为业。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056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b="0" dirty="0">
                <a:solidFill>
                  <a:schemeClr val="hlink"/>
                </a:solidFill>
                <a:latin typeface="Garamond" charset="0"/>
                <a:ea typeface="SimSun" charset="0"/>
              </a:rPr>
              <a:t> 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21070"/>
            <a:ext cx="8229600" cy="5080281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人若因我辱骂你们，逼迫你们，捏造各样坏话毁谤你们，你们就有福了。应当欢喜快乐，因为你们在天上的赏赐是大的，在你们以前的先知，人也是这样逼迫他们。</a:t>
            </a:r>
            <a:endParaRPr lang="zh-TW" altLang="en-US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marL="609600" indent="-609600" eaLnBrk="1" hangingPunct="1">
              <a:lnSpc>
                <a:spcPct val="120000"/>
              </a:lnSpc>
            </a:pPr>
            <a:endParaRPr lang="en-US" altLang="zh-CN" sz="32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91727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b="0" dirty="0">
                <a:solidFill>
                  <a:schemeClr val="hlink"/>
                </a:solidFill>
                <a:latin typeface="Garamond" charset="0"/>
                <a:ea typeface="SimSun" charset="0"/>
              </a:rPr>
              <a:t> 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86118"/>
            <a:ext cx="8229600" cy="5140045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TW" sz="4000" dirty="0">
                <a:latin typeface="华文楷体"/>
                <a:ea typeface="华文楷体"/>
                <a:cs typeface="华文楷体"/>
              </a:rPr>
              <a:t> </a:t>
            </a:r>
            <a:r>
              <a:rPr lang="zh-TW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不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论在什麽样的光景，只有（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唯有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）我们这些作他门徒的人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光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盐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。我们若不发挥我们的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影响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力，我们就迷失了，就会被丢弃在外面。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56565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3" y="1121664"/>
            <a:ext cx="9115900" cy="52029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CN" sz="4800" b="1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8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Presupposes</a:t>
            </a:r>
            <a:r>
              <a:rPr lang="en-US" altLang="zh-CN" sz="48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Clr>
                <a:srgbClr val="00FFFF"/>
              </a:buClr>
              <a:buFont typeface="Wingdings" charset="2"/>
              <a:buChar char="Ø"/>
            </a:pPr>
            <a:r>
              <a:rPr lang="en-US" altLang="zh-CN" sz="32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我们应当预先知道的（明白的）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  <a:buClr>
                <a:srgbClr val="00FFFF"/>
              </a:buClr>
              <a:buFont typeface="Wingdings" charset="2"/>
              <a:buChar char="Ø"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这个世界是充满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腐败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，需要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盐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；</a:t>
            </a:r>
            <a:r>
              <a:rPr lang="zh-CN" altLang="en-US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</a:p>
          <a:p>
            <a:pPr lvl="2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FFFF"/>
              </a:buClr>
              <a:buFont typeface="Wingdings" charset="2"/>
              <a:buChar char="Ø"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这个世界是充满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黑暗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的，需要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光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；</a:t>
            </a: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buNone/>
            </a:pPr>
            <a:endParaRPr lang="zh-CN" altLang="en-US" sz="3200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marL="990600" lvl="1" indent="-533400" eaLnBrk="1" hangingPunct="1">
              <a:lnSpc>
                <a:spcPct val="95000"/>
              </a:lnSpc>
              <a:buFont typeface="Wingdings" charset="0"/>
              <a:buNone/>
            </a:pPr>
            <a:r>
              <a:rPr lang="zh-CN" altLang="en-US" sz="1600" dirty="0">
                <a:latin typeface="新宋体" charset="0"/>
                <a:ea typeface="新宋体" charset="0"/>
                <a:cs typeface="新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959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828" y="698009"/>
            <a:ext cx="8872060" cy="60499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CN" sz="4800" b="1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8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Plan 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Clr>
                <a:srgbClr val="CCFFCC"/>
              </a:buClr>
              <a:buFont typeface="Wingdings" charset="2"/>
              <a:buChar char="Ø"/>
            </a:pPr>
            <a:r>
              <a:rPr lang="en-US" altLang="zh-CN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神有一个计划，</a:t>
            </a:r>
            <a:r>
              <a:rPr lang="zh-CN" altLang="en-US" sz="3700" b="1" dirty="0">
                <a:latin typeface="STKaiti" panose="02010600040101010101" pitchFamily="2" charset="-122"/>
                <a:ea typeface="STKaiti" panose="02010600040101010101" pitchFamily="2" charset="-122"/>
                <a:cs typeface="华文楷体"/>
              </a:rPr>
              <a:t>祂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给于我们责任。</a:t>
            </a:r>
            <a:endParaRPr lang="en-US" altLang="zh-CN" sz="37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  <a:buClr>
                <a:srgbClr val="CCFFCC"/>
              </a:buClr>
              <a:buFont typeface="Wingdings" charset="2"/>
              <a:buChar char="Ø"/>
            </a:pPr>
            <a:r>
              <a:rPr lang="en-US" altLang="zh-CN" sz="37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是被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拣选的族类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，是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君尊的祭司</a:t>
            </a:r>
            <a:r>
              <a:rPr lang="zh-CN" altLang="en-US" sz="3700" b="1" dirty="0">
                <a:solidFill>
                  <a:srgbClr val="FF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圣洁的国度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</a:t>
            </a:r>
            <a:r>
              <a:rPr lang="zh-CN" altLang="en-US" sz="3700" b="1" dirty="0">
                <a:solidFill>
                  <a:srgbClr val="FF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属神的子民</a:t>
            </a:r>
            <a:r>
              <a:rPr lang="zh-CN" altLang="en-US" sz="3700" b="1" dirty="0">
                <a:solidFill>
                  <a:srgbClr val="FF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。</a:t>
            </a:r>
            <a:endParaRPr lang="en-US" altLang="zh-CN" sz="3700" b="1" dirty="0">
              <a:solidFill>
                <a:srgbClr val="FFFFFF"/>
              </a:solidFill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  <a:buClr>
                <a:srgbClr val="CCFFCC"/>
              </a:buClr>
              <a:buFont typeface="Wingdings" charset="2"/>
              <a:buChar char="Ø"/>
            </a:pPr>
            <a:r>
              <a:rPr lang="en-US" altLang="zh-CN" sz="3700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37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只有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改变了</a:t>
            </a:r>
            <a:r>
              <a:rPr lang="zh-CN" altLang="en-US" sz="37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的生命，才能去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影响</a:t>
            </a:r>
            <a:r>
              <a:rPr lang="zh-CN" altLang="en-US" sz="37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另外一个生命的改变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。</a:t>
            </a:r>
          </a:p>
          <a:p>
            <a:pPr marL="990600" lvl="1" indent="-533400" eaLnBrk="1" hangingPunct="1">
              <a:lnSpc>
                <a:spcPct val="95000"/>
              </a:lnSpc>
              <a:buFont typeface="Wingdings" charset="0"/>
              <a:buNone/>
            </a:pPr>
            <a:r>
              <a:rPr lang="zh-CN" altLang="en-US" sz="1600" dirty="0">
                <a:latin typeface="STXinwei" panose="02010800040101010101" pitchFamily="2" charset="-122"/>
                <a:ea typeface="STXinwei" panose="02010800040101010101" pitchFamily="2" charset="-122"/>
                <a:cs typeface="新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8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</a:t>
            </a:r>
            <a:endParaRPr lang="zh-CN" altLang="en-US" b="0" dirty="0">
              <a:solidFill>
                <a:schemeClr val="hlink"/>
              </a:solidFill>
              <a:effectLst/>
              <a:latin typeface="Garamond" charset="0"/>
              <a:ea typeface="SimSun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7564" y="1085088"/>
            <a:ext cx="8229600" cy="53038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lnSpc>
                <a:spcPct val="95000"/>
              </a:lnSpc>
              <a:buNone/>
            </a:pPr>
            <a:r>
              <a:rPr lang="en-US" altLang="zh-CN" sz="48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Problem</a:t>
            </a:r>
            <a:r>
              <a:rPr lang="en-US" altLang="zh-CN" sz="48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endParaRPr lang="en-US" altLang="zh-CN" sz="4000" b="1" dirty="0">
              <a:solidFill>
                <a:srgbClr val="00FFFF"/>
              </a:solidFill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lvl="2">
              <a:lnSpc>
                <a:spcPct val="120000"/>
              </a:lnSpc>
              <a:buClr>
                <a:srgbClr val="CCFFCC"/>
              </a:buClr>
              <a:buFont typeface="Wingdings" charset="2"/>
              <a:buChar char="Ø"/>
            </a:pPr>
            <a:r>
              <a:rPr lang="zh-CN" altLang="zh-CN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问题是什麽呢？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lvl="2">
              <a:lnSpc>
                <a:spcPct val="120000"/>
              </a:lnSpc>
              <a:buClr>
                <a:srgbClr val="CCFFCC"/>
              </a:buClr>
              <a:buFont typeface="Wingdings" charset="2"/>
              <a:buChar char="Ø"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盐若失了味，怎能叫他再咸呢？灯放在斗底下，有什麽用呢？</a:t>
            </a:r>
          </a:p>
        </p:txBody>
      </p:sp>
    </p:spTree>
    <p:extLst>
      <p:ext uri="{BB962C8B-B14F-4D97-AF65-F5344CB8AC3E}">
        <p14:creationId xmlns:p14="http://schemas.microsoft.com/office/powerpoint/2010/main" val="419003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</a:t>
            </a:r>
            <a:endParaRPr lang="zh-CN" altLang="en-US" b="0" dirty="0">
              <a:solidFill>
                <a:schemeClr val="hlink"/>
              </a:solidFill>
              <a:effectLst/>
              <a:latin typeface="Garamond" charset="0"/>
              <a:ea typeface="SimSun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3619" y="1133856"/>
            <a:ext cx="8229600" cy="5196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lnSpc>
                <a:spcPct val="95000"/>
              </a:lnSpc>
              <a:buNone/>
            </a:pPr>
            <a:r>
              <a:rPr lang="en-US" altLang="zh-CN" sz="48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Purpose</a:t>
            </a:r>
            <a:r>
              <a:rPr lang="en-US" altLang="zh-CN" sz="48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</a:p>
          <a:p>
            <a:pPr lvl="2">
              <a:lnSpc>
                <a:spcPct val="120000"/>
              </a:lnSpc>
              <a:buClr>
                <a:srgbClr val="CCFFCC"/>
              </a:buClr>
              <a:buFont typeface="Wingdings" charset="2"/>
              <a:buChar char="Ø"/>
            </a:pPr>
            <a:r>
              <a:rPr lang="zh-CN" altLang="zh-CN" sz="32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36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36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耶稣话语的目的是什麽呢？</a:t>
            </a:r>
            <a:endParaRPr lang="en-US" altLang="zh-CN" sz="36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lvl="2">
              <a:lnSpc>
                <a:spcPct val="120000"/>
              </a:lnSpc>
              <a:buClr>
                <a:srgbClr val="CCFFCC"/>
              </a:buClr>
              <a:buFont typeface="Wingdings" charset="2"/>
              <a:buChar char="Ø"/>
            </a:pPr>
            <a:r>
              <a:rPr lang="en-US" altLang="zh-CN" sz="36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 </a:t>
            </a:r>
            <a:r>
              <a:rPr lang="zh-CN" altLang="en-US" sz="36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你们的光也当这样照在人前、叫他们看见你们的好行为、便将荣耀归给你们在天上的父。（</a:t>
            </a:r>
            <a:r>
              <a:rPr lang="zh-CN" altLang="en-US" sz="36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圣徒</a:t>
            </a:r>
            <a:r>
              <a:rPr lang="zh-CN" altLang="en-US" sz="36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的定义是什么呢</a:t>
            </a:r>
            <a:r>
              <a:rPr lang="en-US" altLang="zh-CN" sz="36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36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？</a:t>
            </a:r>
            <a:r>
              <a:rPr lang="en-US" altLang="zh-CN" sz="36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… </a:t>
            </a:r>
            <a:r>
              <a:rPr lang="zh-CN" altLang="en-US" sz="36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就是</a:t>
            </a:r>
            <a:r>
              <a:rPr lang="en-US" altLang="zh-CN" sz="36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…</a:t>
            </a:r>
            <a:r>
              <a:rPr lang="zh-CN" altLang="en-US" sz="36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）</a:t>
            </a:r>
          </a:p>
          <a:p>
            <a:pPr marL="990600" lvl="1" indent="-533400" eaLnBrk="1" hangingPunct="1">
              <a:lnSpc>
                <a:spcPct val="95000"/>
              </a:lnSpc>
              <a:buFont typeface="Wingdings" charset="0"/>
              <a:buNone/>
            </a:pPr>
            <a:endParaRPr lang="zh-CN" altLang="en-US" sz="16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42387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CN" altLang="en-US" sz="54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神的期望，我的祷告</a:t>
            </a:r>
            <a:endParaRPr lang="en-US" sz="5400" b="1" dirty="0">
              <a:solidFill>
                <a:srgbClr val="00FFFF"/>
              </a:solidFill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9246" y="1954215"/>
            <a:ext cx="8232775" cy="455536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Clr>
                <a:srgbClr val="CCFFCC"/>
              </a:buClr>
              <a:buFont typeface="Wingdings" charset="2"/>
              <a:buChar char="Ø"/>
              <a:defRPr/>
            </a:pPr>
            <a:r>
              <a:rPr lang="en-US" altLang="zh-CN" sz="3800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38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“</a:t>
            </a:r>
            <a:r>
              <a:rPr lang="zh-CN" altLang="en-US" sz="38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得到今天的年轻人，就能影响未来的中华民族</a:t>
            </a:r>
            <a:r>
              <a:rPr lang="zh-CN" altLang="en-US" sz="38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”</a:t>
            </a:r>
            <a:r>
              <a:rPr lang="en-US" altLang="zh-CN" sz="38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38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我们以基督的爱爱每一位未来的主人翁。力求将福音传给他们，如同</a:t>
            </a:r>
            <a:r>
              <a:rPr lang="zh-CN" altLang="en-US" sz="38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浦公英</a:t>
            </a:r>
            <a:r>
              <a:rPr lang="zh-CN" altLang="en-US" sz="38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借着风得着了大地一样。</a:t>
            </a:r>
            <a:endParaRPr lang="en-US" sz="38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62218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09599" y="164353"/>
            <a:ext cx="8041341" cy="1253285"/>
          </a:xfrm>
        </p:spPr>
        <p:txBody>
          <a:bodyPr/>
          <a:lstStyle/>
          <a:p>
            <a:pPr algn="ctr">
              <a:defRPr/>
            </a:pPr>
            <a:r>
              <a:rPr lang="zh-CN" altLang="en-US" sz="54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神的期望，我的祷告</a:t>
            </a:r>
            <a:endParaRPr lang="en-US" sz="5400" b="1" dirty="0">
              <a:solidFill>
                <a:srgbClr val="00FFFF"/>
              </a:solidFill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8201" y="1600200"/>
            <a:ext cx="8540750" cy="477799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Wingdings" charset="2"/>
              <a:buChar char="Ø"/>
              <a:defRPr/>
            </a:pP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这些被神改变的生命，也将在社会的各个领域</a:t>
            </a:r>
            <a:r>
              <a:rPr lang="zh-CN" altLang="en-US" sz="37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影响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未来的中华民族，乃至世界。这是神对我们每一位的期望。</a:t>
            </a:r>
            <a:endParaRPr lang="en-US" altLang="zh-CN" sz="37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charset="2"/>
              <a:buChar char="Ø"/>
              <a:defRPr/>
            </a:pP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生活中没有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异象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，可以从行为上看出来；事奉上没有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异象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，可以从教会中看出来。</a:t>
            </a:r>
            <a:endParaRPr lang="en-US" sz="37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12609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00FFFF"/>
                </a:solidFill>
                <a:latin typeface="Garamond" charset="0"/>
                <a:ea typeface="SimSun" charset="0"/>
              </a:rPr>
              <a:t>     </a:t>
            </a:r>
            <a:endParaRPr lang="zh-CN" altLang="en-US" dirty="0">
              <a:solidFill>
                <a:srgbClr val="00FFFF"/>
              </a:solidFill>
              <a:latin typeface="Garamond" charset="0"/>
              <a:ea typeface="SimSun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77149"/>
            <a:ext cx="8229600" cy="561399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 typeface="Wingdings" charset="0"/>
              <a:buNone/>
            </a:pPr>
            <a:r>
              <a:rPr lang="zh-CN" altLang="en-US" sz="3700" dirty="0">
                <a:solidFill>
                  <a:srgbClr val="FFFF00"/>
                </a:solidFill>
                <a:latin typeface="华文楷体"/>
                <a:ea typeface="华文楷体"/>
                <a:cs typeface="华文楷体"/>
              </a:rPr>
              <a:t>	</a:t>
            </a:r>
            <a:r>
              <a:rPr lang="zh-CN" altLang="en-US" sz="37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马太福音</a:t>
            </a:r>
            <a:r>
              <a:rPr lang="en-US" altLang="zh-CN" sz="3700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5:13-16</a:t>
            </a:r>
            <a:r>
              <a:rPr lang="zh-CN" altLang="en-US" sz="37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；腓立比书</a:t>
            </a:r>
            <a:r>
              <a:rPr lang="en-US" altLang="zh-CN" sz="37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en-US" altLang="zh-CN" sz="3700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2:15</a:t>
            </a:r>
          </a:p>
          <a:p>
            <a:pPr eaLnBrk="1" hangingPunct="1">
              <a:lnSpc>
                <a:spcPct val="120000"/>
              </a:lnSpc>
              <a:buFont typeface="Wingdings" charset="0"/>
              <a:buNone/>
            </a:pPr>
            <a:r>
              <a:rPr lang="en-US" altLang="zh-CN" sz="37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	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你们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是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Al Tarikh" pitchFamily="2" charset="-78"/>
              </a:rPr>
              <a:t>世上的盐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．盐若失了味、怎</a:t>
            </a:r>
            <a:r>
              <a:rPr lang="en-US" altLang="zh-CN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 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能叫他再咸呢．以后无用、不过丢</a:t>
            </a:r>
            <a:r>
              <a:rPr lang="en-US" altLang="zh-CN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 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在外面、被人践踏了。</a:t>
            </a:r>
            <a:r>
              <a:rPr lang="zh-CN" altLang="en-US" sz="3700" b="1" dirty="0">
                <a:solidFill>
                  <a:srgbClr val="FF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你们</a:t>
            </a:r>
            <a:r>
              <a:rPr lang="zh-CN" altLang="en-US" sz="3700" b="1" dirty="0">
                <a:solidFill>
                  <a:srgbClr val="FF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是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世上</a:t>
            </a:r>
            <a:r>
              <a:rPr lang="en-US" altLang="zh-CN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  </a:t>
            </a:r>
            <a:r>
              <a:rPr lang="zh-CN" altLang="en-US" sz="37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Hiragino Sans GB W6"/>
              </a:rPr>
              <a:t>的光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．城造在山上、是不能隐藏的。人点灯、不放在斗底下、是放在灯</a:t>
            </a:r>
            <a:r>
              <a:rPr lang="en-US" altLang="zh-CN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 </a:t>
            </a:r>
            <a:r>
              <a:rPr lang="zh-CN" altLang="en-US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台上、就照亮一家的人。</a:t>
            </a:r>
            <a:r>
              <a:rPr lang="en-US" altLang="zh-CN" sz="37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endParaRPr lang="zh-CN" altLang="en-US" sz="37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98734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4588" y="4273175"/>
            <a:ext cx="3585884" cy="1438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浦公英借着风，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大地属于它们；</a:t>
            </a:r>
          </a:p>
        </p:txBody>
      </p:sp>
    </p:spTree>
    <p:extLst>
      <p:ext uri="{BB962C8B-B14F-4D97-AF65-F5344CB8AC3E}">
        <p14:creationId xmlns:p14="http://schemas.microsoft.com/office/powerpoint/2010/main" val="86025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42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060" y="418353"/>
            <a:ext cx="4108824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雄鹰借着风，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     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天空属于它们；</a:t>
            </a:r>
          </a:p>
        </p:txBody>
      </p:sp>
    </p:spTree>
    <p:extLst>
      <p:ext uri="{BB962C8B-B14F-4D97-AF65-F5344CB8AC3E}">
        <p14:creationId xmlns:p14="http://schemas.microsoft.com/office/powerpoint/2010/main" val="77042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824"/>
            <a:ext cx="9144000" cy="5797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74705"/>
            <a:ext cx="9144000" cy="802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带着基督香气去宣教，世界便属于我们。</a:t>
            </a:r>
          </a:p>
        </p:txBody>
      </p:sp>
    </p:spTree>
    <p:extLst>
      <p:ext uri="{BB962C8B-B14F-4D97-AF65-F5344CB8AC3E}">
        <p14:creationId xmlns:p14="http://schemas.microsoft.com/office/powerpoint/2010/main" val="319832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CN" altLang="en-US" sz="54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神的期望，我的祷告</a:t>
            </a:r>
            <a:endParaRPr lang="en-US" sz="5400" b="1" dirty="0">
              <a:solidFill>
                <a:srgbClr val="00FFFF"/>
              </a:solidFill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472" y="1718234"/>
            <a:ext cx="8696071" cy="513976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1">
              <a:lnSpc>
                <a:spcPct val="120000"/>
              </a:lnSpc>
              <a:buClr>
                <a:srgbClr val="FFFF00"/>
              </a:buClr>
              <a:buFont typeface="Wingdings" charset="2"/>
              <a:buChar char="Ø"/>
              <a:defRPr/>
            </a:pPr>
            <a:r>
              <a:rPr lang="en-US" altLang="zh-CN" sz="40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 smtClean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浦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公英借着风，大地属于它们；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lvl="1">
              <a:lnSpc>
                <a:spcPct val="120000"/>
              </a:lnSpc>
              <a:buClr>
                <a:srgbClr val="FFFF00"/>
              </a:buClr>
              <a:buFont typeface="Wingdings" charset="2"/>
              <a:buChar char="Ø"/>
              <a:defRPr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雄鹰借着风，天空属于它们；</a:t>
            </a:r>
          </a:p>
          <a:p>
            <a:pPr lvl="1">
              <a:lnSpc>
                <a:spcPct val="120000"/>
              </a:lnSpc>
              <a:buClr>
                <a:srgbClr val="FFFF00"/>
              </a:buClr>
              <a:buFont typeface="Wingdings" charset="2"/>
              <a:buChar char="Ø"/>
              <a:defRPr/>
            </a:pPr>
            <a:r>
              <a:rPr lang="en-US" altLang="zh-CN" sz="4000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带着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基督的香气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去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宣教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，世界便属于我们。我们必须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随时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带着基督香气，为神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召回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他迷失的子民。</a:t>
            </a:r>
            <a:endParaRPr lang="en-US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38346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6000" b="1" dirty="0">
                <a:solidFill>
                  <a:srgbClr val="FFFF00"/>
                </a:solidFill>
                <a:latin typeface="Hiragino Sans GB W6"/>
                <a:ea typeface="Hiragino Sans GB W6"/>
                <a:cs typeface="Hiragino Sans GB W6"/>
              </a:rPr>
              <a:t>兴起发光</a:t>
            </a:r>
            <a:endParaRPr lang="en-US" sz="6000" b="1" dirty="0">
              <a:solidFill>
                <a:srgbClr val="FFFF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 </a:t>
            </a:r>
            <a:r>
              <a:rPr lang="zh-CN" altLang="en-US" sz="54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为主赢得这世代</a:t>
            </a:r>
            <a:endParaRPr lang="en-US" sz="5400" b="1" dirty="0">
              <a:solidFill>
                <a:srgbClr val="00FFFF"/>
              </a:solidFill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47272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52358"/>
            <a:ext cx="8229600" cy="5273806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zh-CN" altLang="en-US" sz="6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多一个基督徒，</a:t>
            </a:r>
          </a:p>
          <a:p>
            <a:pPr algn="ctr" eaLnBrk="1" hangingPunct="1">
              <a:buFont typeface="Wingdings" charset="0"/>
              <a:buNone/>
            </a:pPr>
            <a:r>
              <a:rPr lang="zh-CN" altLang="en-US" sz="6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就少一个中国公民</a:t>
            </a:r>
          </a:p>
          <a:p>
            <a:pPr algn="ctr" eaLnBrk="1" hangingPunct="1">
              <a:buFont typeface="Wingdings" charset="0"/>
              <a:buNone/>
            </a:pPr>
            <a:r>
              <a:rPr lang="en-US" altLang="zh-CN" sz="6000" dirty="0">
                <a:latin typeface="华文楷体"/>
                <a:ea typeface="华文楷体"/>
                <a:cs typeface="华文楷体"/>
              </a:rPr>
              <a:t> </a:t>
            </a:r>
            <a:endParaRPr lang="zh-CN" altLang="en-US" sz="6000" dirty="0">
              <a:solidFill>
                <a:srgbClr val="00FFFF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20592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52358"/>
            <a:ext cx="8229600" cy="5273806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zh-CN" altLang="en-US" sz="6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多一个基督徒，</a:t>
            </a:r>
          </a:p>
          <a:p>
            <a:pPr algn="ctr" eaLnBrk="1" hangingPunct="1">
              <a:buFont typeface="Wingdings" charset="0"/>
              <a:buNone/>
            </a:pPr>
            <a:r>
              <a:rPr lang="zh-CN" altLang="en-US" sz="6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就少一个中国公民</a:t>
            </a:r>
          </a:p>
          <a:p>
            <a:pPr algn="ctr" eaLnBrk="1" hangingPunct="1">
              <a:buFont typeface="Wingdings" charset="0"/>
              <a:buNone/>
            </a:pPr>
            <a:r>
              <a:rPr lang="zh-CN" altLang="en-US" sz="6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多一个</a:t>
            </a:r>
            <a:r>
              <a:rPr lang="zh-CN" altLang="en-US" sz="6000" b="1" dirty="0">
                <a:solidFill>
                  <a:srgbClr val="FFFF00"/>
                </a:solidFill>
                <a:latin typeface="Hiragino Sans GB W6"/>
                <a:ea typeface="Hiragino Sans GB W6"/>
                <a:cs typeface="Hiragino Sans GB W6"/>
              </a:rPr>
              <a:t>基督徒</a:t>
            </a:r>
            <a:r>
              <a:rPr lang="zh-CN" altLang="en-US" sz="6000" b="1" dirty="0">
                <a:latin typeface="华文楷体"/>
                <a:ea typeface="华文楷体"/>
                <a:cs typeface="华文楷体"/>
              </a:rPr>
              <a:t>，</a:t>
            </a:r>
          </a:p>
          <a:p>
            <a:pPr algn="ctr" eaLnBrk="1" hangingPunct="1">
              <a:buFont typeface="Wingdings" charset="0"/>
              <a:buNone/>
            </a:pPr>
            <a:r>
              <a:rPr lang="zh-CN" altLang="en-US" sz="6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就多一个中国的</a:t>
            </a:r>
            <a:r>
              <a:rPr lang="zh-CN" altLang="en-US" sz="6000" b="1" dirty="0">
                <a:solidFill>
                  <a:srgbClr val="00FFFF"/>
                </a:solidFill>
                <a:latin typeface="Hiragino Sans GB W6"/>
                <a:ea typeface="Hiragino Sans GB W6"/>
                <a:cs typeface="Hiragino Sans GB W6"/>
              </a:rPr>
              <a:t>好公民</a:t>
            </a:r>
          </a:p>
        </p:txBody>
      </p:sp>
    </p:spTree>
    <p:extLst>
      <p:ext uri="{BB962C8B-B14F-4D97-AF65-F5344CB8AC3E}">
        <p14:creationId xmlns:p14="http://schemas.microsoft.com/office/powerpoint/2010/main" val="307579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679184" y="274638"/>
            <a:ext cx="7924800" cy="1143000"/>
          </a:xfrm>
        </p:spPr>
        <p:txBody>
          <a:bodyPr/>
          <a:lstStyle/>
          <a:p>
            <a:pPr algn="ctr" eaLnBrk="1" hangingPunct="1"/>
            <a:r>
              <a:rPr lang="zh-CN" altLang="en-US" sz="6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庄稼多，作工的人少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589088"/>
            <a:ext cx="6858000" cy="4548187"/>
          </a:xfrm>
        </p:spPr>
      </p:pic>
    </p:spTree>
    <p:extLst>
      <p:ext uri="{BB962C8B-B14F-4D97-AF65-F5344CB8AC3E}">
        <p14:creationId xmlns:p14="http://schemas.microsoft.com/office/powerpoint/2010/main" val="209766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zh-CN" altLang="en-US" sz="54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庄稼熟了，可以收割了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517650"/>
            <a:ext cx="6629400" cy="4746625"/>
          </a:xfrm>
        </p:spPr>
      </p:pic>
    </p:spTree>
    <p:extLst>
      <p:ext uri="{BB962C8B-B14F-4D97-AF65-F5344CB8AC3E}">
        <p14:creationId xmlns:p14="http://schemas.microsoft.com/office/powerpoint/2010/main" val="91689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hlink"/>
                </a:solidFill>
                <a:latin typeface="Garamond" charset="0"/>
                <a:ea typeface="SimSun" charset="0"/>
              </a:rPr>
              <a:t>   </a:t>
            </a:r>
            <a:endParaRPr lang="zh-CN" altLang="en-US" b="0" dirty="0">
              <a:solidFill>
                <a:schemeClr val="hlink"/>
              </a:solidFill>
              <a:latin typeface="Garamond" charset="0"/>
              <a:ea typeface="SimSun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782778"/>
            <a:ext cx="8229600" cy="534338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30000"/>
              </a:lnSpc>
              <a:buFont typeface="Wingdings" charset="0"/>
              <a:buNone/>
            </a:pPr>
            <a:r>
              <a:rPr lang="zh-CN" altLang="en-US" sz="4400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4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于是对门徒说：要收的庄稼多，做工的人少。所以，你们当求庄稼的主打发工人                （我们自己？）出去</a:t>
            </a:r>
            <a:endParaRPr lang="en-US" altLang="zh-CN" sz="44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algn="ctr" eaLnBrk="1" hangingPunct="1">
              <a:lnSpc>
                <a:spcPct val="130000"/>
              </a:lnSpc>
              <a:buFont typeface="Wingdings" charset="0"/>
              <a:buNone/>
            </a:pPr>
            <a:r>
              <a:rPr lang="en-US" altLang="zh-CN" sz="44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  <a:r>
              <a:rPr lang="zh-CN" altLang="en-US" sz="44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收他的庄稼。</a:t>
            </a:r>
            <a:r>
              <a:rPr lang="zh-CN" altLang="en-US" sz="44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</a:t>
            </a:r>
          </a:p>
          <a:p>
            <a:pPr algn="ctr" eaLnBrk="1" hangingPunct="1">
              <a:lnSpc>
                <a:spcPct val="130000"/>
              </a:lnSpc>
              <a:buFont typeface="Wingdings" charset="0"/>
              <a:buNone/>
            </a:pPr>
            <a:r>
              <a:rPr lang="en-US" altLang="zh-CN" sz="4400" b="1" dirty="0">
                <a:solidFill>
                  <a:srgbClr val="00FF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400" b="1" dirty="0">
                <a:solidFill>
                  <a:srgbClr val="FF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把这</a:t>
            </a:r>
            <a:r>
              <a:rPr lang="zh-CN" altLang="en-US" sz="4400" b="1" dirty="0">
                <a:solidFill>
                  <a:srgbClr val="FFFF00"/>
                </a:solidFill>
                <a:latin typeface="Hiragino Sans GB W6"/>
                <a:ea typeface="Hiragino Sans GB W6"/>
                <a:cs typeface="Hiragino Sans GB W6"/>
              </a:rPr>
              <a:t>未得之地</a:t>
            </a:r>
            <a:r>
              <a:rPr lang="zh-CN" altLang="en-US" sz="44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赐给我</a:t>
            </a:r>
          </a:p>
        </p:txBody>
      </p:sp>
    </p:spTree>
    <p:extLst>
      <p:ext uri="{BB962C8B-B14F-4D97-AF65-F5344CB8AC3E}">
        <p14:creationId xmlns:p14="http://schemas.microsoft.com/office/powerpoint/2010/main" val="299109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45719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00FFFF"/>
                </a:solidFill>
                <a:latin typeface="Garamond" charset="0"/>
                <a:ea typeface="SimSun" charset="0"/>
              </a:rPr>
              <a:t>     </a:t>
            </a:r>
            <a:endParaRPr lang="zh-CN" altLang="en-US" dirty="0">
              <a:solidFill>
                <a:srgbClr val="00FFFF"/>
              </a:solidFill>
              <a:latin typeface="Garamond" charset="0"/>
              <a:ea typeface="SimSun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716560"/>
            <a:ext cx="8229600" cy="561399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1" hangingPunct="1">
              <a:lnSpc>
                <a:spcPct val="120000"/>
              </a:lnSpc>
              <a:buFont typeface="Wingdings" charset="0"/>
              <a:buNone/>
            </a:pP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	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马太福音</a:t>
            </a:r>
            <a:r>
              <a:rPr lang="en-US" altLang="zh-CN" sz="4000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5:13-16</a:t>
            </a:r>
            <a:r>
              <a:rPr lang="zh-CN" altLang="en-US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；腓立比书</a:t>
            </a:r>
            <a:r>
              <a:rPr lang="en-US" altLang="zh-CN" sz="4000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2:15</a:t>
            </a:r>
          </a:p>
          <a:p>
            <a:pPr eaLnBrk="1" hangingPunct="1">
              <a:lnSpc>
                <a:spcPct val="120000"/>
              </a:lnSpc>
              <a:buFont typeface="Wingdings" charset="0"/>
              <a:buNone/>
            </a:pPr>
            <a:r>
              <a:rPr lang="en-US" altLang="zh-CN" sz="4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 	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你们的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光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也当这样照在人前、叫他们看见你们的</a:t>
            </a:r>
            <a:r>
              <a:rPr lang="zh-CN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好行为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、便将荣耀归给你们在天上的父。</a:t>
            </a:r>
            <a:endParaRPr lang="en-US" altLang="zh-CN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TW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	</a:t>
            </a:r>
            <a:r>
              <a:rPr lang="zh-TW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使你们无可指摘、诚实无伪、在这</a:t>
            </a:r>
            <a:r>
              <a:rPr lang="zh-TW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弯曲悖缪</a:t>
            </a:r>
            <a:r>
              <a:rPr lang="zh-TW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的世代、作神无瑕疵的儿女、你们显在这世代中、好像</a:t>
            </a:r>
            <a:r>
              <a:rPr lang="zh-TW" altLang="en-US" sz="4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明光照耀</a:t>
            </a:r>
            <a:r>
              <a:rPr lang="zh-TW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、</a:t>
            </a:r>
            <a:endParaRPr lang="en-US" sz="4000" b="1" dirty="0">
              <a:latin typeface="STXinwei" panose="02010800040101010101" pitchFamily="2" charset="-122"/>
              <a:ea typeface="STXinwei" panose="02010800040101010101" pitchFamily="2" charset="-122"/>
              <a:cs typeface="华文楷体"/>
            </a:endParaRPr>
          </a:p>
          <a:p>
            <a:pPr eaLnBrk="1" hangingPunct="1">
              <a:lnSpc>
                <a:spcPct val="120000"/>
              </a:lnSpc>
              <a:buFont typeface="Wingdings" charset="0"/>
              <a:buNone/>
            </a:pPr>
            <a:endParaRPr lang="zh-CN" altLang="en-US" sz="37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13180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6E471F-33B0-3740-8FC8-E54A0C6F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-12194"/>
            <a:ext cx="9144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349A9-053E-7744-859C-948164BA21C9}"/>
              </a:ext>
            </a:extLst>
          </p:cNvPr>
          <p:cNvSpPr txBox="1"/>
          <p:nvPr/>
        </p:nvSpPr>
        <p:spPr>
          <a:xfrm>
            <a:off x="85344" y="633984"/>
            <a:ext cx="840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highlight>
                  <a:srgbClr val="000080"/>
                </a:highligh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+mn-cs"/>
              </a:rPr>
              <a:t>兴起发光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highlight>
                  <a:srgbClr val="000080"/>
                </a:highligh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+mn-cs"/>
              </a:rPr>
              <a:t>！因为你的光已经来到。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80"/>
                </a:highligh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+mn-cs"/>
              </a:rPr>
              <a:t>                   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800000"/>
                </a:highligh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+mn-cs"/>
              </a:rPr>
              <a:t>以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800000"/>
                </a:highligh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+mn-cs"/>
              </a:rPr>
              <a:t>赛亚书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800000"/>
                </a:highlight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+mn-cs"/>
              </a:rPr>
              <a:t>60:1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800000"/>
              </a:highlight>
              <a:uLnTx/>
              <a:uFillTx/>
              <a:latin typeface="STXinwei" panose="02010800040101010101" pitchFamily="2" charset="-122"/>
              <a:ea typeface="STXinwei" panose="020108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39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8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zh-CN" altLang="en-US" sz="5400" b="1" dirty="0">
                <a:solidFill>
                  <a:srgbClr val="00FFFF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你们</a:t>
            </a:r>
            <a:r>
              <a:rPr lang="zh-CN" altLang="en-US" sz="5400" b="1" dirty="0">
                <a:solidFill>
                  <a:srgbClr val="FFFF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5400" b="1" dirty="0">
                <a:solidFill>
                  <a:srgbClr val="00FFFF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盐，你们</a:t>
            </a:r>
            <a:r>
              <a:rPr lang="zh-CN" altLang="en-US" sz="5400" b="1" dirty="0">
                <a:solidFill>
                  <a:srgbClr val="FFFF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</a:t>
            </a:r>
            <a:r>
              <a:rPr lang="zh-CN" altLang="en-US" sz="5400" b="1" dirty="0">
                <a:solidFill>
                  <a:srgbClr val="00FFFF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光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830-221F-BB44-B077-03D5355C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81" y="1777371"/>
            <a:ext cx="7147660" cy="328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0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7200" b="1" dirty="0">
                <a:solidFill>
                  <a:srgbClr val="FFFF00"/>
                </a:solidFill>
                <a:latin typeface="Hiragino Sans GB W6"/>
                <a:ea typeface="Hiragino Sans GB W6"/>
                <a:cs typeface="Hiragino Sans GB W6"/>
              </a:rPr>
              <a:t>你愿意吗？</a:t>
            </a:r>
            <a:endParaRPr lang="en-US" sz="7200" b="1" dirty="0">
              <a:solidFill>
                <a:srgbClr val="FFFF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8399" y="3886200"/>
            <a:ext cx="45719" cy="1752600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394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0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07" y="259305"/>
            <a:ext cx="887437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你們是世上的鹽。鹽若失了味，怎能叫他再鹹呢？以後無用，不過丟在外面，被人踐踏了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2000"/>
              </a:lnSpc>
            </a:pP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們是世上的光。城造在山上是不能隱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藏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2000"/>
              </a:lnSpc>
            </a:pP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點燈，不放在斗底下，是放在燈臺上，就照亮一家的人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2000"/>
              </a:lnSpc>
            </a:pP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你們的光也當這樣照在人前，叫他們看見你們的好行為，便將榮耀歸給你們在天上的父。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" name="鹽與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3055" y="5000181"/>
            <a:ext cx="695833" cy="6958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1831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zh-CN" altLang="en-US" sz="6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是盐是光</a:t>
            </a:r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7775" y="2165117"/>
            <a:ext cx="3629025" cy="3027363"/>
          </a:xfrm>
        </p:spPr>
      </p:pic>
      <p:pic>
        <p:nvPicPr>
          <p:cNvPr id="6148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438017"/>
            <a:ext cx="2371725" cy="2522537"/>
          </a:xfrm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1014350" y="5192480"/>
            <a:ext cx="4114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我从来不知道你是基督徒</a:t>
            </a:r>
          </a:p>
        </p:txBody>
      </p:sp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5715000" y="5257800"/>
            <a:ext cx="1676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活水涌流</a:t>
            </a:r>
          </a:p>
        </p:txBody>
      </p:sp>
    </p:spTree>
    <p:extLst>
      <p:ext uri="{BB962C8B-B14F-4D97-AF65-F5344CB8AC3E}">
        <p14:creationId xmlns:p14="http://schemas.microsoft.com/office/powerpoint/2010/main" val="78329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sz="6000" b="1" dirty="0">
                <a:solidFill>
                  <a:srgbClr val="00FFFF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中国名谜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rgbClr val="FF0000"/>
              </a:buClr>
              <a:buSzPct val="80000"/>
              <a:buFont typeface="Wingdings" charset="2"/>
              <a:buChar char="u"/>
            </a:pPr>
            <a:r>
              <a:rPr lang="en-US" altLang="zh-CN" sz="4000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会意格（打一词）</a:t>
            </a:r>
          </a:p>
          <a:p>
            <a:pPr eaLnBrk="1" hangingPunct="1"/>
            <a:endParaRPr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pPr lvl="1" algn="ctr" eaLnBrk="1" hangingPunct="1">
              <a:buFont typeface="Wingdings" charset="0"/>
              <a:buNone/>
            </a:pPr>
            <a:r>
              <a:rPr lang="zh-CN" altLang="en-US" sz="6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明月松间照</a:t>
            </a:r>
          </a:p>
          <a:p>
            <a:pPr lvl="1" algn="ctr" eaLnBrk="1" hangingPunct="1">
              <a:buFont typeface="Wingdings" charset="0"/>
              <a:buNone/>
            </a:pPr>
            <a:r>
              <a:rPr lang="zh-CN" altLang="en-US" sz="6000" b="1" dirty="0">
                <a:solidFill>
                  <a:srgbClr val="FFFF00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华文楷体"/>
              </a:rPr>
              <a:t>清泉石上流</a:t>
            </a:r>
          </a:p>
          <a:p>
            <a:pPr lvl="1" eaLnBrk="1" hangingPunct="1">
              <a:buFont typeface="Wingdings" charset="0"/>
              <a:buNone/>
            </a:pPr>
            <a:endParaRPr lang="zh-CN" altLang="en-US" sz="5400" dirty="0">
              <a:latin typeface="新宋体" charset="0"/>
              <a:ea typeface="新宋体" charset="0"/>
              <a:cs typeface="新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8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8B5FB-552D-E142-AAAB-78B946F8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82"/>
            <a:ext cx="9144000" cy="6784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09C600-3BD7-A041-9E3D-4C07D300F5DE}"/>
              </a:ext>
            </a:extLst>
          </p:cNvPr>
          <p:cNvSpPr txBox="1"/>
          <p:nvPr/>
        </p:nvSpPr>
        <p:spPr>
          <a:xfrm>
            <a:off x="3755136" y="341376"/>
            <a:ext cx="9265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STXinwei" panose="02010800040101010101" pitchFamily="2" charset="-122"/>
                <a:ea typeface="STXinwei" panose="02010800040101010101" pitchFamily="2" charset="-122"/>
                <a:cs typeface="+mn-cs"/>
              </a:rPr>
              <a:t>唐朝王维的诗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STXinwei" panose="02010800040101010101" pitchFamily="2" charset="-122"/>
              <a:ea typeface="STXinwei" panose="0201080004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85878-58E5-654B-8F39-D4D7C664C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66" y="210058"/>
            <a:ext cx="20447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1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5"/>
            <a:ext cx="9155341" cy="68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4178509" y="654782"/>
            <a:ext cx="47363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Hiragino Sans GB W6"/>
                <a:ea typeface="Hiragino Sans GB W6"/>
                <a:cs typeface="Hiragino Sans GB W6"/>
              </a:rPr>
              <a:t>明月松间照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Hiragino Sans GB W6"/>
              <a:ea typeface="Hiragino Sans GB W6"/>
              <a:cs typeface="Hiragino Sans GB W6"/>
            </a:endParaRPr>
          </a:p>
        </p:txBody>
      </p:sp>
    </p:spTree>
    <p:extLst>
      <p:ext uri="{BB962C8B-B14F-4D97-AF65-F5344CB8AC3E}">
        <p14:creationId xmlns:p14="http://schemas.microsoft.com/office/powerpoint/2010/main" val="60488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172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18627" y="332638"/>
            <a:ext cx="4525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Hiragino Sans GB W6"/>
                <a:ea typeface="Hiragino Sans GB W6"/>
                <a:cs typeface="Hiragino Sans GB W6"/>
              </a:rPr>
              <a:t>清泉石上流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Hiragino Sans GB W6"/>
              <a:ea typeface="Hiragino Sans GB W6"/>
              <a:cs typeface="Hiragino Sans GB W6"/>
            </a:endParaRPr>
          </a:p>
        </p:txBody>
      </p:sp>
    </p:spTree>
    <p:extLst>
      <p:ext uri="{BB962C8B-B14F-4D97-AF65-F5344CB8AC3E}">
        <p14:creationId xmlns:p14="http://schemas.microsoft.com/office/powerpoint/2010/main" val="351217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79126</TotalTime>
  <Words>1675</Words>
  <Application>Microsoft Office PowerPoint</Application>
  <PresentationFormat>On-screen Show (4:3)</PresentationFormat>
  <Paragraphs>123</Paragraphs>
  <Slides>44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Al Tarikh</vt:lpstr>
      <vt:lpstr>Hiragino Sans GB W6</vt:lpstr>
      <vt:lpstr>新宋体</vt:lpstr>
      <vt:lpstr>SimSun</vt:lpstr>
      <vt:lpstr>华文楷体</vt:lpstr>
      <vt:lpstr>华文楷体</vt:lpstr>
      <vt:lpstr>华文新魏</vt:lpstr>
      <vt:lpstr>华文新魏</vt:lpstr>
      <vt:lpstr>華康黑體 Std W9</vt:lpstr>
      <vt:lpstr>Arial</vt:lpstr>
      <vt:lpstr>Arial Narrow</vt:lpstr>
      <vt:lpstr>Calibri</vt:lpstr>
      <vt:lpstr>Calibri Light</vt:lpstr>
      <vt:lpstr>Garamond</vt:lpstr>
      <vt:lpstr>Wingdings</vt:lpstr>
      <vt:lpstr>Office Theme</vt:lpstr>
      <vt:lpstr>2_Custom Design</vt:lpstr>
      <vt:lpstr>Horizon</vt:lpstr>
      <vt:lpstr>1_Horizon</vt:lpstr>
      <vt:lpstr>是光是盐 做个对世界有影响的人 马太福音5:13-16，腓立比书2:16</vt:lpstr>
      <vt:lpstr>PowerPoint Presentation</vt:lpstr>
      <vt:lpstr>     </vt:lpstr>
      <vt:lpstr>     </vt:lpstr>
      <vt:lpstr>是盐是光</vt:lpstr>
      <vt:lpstr>中国名谜</vt:lpstr>
      <vt:lpstr>PowerPoint Presentation</vt:lpstr>
      <vt:lpstr>PowerPoint Presentation</vt:lpstr>
      <vt:lpstr>PowerPoint Presentation</vt:lpstr>
      <vt:lpstr>     </vt:lpstr>
      <vt:lpstr>     </vt:lpstr>
      <vt:lpstr>    </vt:lpstr>
      <vt:lpstr>    </vt:lpstr>
      <vt:lpstr>   </vt:lpstr>
      <vt:lpstr>   </vt:lpstr>
      <vt:lpstr>PowerPoint Presentation</vt:lpstr>
      <vt:lpstr>    </vt:lpstr>
      <vt:lpstr>    </vt:lpstr>
      <vt:lpstr>   </vt:lpstr>
      <vt:lpstr>   </vt:lpstr>
      <vt:lpstr>   </vt:lpstr>
      <vt:lpstr>     </vt:lpstr>
      <vt:lpstr>     </vt:lpstr>
      <vt:lpstr>   </vt:lpstr>
      <vt:lpstr>   </vt:lpstr>
      <vt:lpstr>  </vt:lpstr>
      <vt:lpstr>  </vt:lpstr>
      <vt:lpstr>神的期望，我的祷告</vt:lpstr>
      <vt:lpstr>神的期望，我的祷告</vt:lpstr>
      <vt:lpstr>PowerPoint Presentation</vt:lpstr>
      <vt:lpstr>PowerPoint Presentation</vt:lpstr>
      <vt:lpstr>PowerPoint Presentation</vt:lpstr>
      <vt:lpstr>神的期望，我的祷告</vt:lpstr>
      <vt:lpstr>兴起发光</vt:lpstr>
      <vt:lpstr>    </vt:lpstr>
      <vt:lpstr>    </vt:lpstr>
      <vt:lpstr>庄稼多，作工的人少</vt:lpstr>
      <vt:lpstr>庄稼熟了，可以收割了</vt:lpstr>
      <vt:lpstr>   </vt:lpstr>
      <vt:lpstr>PowerPoint Presentation</vt:lpstr>
      <vt:lpstr>你们是盐，你们是光</vt:lpstr>
      <vt:lpstr>你愿意吗？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HP</cp:lastModifiedBy>
  <cp:revision>1950</cp:revision>
  <cp:lastPrinted>2021-01-14T18:24:04Z</cp:lastPrinted>
  <dcterms:created xsi:type="dcterms:W3CDTF">2016-12-29T18:12:43Z</dcterms:created>
  <dcterms:modified xsi:type="dcterms:W3CDTF">2021-03-26T22:06:08Z</dcterms:modified>
</cp:coreProperties>
</file>