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  <p:sldMasterId id="2147483720" r:id="rId2"/>
    <p:sldMasterId id="2147483745" r:id="rId3"/>
  </p:sldMasterIdLst>
  <p:notesMasterIdLst>
    <p:notesMasterId r:id="rId20"/>
  </p:notesMasterIdLst>
  <p:handoutMasterIdLst>
    <p:handoutMasterId r:id="rId21"/>
  </p:handoutMasterIdLst>
  <p:sldIdLst>
    <p:sldId id="2428" r:id="rId4"/>
    <p:sldId id="2435" r:id="rId5"/>
    <p:sldId id="2436" r:id="rId6"/>
    <p:sldId id="2437" r:id="rId7"/>
    <p:sldId id="2438" r:id="rId8"/>
    <p:sldId id="2439" r:id="rId9"/>
    <p:sldId id="2440" r:id="rId10"/>
    <p:sldId id="2441" r:id="rId11"/>
    <p:sldId id="2442" r:id="rId12"/>
    <p:sldId id="2443" r:id="rId13"/>
    <p:sldId id="2444" r:id="rId14"/>
    <p:sldId id="2445" r:id="rId15"/>
    <p:sldId id="2446" r:id="rId16"/>
    <p:sldId id="2447" r:id="rId17"/>
    <p:sldId id="2448" r:id="rId18"/>
    <p:sldId id="2449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50021"/>
    <a:srgbClr val="FFFF99"/>
    <a:srgbClr val="FF1F1F"/>
    <a:srgbClr val="800000"/>
    <a:srgbClr val="008000"/>
    <a:srgbClr val="660033"/>
    <a:srgbClr val="FFFFFF"/>
    <a:srgbClr val="FF6600"/>
    <a:srgbClr val="FFFFCC"/>
    <a:srgbClr val="FCF2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1808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12FD8-E841-466E-988A-CFBCC7AB8686}" type="datetimeFigureOut">
              <a:rPr lang="en-US" smtClean="0"/>
              <a:t>4/9/21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3697C-70F7-40CD-BD96-584B33477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2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CAA38A-0022-41B2-B86C-3F39BFDDD230}" type="datetimeFigureOut">
              <a:rPr lang="en-US" smtClean="0"/>
              <a:t>4/9/21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B9A3ACE-7E24-4954-A651-1290B89E4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74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81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1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99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A90D46-C67F-461B-933A-8654CB20B26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4/9/21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24774C-C409-4A69-94E3-F89806EBE8D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366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ADE894-2BA1-44E5-93A7-BC320FF7640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4/9/21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6031C3-ED48-4112-824B-C7E81A7BCB5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085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56A1B-CBA8-4F4A-B5B5-877006859E3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4/9/21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7CA1CB-8904-43B4-A8E8-FFE1E9C0782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522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2044CF-8D22-4606-8DCB-7F96B7FC1C3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4/9/21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F9CE55-5670-47A7-9FB2-65ABD58DF34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320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ACB74-87E6-4DC5-9CEE-F8FA15128E1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4/9/21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2BC73B-36A9-4BB1-9757-E0597BB65DA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064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F733D0-BC1F-4D60-970C-6FF30EC0BE0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4/9/21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65901A-4124-4A03-80A9-2897A66CCA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958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FC2451-13F7-414E-84C6-9EB9560D335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4/9/21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2E0E88-3371-418C-A629-0A83BBBEF43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2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7CE30B-530E-4B15-92A1-A98DEFA74F2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4/9/21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099E57-87A2-4736-B78A-54B4605025E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98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84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5EB0C8-B787-44A2-A6FE-21299F4018F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4/9/21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4F2F1F-3FD2-4ABA-BF85-D2453494155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4134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250131-8067-4981-8A8C-DDC79A1C95F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4/9/21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93EA59-9A97-4759-A4B8-76BCD6DD33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936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569E36-F096-4401-BD8B-07243E704A3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4/9/21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A6080B-5D32-48B2-8097-1F638C8500F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7895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06B2E1-3EB5-478C-8B49-C867CE68C32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4/9/21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347C1E-A967-4A9A-A56A-94203BE8058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624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9D58E-8ECB-41AD-9175-ED9CE3297B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2EC61-ED4E-45D9-8F67-F727909139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50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9D58E-8ECB-41AD-9175-ED9CE3297B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2EC61-ED4E-45D9-8F67-F727909139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2550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9D58E-8ECB-41AD-9175-ED9CE3297B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2EC61-ED4E-45D9-8F67-F727909139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615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9D58E-8ECB-41AD-9175-ED9CE3297B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2EC61-ED4E-45D9-8F67-F727909139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27312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9D58E-8ECB-41AD-9175-ED9CE3297B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2EC61-ED4E-45D9-8F67-F727909139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4521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9D58E-8ECB-41AD-9175-ED9CE3297B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2EC61-ED4E-45D9-8F67-F727909139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338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905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9D58E-8ECB-41AD-9175-ED9CE3297B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2EC61-ED4E-45D9-8F67-F727909139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036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9D58E-8ECB-41AD-9175-ED9CE3297B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2EC61-ED4E-45D9-8F67-F727909139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1424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9D58E-8ECB-41AD-9175-ED9CE3297B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2EC61-ED4E-45D9-8F67-F727909139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3876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9D58E-8ECB-41AD-9175-ED9CE3297B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2EC61-ED4E-45D9-8F67-F727909139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4129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9D58E-8ECB-41AD-9175-ED9CE3297B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2EC61-ED4E-45D9-8F67-F727909139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680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4/9/21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09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4/9/21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13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4/9/21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9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4/9/21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1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4/9/21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52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4/9/21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69B99-1108-455D-B3B6-AA29F1CC0F27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5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35F44-8F9E-43AB-AEE6-15FC854AC8B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EAE0B-F28A-419B-9DF7-905291E22F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15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9D58E-8ECB-41AD-9175-ED9CE3297B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2EC61-ED4E-45D9-8F67-F727909139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287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1474" y="1395664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0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楷書體 Std W9" panose="03000900000000000000" pitchFamily="66" charset="-120"/>
                <a:ea typeface="華康楷書體 Std W9" panose="03000900000000000000" pitchFamily="66" charset="-120"/>
              </a:rPr>
              <a:t>『</a:t>
            </a:r>
            <a:r>
              <a:rPr lang="zh-TW" altLang="en-US" sz="60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楷書體 Std W9" panose="03000900000000000000" pitchFamily="66" charset="-120"/>
                <a:ea typeface="華康楷書體 Std W9" panose="03000900000000000000" pitchFamily="66" charset="-120"/>
              </a:rPr>
              <a:t>記念拯救主</a:t>
            </a:r>
            <a:r>
              <a:rPr lang="en-US" altLang="zh-TW" sz="60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楷書體 Std W9" panose="03000900000000000000" pitchFamily="66" charset="-120"/>
                <a:ea typeface="華康楷書體 Std W9" panose="03000900000000000000" pitchFamily="66" charset="-120"/>
              </a:rPr>
              <a:t>』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楷書體 Std W9" panose="03000900000000000000" pitchFamily="66" charset="-120"/>
              <a:ea typeface="華康楷書體 Std W9" panose="03000900000000000000" pitchFamily="66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5665" y="2411327"/>
            <a:ext cx="3882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以賽亞書 </a:t>
            </a:r>
            <a:r>
              <a:rPr lang="en-US" altLang="zh-TW" sz="36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53:4-6)</a:t>
            </a:r>
            <a:endParaRPr lang="en-US" sz="36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7089" y="4311497"/>
            <a:ext cx="279114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8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蕭德謙  </a:t>
            </a:r>
            <a:r>
              <a:rPr lang="zh-TW" altLang="en-US" sz="3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弟兄</a:t>
            </a:r>
            <a:endParaRPr lang="en-US" sz="32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26684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7107" y="220196"/>
            <a:ext cx="7066893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7350" y="2099696"/>
            <a:ext cx="1456680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836384" y="1866059"/>
            <a:ext cx="2987899" cy="2240924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05278" y="1263067"/>
            <a:ext cx="6610549" cy="54523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	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kumimoji="0" lang="zh-TW" altLang="en-US" sz="35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記念拯救者</a:t>
            </a:r>
            <a:r>
              <a:rPr kumimoji="0" lang="zh-TW" altLang="en-US" sz="35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     </a:t>
            </a:r>
            <a:endParaRPr kumimoji="0" lang="en-US" altLang="zh-TW" sz="35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5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			      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（賽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53:4-6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）</a:t>
            </a: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第二、我們從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基督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的作為得到什麼？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「祂誠然擔當我們的憂患，背負我們的痛苦。因祂受的刑罰，我們得平安；因祂受的鞭傷，我們得醫治</a:t>
            </a:r>
            <a:r>
              <a:rPr lang="en-US" altLang="zh-CN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151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2028" y="51054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第二、我們從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基督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的作為得到什麼？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罪帶給人類很多苦難</a:t>
            </a:r>
            <a:r>
              <a:rPr lang="zh-TW" altLang="en-US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：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男人</a:t>
            </a:r>
            <a:r>
              <a:rPr lang="zh-TW" altLang="en-US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：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「汗流滿面才能餬口、直到他歸塵土」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女人</a:t>
            </a:r>
            <a:r>
              <a:rPr lang="zh-TW" altLang="en-US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：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「懷胎的苦楚，生產的苦楚」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001BF49E-0474-4BDF-BFE1-18FD11E46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2" y="3316095"/>
            <a:ext cx="4133732" cy="2768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B47A91-A985-4387-96C4-B9191C17BF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48"/>
          <a:stretch/>
        </p:blipFill>
        <p:spPr bwMode="auto">
          <a:xfrm>
            <a:off x="4484293" y="4043438"/>
            <a:ext cx="4164368" cy="2404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677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014" y="358140"/>
            <a:ext cx="880403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第二、我們從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基督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的作為得到什麼？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祂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拯救者基督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誠然擔當我們的憂患，背負我們的痛苦。」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賽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53:4</a:t>
            </a:r>
          </a:p>
          <a:p>
            <a:pPr lvl="0"/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彼前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5:7</a:t>
            </a:r>
            <a:r>
              <a:rPr lang="zh-TW" altLang="en-US" sz="3200" dirty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：</a:t>
            </a:r>
            <a:r>
              <a:rPr lang="zh-TW" altLang="en-US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你們要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將一切的憂慮卸給神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，因為祂顧念你們。</a:t>
            </a:r>
            <a:r>
              <a:rPr lang="zh-TW" altLang="en-US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</a:b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來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9:28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：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像這樣，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基督既然一次被獻，擔當了多人的罪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，將來要向那等候祂的人第二次顯現，並與罪無關，乃是為拯救他們</a:t>
            </a:r>
            <a:r>
              <a:rPr lang="zh-TW" altLang="en-US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。」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lvl="0"/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彼前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2:24</a:t>
            </a:r>
            <a:r>
              <a:rPr lang="zh-TW" altLang="en-US" sz="3200" dirty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：「祂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被掛在木頭上親身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擔當了我們的罪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，使我們既然在罪上死，就得以在義上活。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因祂受的鞭傷，你們便得了醫治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。</a:t>
            </a:r>
            <a:r>
              <a:rPr lang="zh-TW" altLang="en-US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50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989" y="573170"/>
            <a:ext cx="91440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回答第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二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個問題</a:t>
            </a:r>
            <a:r>
              <a:rPr lang="zh-TW" altLang="en-US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：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我們從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基督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的作為得到什麼？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第一、我們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得醫治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、身心靈的醫治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第二、心裡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得平安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、因為基督受的刑罰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</a:b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47192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782" y="404523"/>
            <a:ext cx="9144000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		     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記念拯救者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     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			 </a:t>
            </a:r>
            <a:r>
              <a:rPr kumimoji="0" lang="en-US" altLang="zh-TW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（賽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53:4-6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）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第三、我們如何回應基督的愛？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我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們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都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如羊走迷；各人偏行己路</a:t>
            </a:r>
            <a:r>
              <a:rPr lang="zh-TW" altLang="en-US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  <a:r>
              <a:rPr lang="en-US" altLang="zh-TW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v6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人的問題</a:t>
            </a:r>
            <a:r>
              <a:rPr lang="zh-TW" altLang="en-US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：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自我中心、所以就偏行己路</a:t>
            </a: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聖經輔導與</a:t>
            </a:r>
            <a:r>
              <a:rPr lang="zh-TW" altLang="en-US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我」課：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解决自我中心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問題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門訓</a:t>
            </a:r>
            <a:r>
              <a:rPr lang="zh-TW" altLang="en-US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：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解决偏行己路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問題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學習基督受苦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的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榜樣</a:t>
            </a:r>
            <a:r>
              <a:rPr lang="zh-TW" altLang="en-US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。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彼得說</a:t>
            </a:r>
            <a:r>
              <a:rPr lang="zh-TW" altLang="en-US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：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altLang="en-US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因基督也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為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你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們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受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過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苦，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給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你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們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留下榜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樣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，叫你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們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跟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從祂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的</a:t>
            </a:r>
            <a:r>
              <a:rPr lang="zh-TW" altLang="en-US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腳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踪行</a:t>
            </a:r>
            <a:r>
              <a:rPr lang="zh-TW" altLang="en-US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。」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</a:b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885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245" y="0"/>
            <a:ext cx="860474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		     	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第三、我們如何回應基督的愛？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到餅杯面前的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深思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和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回應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lvl="0"/>
            <a:r>
              <a:rPr lang="zh-TW" altLang="en-US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基督誠然擔當我們的憂患，背負我們的痛苦</a:t>
            </a:r>
            <a:r>
              <a:rPr lang="en-US" altLang="zh-TW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...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耶和華使我們眾人的罪孽都歸在祂身</a:t>
            </a:r>
            <a:r>
              <a:rPr lang="zh-TW" altLang="en-US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上」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lvl="0"/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羅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6:4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：</a:t>
            </a:r>
            <a:r>
              <a:rPr lang="zh-TW" altLang="en-US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所以，我們藉著洗禮歸入死，和祂一同埋葬，原是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叫我們一舉一動有新生的樣式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，像基督藉著父的榮耀從死裡復活一樣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。</a:t>
            </a:r>
            <a:r>
              <a:rPr lang="zh-TW" altLang="en-US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lvl="0"/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羅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14:8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：</a:t>
            </a:r>
            <a:r>
              <a:rPr lang="zh-TW" altLang="en-US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我們若活著，是為主而活。若死了，是為主而死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。所以我們或活或死，總是主的人</a:t>
            </a:r>
            <a:r>
              <a:rPr lang="zh-TW" altLang="en-US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。」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</a:b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512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4431" y="451925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		     	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回答第三個問題：我們如何回應基督的愛？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我們若活著，是為主而活。若死了，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lvl="0"/>
            <a:r>
              <a:rPr lang="en-US" altLang="zh-TW" sz="32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是為主而死。</a:t>
            </a:r>
            <a:r>
              <a:rPr lang="zh-TW" altLang="en-US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</a:b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591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E40AB38-B5D5-437C-91D5-893295E34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6" b="-2"/>
          <a:stretch/>
        </p:blipFill>
        <p:spPr bwMode="auto">
          <a:xfrm>
            <a:off x="1881810" y="2650435"/>
            <a:ext cx="7209430" cy="4288457"/>
          </a:xfrm>
          <a:custGeom>
            <a:avLst/>
            <a:gdLst/>
            <a:ahLst/>
            <a:cxnLst/>
            <a:rect l="l" t="t" r="r" b="b"/>
            <a:pathLst>
              <a:path w="11841276" h="6858000">
                <a:moveTo>
                  <a:pt x="0" y="0"/>
                </a:moveTo>
                <a:lnTo>
                  <a:pt x="11841276" y="0"/>
                </a:lnTo>
                <a:lnTo>
                  <a:pt x="11841276" y="6858000"/>
                </a:lnTo>
                <a:lnTo>
                  <a:pt x="3176154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A4D1609B-102A-4C77-86A2-ACB29FB96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64037" cy="6858478"/>
          </a:xfrm>
          <a:custGeom>
            <a:avLst/>
            <a:gdLst>
              <a:gd name="connsiteX0" fmla="*/ 4352050 w 4352050"/>
              <a:gd name="connsiteY0" fmla="*/ 6858478 h 6858478"/>
              <a:gd name="connsiteX1" fmla="*/ 0 w 4352050"/>
              <a:gd name="connsiteY1" fmla="*/ 6858478 h 6858478"/>
              <a:gd name="connsiteX2" fmla="*/ 0 w 4352050"/>
              <a:gd name="connsiteY2" fmla="*/ 0 h 6858478"/>
              <a:gd name="connsiteX3" fmla="*/ 103870 w 4352050"/>
              <a:gd name="connsiteY3" fmla="*/ 0 h 6858478"/>
              <a:gd name="connsiteX4" fmla="*/ 1170098 w 4352050"/>
              <a:gd name="connsiteY4" fmla="*/ 0 h 6858478"/>
              <a:gd name="connsiteX5" fmla="*/ 1175675 w 435205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2050" h="6858478">
                <a:moveTo>
                  <a:pt x="4352050" y="6858478"/>
                </a:moveTo>
                <a:lnTo>
                  <a:pt x="0" y="6858478"/>
                </a:lnTo>
                <a:lnTo>
                  <a:pt x="0" y="0"/>
                </a:lnTo>
                <a:lnTo>
                  <a:pt x="103870" y="0"/>
                </a:lnTo>
                <a:lnTo>
                  <a:pt x="1170098" y="0"/>
                </a:lnTo>
                <a:lnTo>
                  <a:pt x="1175675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38CA0C41-9332-42E9-BF4A-5DB3363BE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43038" cy="6858478"/>
          </a:xfrm>
          <a:custGeom>
            <a:avLst/>
            <a:gdLst>
              <a:gd name="connsiteX0" fmla="*/ 3524051 w 3524051"/>
              <a:gd name="connsiteY0" fmla="*/ 6858478 h 6858478"/>
              <a:gd name="connsiteX1" fmla="*/ 0 w 3524051"/>
              <a:gd name="connsiteY1" fmla="*/ 6858478 h 6858478"/>
              <a:gd name="connsiteX2" fmla="*/ 0 w 3524051"/>
              <a:gd name="connsiteY2" fmla="*/ 0 h 6858478"/>
              <a:gd name="connsiteX3" fmla="*/ 342099 w 3524051"/>
              <a:gd name="connsiteY3" fmla="*/ 0 h 6858478"/>
              <a:gd name="connsiteX4" fmla="*/ 347676 w 3524051"/>
              <a:gd name="connsiteY4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4051" h="6858478">
                <a:moveTo>
                  <a:pt x="3524051" y="6858478"/>
                </a:moveTo>
                <a:lnTo>
                  <a:pt x="0" y="6858478"/>
                </a:lnTo>
                <a:lnTo>
                  <a:pt x="0" y="0"/>
                </a:lnTo>
                <a:lnTo>
                  <a:pt x="342099" y="0"/>
                </a:lnTo>
                <a:lnTo>
                  <a:pt x="347676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603947" y="-1498141"/>
            <a:ext cx="6821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-2400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		</a:t>
            </a:r>
            <a:b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</a:b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42981E-5714-4C75-9F19-5A0124B2B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995" y="0"/>
            <a:ext cx="3861084" cy="278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9037A1-15F4-4DAB-A09E-A15540AC52EF}"/>
              </a:ext>
            </a:extLst>
          </p:cNvPr>
          <p:cNvSpPr txBox="1"/>
          <p:nvPr/>
        </p:nvSpPr>
        <p:spPr>
          <a:xfrm>
            <a:off x="5300679" y="530088"/>
            <a:ext cx="379056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根據記錄：超過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1,500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人死亡，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705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人被救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cs typeface="+mn-cs"/>
              </a:rPr>
              <a:t>。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336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230" y="322971"/>
            <a:ext cx="902676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		     	      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記念拯救者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     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			      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（賽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53:4-6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）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4 </a:t>
            </a:r>
            <a:r>
              <a:rPr lang="zh-TW" altLang="en-US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祂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誠然擔當我們的憂患，背負我們的痛苦。我們卻以為祂受責罰，被神擊打苦待了。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5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哪知祂為我們的過犯受害，為我們的罪孽壓傷。因祂受的刑罰我們得平安。因祂受的鞭傷我們得醫治。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6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我們都如羊走迷，各人偏行己路。耶和華使我們眾人的罪孽都歸在祂身上。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10</a:t>
            </a:r>
            <a:r>
              <a:rPr lang="en-US" altLang="zh-TW" sz="3200" dirty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耶和華卻定意將祂壓傷，使祂受痛苦。耶和華以祂為贖罪祭。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"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19315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1054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		     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記念拯救者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     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			      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（賽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53:4-6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）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第一</a:t>
            </a:r>
            <a:r>
              <a:rPr lang="zh-TW" altLang="en-US" sz="3200" noProof="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為什麼救世主基督為我們死？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	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第二、我們從基督的作為得到什麼？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	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第三、我們如何回應基督的愛？ 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</a:b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3043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015" y="487094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第一，為什麼救世主基督為我們死？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	</a:t>
            </a:r>
            <a:b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</a:b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羅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3:23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：「因為世人都犯了罪，虧缺了神的榮耀」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</a:b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人的問題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: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不能自救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, 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需要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救世主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受難節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: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提醒我們基督承擔了世人的罪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復活節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: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戰勝死亡的權力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Microsoft YaHei" panose="020B0503020204020204" pitchFamily="34" charset="-122"/>
              <a:cs typeface="+mn-cs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514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>
            <a:extLst>
              <a:ext uri="{FF2B5EF4-FFF2-40B4-BE49-F238E27FC236}">
                <a16:creationId xmlns:a16="http://schemas.microsoft.com/office/drawing/2014/main" id="{4BE8AC61-6D1E-4305-8391-95F9CB7CA2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r="-2" b="-2"/>
          <a:stretch/>
        </p:blipFill>
        <p:spPr bwMode="auto">
          <a:xfrm>
            <a:off x="525831" y="3215550"/>
            <a:ext cx="5056104" cy="359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E5507AA3-FA14-46A7-BFC1-A07087F00D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 r="25748" b="-2"/>
          <a:stretch/>
        </p:blipFill>
        <p:spPr bwMode="auto">
          <a:xfrm>
            <a:off x="66403" y="0"/>
            <a:ext cx="5070673" cy="3920034"/>
          </a:xfrm>
          <a:custGeom>
            <a:avLst/>
            <a:gdLst/>
            <a:ahLst/>
            <a:cxnLst/>
            <a:rect l="l" t="t" r="r" b="b"/>
            <a:pathLst>
              <a:path w="4113440" h="3920044">
                <a:moveTo>
                  <a:pt x="0" y="0"/>
                </a:moveTo>
                <a:lnTo>
                  <a:pt x="4113440" y="0"/>
                </a:lnTo>
                <a:lnTo>
                  <a:pt x="4113440" y="3103224"/>
                </a:lnTo>
                <a:lnTo>
                  <a:pt x="2157388" y="3103224"/>
                </a:lnTo>
                <a:lnTo>
                  <a:pt x="2157388" y="3920044"/>
                </a:lnTo>
                <a:lnTo>
                  <a:pt x="0" y="392004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2" name="Rectangle 84">
            <a:extLst>
              <a:ext uri="{FF2B5EF4-FFF2-40B4-BE49-F238E27FC236}">
                <a16:creationId xmlns:a16="http://schemas.microsoft.com/office/drawing/2014/main" id="{806692FB-8FCB-4B46-A077-B6132E789B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7070" y="160868"/>
            <a:ext cx="2516279" cy="2941382"/>
          </a:xfrm>
          <a:prstGeom prst="rect">
            <a:avLst/>
          </a:prstGeom>
          <a:solidFill>
            <a:srgbClr val="681D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0FC960A-022A-4742-832C-FCE8ABEAB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649" y="4069977"/>
            <a:ext cx="1074446" cy="2019928"/>
          </a:xfrm>
          <a:prstGeom prst="rect">
            <a:avLst/>
          </a:prstGeom>
          <a:solidFill>
            <a:srgbClr val="681D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96AC066F-A264-45C9-A79A-A446E153F6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1" r="2" b="2"/>
          <a:stretch/>
        </p:blipFill>
        <p:spPr bwMode="auto">
          <a:xfrm>
            <a:off x="5753401" y="623154"/>
            <a:ext cx="2651498" cy="201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37076" y="-2893815"/>
            <a:ext cx="5300870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89FD99-43DA-474C-A8C7-5C5D0F5722EB}"/>
              </a:ext>
            </a:extLst>
          </p:cNvPr>
          <p:cNvSpPr txBox="1"/>
          <p:nvPr/>
        </p:nvSpPr>
        <p:spPr>
          <a:xfrm>
            <a:off x="5581935" y="3802668"/>
            <a:ext cx="344141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“祂為我們的過犯受害，為我們的罪孽壓傷”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v5</a:t>
            </a:r>
            <a:b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7679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33987"/>
            <a:ext cx="9144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第一、為什麼救世主基督為我們死？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另外的問題</a:t>
            </a:r>
            <a:r>
              <a:rPr lang="zh-TW" altLang="en-US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：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講人的罪已經不受歡迎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人們對罪的三個事實不敏感：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1)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上帝討厭罪惡 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2)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罪導致永恆死亡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3)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基督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因我們的罪而死</a:t>
            </a: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</a:br>
            <a:b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</a:b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80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EA0DFDA-70F3-469E-9E0C-E7476D7EA6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4" r="1" b="1"/>
          <a:stretch/>
        </p:blipFill>
        <p:spPr bwMode="auto">
          <a:xfrm>
            <a:off x="628650" y="754148"/>
            <a:ext cx="7886700" cy="49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0" y="51054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</a:br>
            <a:b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</a:b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6477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923" y="451925"/>
            <a:ext cx="93198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回答第一個問題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為什麼救世主基督為我們死？</a:t>
            </a:r>
            <a:endParaRPr lang="en-US" altLang="zh-TW" sz="3200" dirty="0">
              <a:solidFill>
                <a:srgbClr val="0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lvl="0"/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贖罪</a:t>
            </a:r>
            <a:r>
              <a:rPr lang="zh-TW" altLang="en-US" sz="3200" dirty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：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上帝的兒子耶穌基督為我們的罪</a:t>
            </a:r>
            <a:r>
              <a:rPr lang="zh-TW" altLang="en-US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作了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挽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回祭。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</a:br>
            <a:b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</a:b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11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79481</TotalTime>
  <Words>942</Words>
  <Application>Microsoft Macintosh PowerPoint</Application>
  <PresentationFormat>On-screen Show (4:3)</PresentationFormat>
  <Paragraphs>103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Microsoft YaHei</vt:lpstr>
      <vt:lpstr>Roboto</vt:lpstr>
      <vt:lpstr>華康楷書體 Std W9</vt:lpstr>
      <vt:lpstr>華康黑體 Std W7</vt:lpstr>
      <vt:lpstr>華康黑體 Std W9</vt:lpstr>
      <vt:lpstr>Arial</vt:lpstr>
      <vt:lpstr>Calibri</vt:lpstr>
      <vt:lpstr>Calibri Light</vt:lpstr>
      <vt:lpstr>Office Theme</vt:lpstr>
      <vt:lpstr>2_Custom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Balex</dc:creator>
  <cp:lastModifiedBy>Elan Chen</cp:lastModifiedBy>
  <cp:revision>1971</cp:revision>
  <cp:lastPrinted>2021-01-14T18:24:04Z</cp:lastPrinted>
  <dcterms:created xsi:type="dcterms:W3CDTF">2016-12-29T18:12:43Z</dcterms:created>
  <dcterms:modified xsi:type="dcterms:W3CDTF">2021-04-09T18:45:18Z</dcterms:modified>
</cp:coreProperties>
</file>