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70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81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9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559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5253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503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583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195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92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89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53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93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48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97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41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270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70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15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7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BA57EE-2182-AF41-B986-DC9680262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914" y="1409251"/>
            <a:ext cx="11625943" cy="1376596"/>
          </a:xfrm>
        </p:spPr>
        <p:txBody>
          <a:bodyPr>
            <a:normAutofit/>
          </a:bodyPr>
          <a:lstStyle/>
          <a:p>
            <a:r>
              <a:rPr kumimoji="1" lang="zh-CN" altLang="en-US" sz="8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奉差为使命，主恩何奇妙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A98D1A7-F052-4742-8383-351C09E8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082" y="2937786"/>
            <a:ext cx="9025845" cy="2079171"/>
          </a:xfrm>
        </p:spPr>
        <p:txBody>
          <a:bodyPr>
            <a:normAutofit/>
          </a:bodyPr>
          <a:lstStyle/>
          <a:p>
            <a:r>
              <a:rPr kumimoji="1" lang="en-US" altLang="zh-CN" sz="4000" dirty="0">
                <a:solidFill>
                  <a:schemeClr val="tx1"/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4000" dirty="0">
                <a:solidFill>
                  <a:schemeClr val="tx1"/>
                </a:solidFill>
                <a:latin typeface="Heiti SC Medium" pitchFamily="2" charset="-128"/>
                <a:ea typeface="Heiti SC Medium" pitchFamily="2" charset="-128"/>
              </a:rPr>
              <a:t>列王</a:t>
            </a:r>
            <a:r>
              <a:rPr kumimoji="1" lang="zh-TW" altLang="en-US" sz="4000" dirty="0">
                <a:solidFill>
                  <a:schemeClr val="tx1"/>
                </a:solidFill>
                <a:latin typeface="Heiti SC Medium" pitchFamily="2" charset="-128"/>
                <a:ea typeface="Heiti SC Medium" pitchFamily="2" charset="-128"/>
              </a:rPr>
              <a:t>紀</a:t>
            </a:r>
            <a:r>
              <a:rPr kumimoji="1" lang="zh-CN" altLang="en-US" sz="4000" dirty="0">
                <a:solidFill>
                  <a:schemeClr val="tx1"/>
                </a:solidFill>
                <a:latin typeface="Heiti SC Medium" pitchFamily="2" charset="-128"/>
                <a:ea typeface="Heiti SC Medium" pitchFamily="2" charset="-128"/>
              </a:rPr>
              <a:t>下</a:t>
            </a:r>
            <a:r>
              <a:rPr kumimoji="1" lang="en-US" altLang="zh-CN" sz="4000" dirty="0">
                <a:solidFill>
                  <a:schemeClr val="tx1"/>
                </a:solidFill>
                <a:latin typeface="Heiti SC Medium" pitchFamily="2" charset="-128"/>
                <a:ea typeface="Heiti SC Medium" pitchFamily="2" charset="-128"/>
              </a:rPr>
              <a:t>】 5:1-5</a:t>
            </a:r>
            <a:endParaRPr kumimoji="1" lang="zh-CN" altLang="en-US" sz="4000" dirty="0">
              <a:solidFill>
                <a:schemeClr val="tx1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161" y="4555292"/>
            <a:ext cx="2775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TW" altLang="en-US" sz="4000" dirty="0">
                <a:solidFill>
                  <a:schemeClr val="accent1">
                    <a:lumMod val="50000"/>
                  </a:schemeClr>
                </a:solidFill>
                <a:effectLst/>
                <a:latin typeface="華康明體 Std W12" panose="02020C00000000000000" pitchFamily="18" charset="-120"/>
                <a:ea typeface="華康明體 Std W12" panose="02020C00000000000000" pitchFamily="18" charset="-120"/>
              </a:rPr>
              <a:t>高為超</a:t>
            </a:r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effectLst/>
                <a:latin typeface="華康明體 Std W12" panose="02020C00000000000000" pitchFamily="18" charset="-120"/>
                <a:ea typeface="華康明體 Std W12" panose="02020C00000000000000" pitchFamily="18" charset="-120"/>
              </a:rPr>
              <a:t> </a:t>
            </a:r>
            <a:r>
              <a:rPr lang="zh-TW" altLang="en-US" sz="3200" dirty="0">
                <a:solidFill>
                  <a:schemeClr val="accent1">
                    <a:lumMod val="50000"/>
                  </a:schemeClr>
                </a:solidFill>
                <a:effectLst/>
                <a:latin typeface="華康明體 Std W12" panose="02020C00000000000000" pitchFamily="18" charset="-120"/>
                <a:ea typeface="華康明體 Std W12" panose="02020C00000000000000" pitchFamily="18" charset="-120"/>
              </a:rPr>
              <a:t>牧師</a:t>
            </a:r>
            <a:endParaRPr lang="en-US" sz="3200" dirty="0">
              <a:solidFill>
                <a:schemeClr val="accent1">
                  <a:lumMod val="50000"/>
                </a:schemeClr>
              </a:solidFill>
              <a:effectLst/>
              <a:latin typeface="華康明體 Std W12" panose="02020C00000000000000" pitchFamily="18" charset="-120"/>
              <a:ea typeface="華康明體 Std W12" panose="02020C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9584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B30C73-4D79-9A48-A6FD-BB701F1092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3029" y="348342"/>
            <a:ext cx="11560628" cy="6509657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箴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3:27】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你手若有行善的力量，不可推辞，就当向那应得的人施行。 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箴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25:21-22】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你的仇敌若饿了，就给他饭吃，若渴了，就给他水喝；因为你这样行，就是把炭火堆在他的头上；耶和华也必赏赐你。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罗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12:21】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你不可为恶所胜，反要以善胜恶。 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雅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2:13】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因为那不怜悯人的，也要受无怜悯的审判，怜悯原是向审判夸胜。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2050" name="Picture 2" descr="圣经可靠吗？ - 知乎">
            <a:extLst>
              <a:ext uri="{FF2B5EF4-FFF2-40B4-BE49-F238E27FC236}">
                <a16:creationId xmlns:a16="http://schemas.microsoft.com/office/drawing/2014/main" id="{C9130347-B2D3-EB4C-8DEB-FE9D5A2B8E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22"/>
          <a:stretch/>
        </p:blipFill>
        <p:spPr bwMode="auto">
          <a:xfrm>
            <a:off x="3143081" y="4027513"/>
            <a:ext cx="5471529" cy="269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760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A8E696-A6B7-8F40-B5B2-7313530D285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943" y="250372"/>
            <a:ext cx="11702143" cy="660762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“国攻打国”是历史事件，是不公义（罪恶）的积累。但“麻风病”长在人的身上，神所要的是“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罪人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悔改，归回真道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当然，小女子有被无辜劫掠难以言表的痛苦感受，她有被强行带离亲人身边伤心无奈的眼泪；但她更有在急难之时神同在的平安、有真理的光照所带来的盼望喜乐与怜悯之心。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在个人“得与失”“光与暗”的相争面前，她更希望自己的主人弃恶扬善归向真神！如此，小女子诚邀患者速见耶和华以色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  列神的先知，就必得医治。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奉差执着为使命，活出福音成见证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zh-CN" altLang="en-US" dirty="0"/>
          </a:p>
        </p:txBody>
      </p:sp>
      <p:pic>
        <p:nvPicPr>
          <p:cNvPr id="4098" name="Picture 2" descr="和平教會主日講道集: 大元帥、小女子與以利沙">
            <a:extLst>
              <a:ext uri="{FF2B5EF4-FFF2-40B4-BE49-F238E27FC236}">
                <a16:creationId xmlns:a16="http://schemas.microsoft.com/office/drawing/2014/main" id="{56F3AA5B-EB07-AC4F-A8B3-6ED5371CB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833" y="3898232"/>
            <a:ext cx="4342254" cy="289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133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A83782-ABF6-3247-A068-4FF6BFA78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-263548"/>
            <a:ext cx="11049626" cy="1611085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四、元帅乃缦的特点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37C21F-158D-C34F-8193-3765C8AB8D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1" y="1096018"/>
            <a:ext cx="11734798" cy="63314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于是，乃缦带银子十他连得、金子六千舍客勒、衣裳十套，就去了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（王下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5:5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）。乃缦所带银子是暗利买撒马利亚山的五倍，“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暗利用二他连得银子，向撒玛买了撒玛利亚山，在山上造城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”（王上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16:24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）。乃缦对大麻风深恶痛绝，不惜巨金寻求医治，说明乃缦对愈病的心情是何等的迫切。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、战败国之行，又手持亚兰王的亲笔“诏谕”，本可耀武扬威显赫一路。但乃缦并没有摆出以强凌弱仗势欺人的架势，反倒备足了丰厚的礼金，说明他尚能仗义疏财秉持公正。“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就去了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”，是不张扬的表示。“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车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”是单数，“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马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”是复数，从而也旁证乃缦实属便车简行，并不狂妄跋扈。</a:t>
            </a:r>
            <a:endParaRPr kumimoji="1" lang="zh-CN" altLang="en-US" sz="3200" b="1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、乃缦平时能够善待仆人，也善于用人。原文“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仆人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”与“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说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”都是复数，说明仆人们都希望主人的病早得痊愈。</a:t>
            </a:r>
            <a:r>
              <a:rPr kumimoji="1" lang="en-US" altLang="zh-CN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箴</a:t>
            </a:r>
            <a:r>
              <a:rPr kumimoji="1" lang="en-US" altLang="zh-CN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11:17】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仁慈的人善待自己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kumimoji="1" lang="en-US" altLang="zh-CN" sz="2800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1931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03B763-F0CF-894B-9C14-19AC27CB12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943" y="119743"/>
            <a:ext cx="11819594" cy="673825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、乃缦怒火中烧，却能保持一份冷静；热血上涌，却没有利令智昏。所以他能及时刹车接受仆人的规劝（乃缦也曾采纳小女子的进言）：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我父啊，先知若吩咐你作一件大事，你岂不作吗？何况说你去沐浴而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得洁净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呢？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”（王下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5:13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）。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箴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13:10】</a:t>
            </a:r>
            <a:r>
              <a:rPr kumimoji="1" lang="zh-CN" altLang="en-US" sz="3000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骄傲只启争竞，听劝言的，却有智慧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、 痊愈后，“</a:t>
            </a:r>
            <a:r>
              <a:rPr kumimoji="1" lang="zh-CN" altLang="en-US" sz="3000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乃缦带着一切跟随他的人，回到神人那里，站在他面前说：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‘</a:t>
            </a:r>
            <a:r>
              <a:rPr kumimoji="1"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如今我知道，除了以色列之外，普天下没有神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’”（王下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5:15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）。与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使徒行传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】4:12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3000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除祂以外，别无拯救。因为在天下人间，没有赐下别的名，我们可以靠着得救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。”两约的经文同义，何其相似啊！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、从约旦河绕道撒马利亚城约有两天的路程，乃缦没有因路途遥远放弃做人的原则，也没有只要达成目的就忘乎所以背恩弃义。足见乃缦是一个知恩图报，懂得感恩的人。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乃缦的信心之路虽有曲折，但神施恩的手终归使他顺服，从而蒙恩得医治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罗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8:28】</a:t>
            </a:r>
            <a:r>
              <a:rPr kumimoji="1" lang="zh-CN" altLang="en-US" sz="3000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我们晓得万事都互相效力，叫爱神的人得益处，就是按祂旨意被召的人。</a:t>
            </a:r>
            <a:endParaRPr kumimoji="1" lang="en-US" altLang="zh-CN" sz="3000" b="1" dirty="0">
              <a:solidFill>
                <a:schemeClr val="accent6">
                  <a:lumMod val="7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zh-CN" alt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2637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8D24F7-E2B6-8B4B-9000-D9DE6CAFE8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2994" y="250371"/>
            <a:ext cx="10904606" cy="6607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起初立定天与地，历史演绎神旨意；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为人难知命定事，因信得生迎晨曦。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突如一夜狂风起，被掳离家两厢异；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双颊滚落思乡泪，少小服侍乃缦妻。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孤身无助主爱在，圣言暖怀添心力；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元帅祸染大麻风，愁云迷雾全家凄。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此病上身至死期，肉如雪片尘埃里；</a:t>
            </a:r>
            <a:endParaRPr kumimoji="1"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举荐南行寻先知，唯靠真神才得医。</a:t>
            </a:r>
            <a:endParaRPr kumimoji="1" lang="en-US" altLang="zh-CN" sz="4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kumimoji="1" lang="zh-CN" altLang="en-US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5" name="Picture 2" descr="第6講先知以利沙的事奉4 (王下6) 乃縵元帥求醫記">
            <a:extLst>
              <a:ext uri="{FF2B5EF4-FFF2-40B4-BE49-F238E27FC236}">
                <a16:creationId xmlns:a16="http://schemas.microsoft.com/office/drawing/2014/main" id="{8BD57F1E-6CE2-8144-951A-F37ACBE17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433" y="1132114"/>
            <a:ext cx="3896574" cy="501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41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41FED6-B5B9-9349-9AC6-70CDDC36AD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4426" y="186594"/>
            <a:ext cx="11786411" cy="6466113"/>
          </a:xfrm>
        </p:spPr>
        <p:txBody>
          <a:bodyPr>
            <a:norm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kumimoji="1" lang="en-US" altLang="zh-CN" sz="3400" dirty="0">
                <a:latin typeface="KaiTi" panose="02010609060101010101" pitchFamily="49" charset="-122"/>
                <a:ea typeface="KaiTi" panose="02010609060101010101" pitchFamily="49" charset="-122"/>
              </a:rPr>
              <a:t>【</a:t>
            </a:r>
            <a:r>
              <a:rPr kumimoji="1"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王下</a:t>
            </a:r>
            <a:r>
              <a:rPr kumimoji="1" lang="en-US" altLang="zh-CN" sz="3400" dirty="0">
                <a:latin typeface="KaiTi" panose="02010609060101010101" pitchFamily="49" charset="-122"/>
                <a:ea typeface="KaiTi" panose="02010609060101010101" pitchFamily="49" charset="-122"/>
              </a:rPr>
              <a:t>5:1-5】</a:t>
            </a:r>
            <a:r>
              <a:rPr kumimoji="1" lang="zh-CN" altLang="en-US" sz="3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亚兰王的元帅乃缦，在他主人面前为尊为大，因耶和华曾藉他使亚兰人得胜；他又是大能的勇士，只是长了大麻风。先前亚兰人成群地出去，从以色列国掳了一个小女子，这女子就服侍乃缦的妻。她对主母说：“</a:t>
            </a:r>
            <a:r>
              <a:rPr kumimoji="1" lang="zh-CN" altLang="en-US" sz="34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巴不得我主人去见撒玛利亚的先知，必能治好他的大麻风</a:t>
            </a:r>
            <a:r>
              <a:rPr kumimoji="1" lang="zh-CN" altLang="en-US" sz="3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。”乃缦进去，告诉他主人说，以色列国的女子如此如此说。亚兰王说：“</a:t>
            </a:r>
            <a:r>
              <a:rPr kumimoji="1"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你可以去，我也达信于以色列王</a:t>
            </a:r>
            <a:r>
              <a:rPr kumimoji="1" lang="zh-CN" altLang="en-US" sz="34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。”于是，乃缦带银子十他连得、金子六千舍客勒、衣裳十套，就去了</a:t>
            </a:r>
            <a:r>
              <a:rPr kumimoji="1"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</p:txBody>
      </p:sp>
      <p:pic>
        <p:nvPicPr>
          <p:cNvPr id="1026" name="Picture 2" descr="耶和華的律法: 小女子的信心（列王記下第五章）">
            <a:extLst>
              <a:ext uri="{FF2B5EF4-FFF2-40B4-BE49-F238E27FC236}">
                <a16:creationId xmlns:a16="http://schemas.microsoft.com/office/drawing/2014/main" id="{B9105E35-71D5-8B4E-9AA8-8D506FBC0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108" y="4771770"/>
            <a:ext cx="6291036" cy="188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7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BD2BB-23B4-6C49-B43D-61272D767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8" y="-466426"/>
            <a:ext cx="11093168" cy="2046515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一、时代的背景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ECA5C6-2894-8046-90BA-6058BC38E0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9752" y="971517"/>
            <a:ext cx="11895780" cy="6744735"/>
          </a:xfrm>
        </p:spPr>
        <p:txBody>
          <a:bodyPr>
            <a:normAutofit/>
          </a:bodyPr>
          <a:lstStyle/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kumimoji="1" lang="zh-CN" altLang="en-US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北国是亚哈与耶洗别的儿子约兰作王。他经历过极大的神迹（王下</a:t>
            </a:r>
            <a:r>
              <a:rPr kumimoji="1" lang="en-US" altLang="zh-CN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3:6-25</a:t>
            </a:r>
            <a:r>
              <a:rPr kumimoji="1" lang="zh-CN" altLang="en-US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），但他冥顽不化。</a:t>
            </a:r>
            <a:r>
              <a:rPr kumimoji="1" lang="en-US" altLang="zh-CN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王下</a:t>
            </a:r>
            <a:r>
              <a:rPr kumimoji="1" lang="en-US" altLang="zh-CN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</a:t>
            </a:r>
            <a:r>
              <a:rPr kumimoji="1" lang="zh-CN" altLang="en-US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kumimoji="1" lang="en-US" altLang="zh-CN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3】</a:t>
            </a:r>
            <a:r>
              <a:rPr kumimoji="1" lang="zh-CN" altLang="en-US" sz="31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犹大王约沙法十八年，亚哈的儿子约兰在撒玛利亚登基，作了以色列王十二年。然而，他贴近尼八的儿子耶罗波安使以色列人陷在罪里的那罪，总不离开。</a:t>
            </a:r>
            <a:endParaRPr kumimoji="1" lang="en-US" altLang="zh-CN" sz="3100" b="1" dirty="0">
              <a:solidFill>
                <a:schemeClr val="accent6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kumimoji="1" lang="zh-CN" altLang="en-US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南国是约沙法的儿子约兰作王。</a:t>
            </a:r>
            <a:r>
              <a:rPr kumimoji="1" lang="en-US" altLang="zh-CN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代下</a:t>
            </a:r>
            <a:r>
              <a:rPr kumimoji="1" lang="en-US" altLang="zh-CN" sz="3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21:4-6】</a:t>
            </a:r>
            <a:r>
              <a:rPr kumimoji="1" lang="zh-CN" altLang="en-US" sz="31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兰兴起坐他父的位，奋勇自强，就用刀杀了他的众兄弟和以色列的几个首领。约兰登基的时候年三十二岁，在耶路撒冷作王八年。他行以色列诸王的道，与亚哈家一样，因他娶了亚哈的女儿为妻，行耶和华眼中看为恶的事。</a:t>
            </a:r>
            <a:endParaRPr kumimoji="1" lang="en-US" altLang="zh-CN" sz="3100" b="1" dirty="0">
              <a:solidFill>
                <a:schemeClr val="accent6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</a:pPr>
            <a:r>
              <a:rPr kumimoji="1" lang="zh-CN" altLang="en-US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同时代的亚兰国王是便哈达二世（王上</a:t>
            </a:r>
            <a:r>
              <a:rPr kumimoji="1" lang="en-US" altLang="zh-CN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15:18-20</a:t>
            </a:r>
            <a:r>
              <a:rPr kumimoji="1" lang="zh-CN" altLang="en-US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）。“便”亚兰语儿子的意思，“哈达”是亚兰人崇拜的神明。</a:t>
            </a:r>
            <a:endParaRPr kumimoji="1" lang="en-US" altLang="zh-CN" sz="31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076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D9558E-870B-4748-84A9-076EBBA749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6079" y="174171"/>
            <a:ext cx="11811000" cy="64116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zh-CN" sz="3200" b="1" dirty="0">
                <a:latin typeface="Heiti TC Medium" pitchFamily="2" charset="-128"/>
                <a:ea typeface="Heiti TC Medium" pitchFamily="2" charset="-128"/>
              </a:rPr>
              <a:t>《</a:t>
            </a:r>
            <a:r>
              <a:rPr kumimoji="1" lang="zh-CN" altLang="en-US" sz="3200" b="1" dirty="0">
                <a:latin typeface="Heiti TC Medium" pitchFamily="2" charset="-128"/>
                <a:ea typeface="Heiti TC Medium" pitchFamily="2" charset="-128"/>
              </a:rPr>
              <a:t>列王记下</a:t>
            </a:r>
            <a:r>
              <a:rPr kumimoji="1" lang="en-US" altLang="zh-CN" sz="3200" b="1" dirty="0">
                <a:latin typeface="Heiti TC Medium" pitchFamily="2" charset="-128"/>
                <a:ea typeface="Heiti TC Medium" pitchFamily="2" charset="-128"/>
              </a:rPr>
              <a:t>》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5:15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节是本章的</a:t>
            </a:r>
            <a:r>
              <a:rPr kumimoji="1" lang="zh-CN" altLang="en-US" sz="3200" b="1" dirty="0">
                <a:latin typeface="HEITI TC MEDIUM" pitchFamily="2" charset="-128"/>
                <a:ea typeface="HEITI TC MEDIUM" pitchFamily="2" charset="-128"/>
              </a:rPr>
              <a:t>钥节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“乃缦带着一切跟随他的人，回到神人那里，站在他面前说：‘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如今我知道，</a:t>
            </a:r>
            <a:r>
              <a:rPr kumimoji="1" lang="zh-CN" altLang="en-US" sz="32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除了以色列之外，普天下没有神</a:t>
            </a:r>
            <a:r>
              <a:rPr kumimoji="1" lang="zh-CN" altLang="en-US" sz="3200" b="1" dirty="0">
                <a:latin typeface="Heiti SC Medium" pitchFamily="2" charset="-128"/>
                <a:ea typeface="Heiti SC Medium" pitchFamily="2" charset="-128"/>
              </a:rPr>
              <a:t>。’”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借着被掳的小女子，福音传到了外邦。但是，撒马利亚的以色列人却仍旧执迷不悟，继续浸淫在对金牛犊的敬拜中，惹动耶和华神的怒气。</a:t>
            </a:r>
            <a:endParaRPr kumimoji="1"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TC Medium" pitchFamily="2" charset="-128"/>
                <a:ea typeface="Heiti TC Medium" pitchFamily="2" charset="-128"/>
              </a:rPr>
              <a:t>被掳到异国他乡的小女子，在艰难的环境中持守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TC Medium" pitchFamily="2" charset="-128"/>
              <a:ea typeface="Heiti TC Medium" pitchFamily="2" charset="-128"/>
            </a:endParaRPr>
          </a:p>
          <a:p>
            <a:pPr marL="0" indent="0"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TC Medium" pitchFamily="2" charset="-128"/>
                <a:ea typeface="Heiti TC Medium" pitchFamily="2" charset="-128"/>
              </a:rPr>
              <a:t>   信仰，活出信心的见证；而以色列的王约兰竟然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TC Medium" pitchFamily="2" charset="-128"/>
              <a:ea typeface="Heiti TC Medium" pitchFamily="2" charset="-128"/>
            </a:endParaRPr>
          </a:p>
          <a:p>
            <a:pPr marL="0" indent="0"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TC Medium" pitchFamily="2" charset="-128"/>
                <a:ea typeface="Heiti TC Medium" pitchFamily="2" charset="-128"/>
              </a:rPr>
              <a:t>   不晓得“</a:t>
            </a:r>
            <a:r>
              <a:rPr kumimoji="1" lang="zh-CN" altLang="en-US" sz="32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以色列中有先知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TC Medium" pitchFamily="2" charset="-128"/>
                <a:ea typeface="Heiti TC Medium" pitchFamily="2" charset="-128"/>
              </a:rPr>
              <a:t>！”乃缦的宣告突显出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TC Medium" pitchFamily="2" charset="-128"/>
              <a:ea typeface="Heiti TC Medium" pitchFamily="2" charset="-128"/>
            </a:endParaRPr>
          </a:p>
          <a:p>
            <a:pPr marL="0" indent="0"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TC Medium" pitchFamily="2" charset="-128"/>
                <a:ea typeface="Heiti TC Medium" pitchFamily="2" charset="-128"/>
              </a:rPr>
              <a:t>   撒玛利亚悖逆顽梗的罪！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kumimoji="1" lang="zh-CN" alt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zh-CN" altLang="en-US" dirty="0"/>
          </a:p>
        </p:txBody>
      </p:sp>
      <p:pic>
        <p:nvPicPr>
          <p:cNvPr id="1026" name="Picture 2" descr="乃缦访问以利沙">
            <a:extLst>
              <a:ext uri="{FF2B5EF4-FFF2-40B4-BE49-F238E27FC236}">
                <a16:creationId xmlns:a16="http://schemas.microsoft.com/office/drawing/2014/main" id="{B56A901C-CE0D-B749-9E43-D2624C41ED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91"/>
          <a:stretch/>
        </p:blipFill>
        <p:spPr bwMode="auto">
          <a:xfrm flipH="1">
            <a:off x="8954688" y="3380014"/>
            <a:ext cx="3128455" cy="338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48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FF72D0-79BD-DF4C-9DDC-48249DE48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98" y="-318550"/>
            <a:ext cx="10951655" cy="1981200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二、奉差为使命，虽苦心也甜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422C8C-54B3-A247-A4F8-CD291E455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2972" y="1078259"/>
            <a:ext cx="12039027" cy="55734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约</a:t>
            </a: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20:21】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耶稣又对他们说：“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愿你们平安！父怎样</a:t>
            </a:r>
            <a:r>
              <a:rPr kumimoji="1" lang="zh-CN" altLang="en-US" sz="3000" b="1" dirty="0">
                <a:solidFill>
                  <a:srgbClr val="C0000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差遣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了我，我也照样</a:t>
            </a:r>
            <a:r>
              <a:rPr kumimoji="1" lang="zh-CN" altLang="en-US" sz="3000" b="1" dirty="0">
                <a:solidFill>
                  <a:srgbClr val="C0000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差遣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。”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王下</a:t>
            </a: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5:2】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先前亚兰人成群地出去，从以色列国（北国）</a:t>
            </a:r>
            <a:r>
              <a:rPr kumimoji="1" lang="zh-CN" altLang="en-US" sz="3000" b="1" dirty="0">
                <a:solidFill>
                  <a:srgbClr val="C0000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掳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了一个小女子，这女子就</a:t>
            </a:r>
            <a:r>
              <a:rPr kumimoji="1" lang="zh-CN" altLang="en-US" sz="3000" b="1" i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服侍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乃缦的妻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”。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小女子被亚兰人所掳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！ 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诗</a:t>
            </a: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105:17】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在他们以先打发一个人去，约瑟被卖为奴仆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约瑟被亲兄弟所卖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！ 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创</a:t>
            </a: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45:8】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这样看来，</a:t>
            </a:r>
            <a:r>
              <a:rPr kumimoji="1" lang="zh-CN" altLang="en-US" sz="3000" b="1" dirty="0">
                <a:solidFill>
                  <a:srgbClr val="C0000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差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我到这里来的不是你们，乃是神。祂又使我如法老的父，作他全家的主，并埃及全地的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宰相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差遣的是耶和华神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徒</a:t>
            </a: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8:1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、</a:t>
            </a:r>
            <a:r>
              <a:rPr kumimoji="1" lang="en-US" altLang="zh-CN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4】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从这日起，耶路撒冷的教会大遭逼迫。除了使徒以外，门徒都</a:t>
            </a:r>
            <a:r>
              <a:rPr kumimoji="1" lang="zh-CN" altLang="en-US" sz="3000" b="1" dirty="0">
                <a:solidFill>
                  <a:srgbClr val="C0000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分散</a:t>
            </a:r>
            <a:r>
              <a:rPr kumimoji="1" lang="zh-CN" altLang="en-US" sz="30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在犹太和撒玛利亚各处。那些分散的人往各处去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传道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借着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逼迫，神打发门徒出去成为万人的恩典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！ </a:t>
            </a:r>
            <a:endParaRPr kumimoji="1" lang="en-US" altLang="zh-CN" sz="3000" b="1" dirty="0"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043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99187E-C412-B548-9E4A-F6E983B55D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250371"/>
            <a:ext cx="12047621" cy="6694715"/>
          </a:xfrm>
        </p:spPr>
        <p:txBody>
          <a:bodyPr>
            <a:noAutofit/>
          </a:bodyPr>
          <a:lstStyle/>
          <a:p>
            <a:pPr marL="0" indent="0">
              <a:lnSpc>
                <a:spcPts val="41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2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徒</a:t>
            </a:r>
            <a:r>
              <a:rPr kumimoji="1" lang="en-US" altLang="zh-CN" sz="32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28:30-31】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保罗在自己</a:t>
            </a:r>
            <a:r>
              <a:rPr kumimoji="1" lang="zh-CN" altLang="en-US" sz="3200" b="1" dirty="0">
                <a:solidFill>
                  <a:srgbClr val="C0000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所租的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房子里住了足足两年。凡来见他的人，他全都接待，放胆</a:t>
            </a:r>
            <a:r>
              <a:rPr kumimoji="1" lang="zh-CN" altLang="en-US" sz="3200" b="1" i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传讲神国的道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，将</a:t>
            </a:r>
            <a:r>
              <a:rPr kumimoji="1" lang="zh-CN" altLang="en-US" sz="3200" b="1" i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主耶稣基督的事教导人</a:t>
            </a:r>
            <a:r>
              <a:rPr kumimoji="1" lang="zh-CN" altLang="en-US" sz="3200" b="1" dirty="0">
                <a:solidFill>
                  <a:schemeClr val="accent6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，并没有人禁止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kumimoji="1"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保罗奉差，身不由己</a:t>
            </a:r>
            <a:r>
              <a:rPr kumimoji="1" lang="zh-CN" altLang="en-US" sz="3200" b="1" dirty="0">
                <a:solidFill>
                  <a:srgbClr val="FFFF00"/>
                </a:solidFill>
                <a:highlight>
                  <a:srgbClr val="FF0000"/>
                </a:highlight>
                <a:latin typeface="Heiti SC Medium" pitchFamily="2" charset="-128"/>
                <a:ea typeface="Heiti SC Medium" pitchFamily="2" charset="-128"/>
              </a:rPr>
              <a:t>，但主的道却不被捆绑</a:t>
            </a:r>
            <a:r>
              <a:rPr kumimoji="1" lang="zh-CN" altLang="en-US" sz="3200" b="1" dirty="0">
                <a:latin typeface="Heiti SC Medium" pitchFamily="2" charset="-128"/>
                <a:ea typeface="Heiti SC Medium" pitchFamily="2" charset="-128"/>
              </a:rPr>
              <a:t>！</a:t>
            </a:r>
            <a:endParaRPr kumimoji="1" lang="en-US" altLang="zh-CN" sz="3200" b="1" dirty="0"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endParaRPr kumimoji="1" lang="en-US" altLang="zh-CN" sz="3200" b="1" dirty="0"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lnSpc>
                <a:spcPts val="41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约瑟不幸被亲兄弟所卖，之后做了宰相，令人眼羡赞不绝口。小女子被亚兰人掳掠，沦为伺候人的丫鬟，并不被人看好，难以脍炙人口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pPr marL="0" indent="0">
              <a:lnSpc>
                <a:spcPts val="41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感谢慈爱怜悯的天父，使用不同的人来完成祂荣耀的圣工。不同的人却有共同的心志</a:t>
            </a:r>
            <a:r>
              <a:rPr kumimoji="1" lang="en-US" altLang="zh-CN" sz="32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谦卑顺服神，忠心为主用，安于职守，荣神益人！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lnSpc>
                <a:spcPts val="41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神的话语安定在天，祂的旨意永不动摇，神借先知的预言完全成就：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endParaRPr kumimoji="1" lang="en-US" altLang="zh-CN" sz="3200" b="1" dirty="0">
              <a:solidFill>
                <a:schemeClr val="accent5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lnSpc>
                <a:spcPts val="4100"/>
              </a:lnSpc>
              <a:spcBef>
                <a:spcPts val="0"/>
              </a:spcBef>
              <a:buNone/>
            </a:pPr>
            <a:r>
              <a:rPr kumimoji="1" lang="en-US" altLang="zh-CN" sz="32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【</a:t>
            </a:r>
            <a:r>
              <a:rPr kumimoji="1" lang="zh-CN" altLang="en-US" sz="32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太</a:t>
            </a:r>
            <a:r>
              <a:rPr kumimoji="1" lang="en-US" altLang="zh-CN" sz="32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5:18】</a:t>
            </a:r>
            <a:r>
              <a:rPr kumimoji="1" lang="zh-CN" altLang="en-US" sz="32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我实在告诉你们，就是到天地都废去了，律法的一点一画也不能废去，都要成全。</a:t>
            </a:r>
            <a:endParaRPr kumimoji="1" lang="en-US" altLang="zh-CN" sz="3200" b="1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4100"/>
              </a:lnSpc>
              <a:spcBef>
                <a:spcPts val="0"/>
              </a:spcBef>
              <a:buNone/>
            </a:pPr>
            <a:r>
              <a:rPr kumimoji="1" lang="zh-CN" altLang="en-US" sz="32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历史踏着鼓点、角声坚定向前推进，朝着神所设定的目标</a:t>
            </a:r>
            <a:r>
              <a:rPr kumimoji="1"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17032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4671C5-A4EE-D44D-BAE5-668950B3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9" y="-139793"/>
            <a:ext cx="11114940" cy="1478736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三、“小女子”的特点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8A5DC5-7069-D247-81FC-13098BC7C7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9540" y="1031851"/>
            <a:ext cx="11836208" cy="595448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300" b="1" dirty="0">
                <a:latin typeface="Heiti SC Medium" pitchFamily="2" charset="-128"/>
                <a:ea typeface="Heiti SC Medium" pitchFamily="2" charset="-128"/>
              </a:rPr>
              <a:t>“</a:t>
            </a:r>
            <a:r>
              <a:rPr kumimoji="1" lang="zh-CN" altLang="en-US" sz="3300" b="1" dirty="0">
                <a:solidFill>
                  <a:srgbClr val="7030A0"/>
                </a:solidFill>
                <a:latin typeface="HEITI SC MEDIUM" pitchFamily="2" charset="-128"/>
                <a:ea typeface="HEITI SC MEDIUM" pitchFamily="2" charset="-128"/>
              </a:rPr>
              <a:t>小</a:t>
            </a:r>
            <a:r>
              <a:rPr kumimoji="1" lang="zh-CN" altLang="en-US" sz="3300" b="1" dirty="0">
                <a:latin typeface="Heiti SC Medium" pitchFamily="2" charset="-128"/>
                <a:ea typeface="Heiti SC Medium" pitchFamily="2" charset="-128"/>
              </a:rPr>
              <a:t>”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kumimoji="1" lang="zh-CN" altLang="en-US" sz="3300" b="1" dirty="0">
                <a:latin typeface="Heiti SC Medium" pitchFamily="2" charset="-128"/>
                <a:ea typeface="Heiti SC Medium" pitchFamily="2" charset="-128"/>
              </a:rPr>
              <a:t>“</a:t>
            </a:r>
            <a:r>
              <a:rPr kumimoji="1" lang="zh-CN" altLang="en-US" sz="3300" b="1" dirty="0">
                <a:solidFill>
                  <a:srgbClr val="7030A0"/>
                </a:solidFill>
                <a:latin typeface="Heiti SC Medium" pitchFamily="2" charset="-128"/>
                <a:ea typeface="Heiti SC Medium" pitchFamily="2" charset="-128"/>
              </a:rPr>
              <a:t>女子</a:t>
            </a:r>
            <a:r>
              <a:rPr kumimoji="1" lang="zh-CN" altLang="en-US" sz="3300" b="1" dirty="0">
                <a:latin typeface="Heiti SC Medium" pitchFamily="2" charset="-128"/>
                <a:ea typeface="Heiti SC Medium" pitchFamily="2" charset="-128"/>
              </a:rPr>
              <a:t>”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，指年少位卑不为人在意。</a:t>
            </a:r>
            <a:endParaRPr kumimoji="1"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kumimoji="1" lang="zh-CN" altLang="en-US" sz="3300" b="1" dirty="0">
                <a:solidFill>
                  <a:schemeClr val="accent6">
                    <a:lumMod val="7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小女子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为人处事谦逊谨慎、安于现实、心存善良、举止得体、大度低调、善解人意：</a:t>
            </a:r>
            <a:endParaRPr kumimoji="1"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、出自与耶和华神立约的族类，却是被外邦掳掠，可怜可悲的一个。</a:t>
            </a:r>
            <a:endParaRPr kumimoji="1"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、是被上帝拣选的以色列人，却要去服侍侵略者，成为卑贱的女仆。</a:t>
            </a:r>
            <a:endParaRPr kumimoji="1"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、坏境突变，却不能改变对神的信心；仇敌戕害，却埋不下仇恨的种子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3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这是何等的力量啊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endParaRPr kumimoji="1"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、失去与亲人的欢聚，却失不去神同在的喜乐；被强行带离故土乡情，却带不走小女子的谦和美善</a:t>
            </a:r>
            <a:r>
              <a:rPr kumimoji="1" lang="en-US" altLang="zh-CN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3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这是何等的生命啊</a:t>
            </a:r>
            <a:r>
              <a:rPr kumimoji="1"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endParaRPr kumimoji="1"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618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0CEF75-C20B-6544-920A-5349108EDB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6992" y="243840"/>
            <a:ext cx="11521440" cy="6504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、小女子没有为自己的遭遇心怀不平，反倒为造成自己不幸的仇敌谋痊愈！“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逼迫你们的，要给他们祝福，只要祝福，不可咒诅。与喜乐的人要同乐，与哀哭的人要同哭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”（罗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12:14-15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）。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外面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——-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看似被掳，沦为奴婢；里面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——-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活在神大能释放的盼望里。身体被困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-——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困不住心灵中的光明；人在敌国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——-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靠主依然活出爱的见证。</a:t>
            </a:r>
            <a:endParaRPr kumimoji="1" lang="en-US" altLang="zh-CN" sz="3000" b="1" dirty="0">
              <a:solidFill>
                <a:schemeClr val="accent5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如此，卑微的小女子发声坚定：去吧！去以色列吧！别看是战败国，那里有耶和华的先知，那里有真正的医治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：“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巴不得我主人去见撒玛利亚的先知，必能治好他的大麻风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”（王下</a:t>
            </a:r>
            <a:r>
              <a:rPr kumimoji="1" lang="en-US" altLang="zh-CN" sz="3000" b="1" dirty="0">
                <a:latin typeface="Heiti SC Medium" pitchFamily="2" charset="-128"/>
                <a:ea typeface="Heiti SC Medium" pitchFamily="2" charset="-128"/>
              </a:rPr>
              <a:t>5:3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）。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何等的铿锵有力，因为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“爱里没有惧怕；爱既完全，就把惧怕除去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”（约壹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4:18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。</a:t>
            </a:r>
            <a:endParaRPr kumimoji="1" lang="en-US" altLang="zh-CN" sz="3000" b="1" dirty="0"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“巴不得”</a:t>
            </a:r>
            <a:r>
              <a:rPr kumimoji="1" lang="en-US" altLang="zh-CN" sz="3000" b="1" dirty="0">
                <a:latin typeface="Heiti SC Medium" pitchFamily="2" charset="-128"/>
                <a:ea typeface="Heiti SC Medium" pitchFamily="2" charset="-128"/>
              </a:rPr>
              <a:t>——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“甚愿”、“但愿”、“赶紧”、“诚心所愿”之意。</a:t>
            </a:r>
          </a:p>
        </p:txBody>
      </p:sp>
    </p:spTree>
    <p:extLst>
      <p:ext uri="{BB962C8B-B14F-4D97-AF65-F5344CB8AC3E}">
        <p14:creationId xmlns:p14="http://schemas.microsoft.com/office/powerpoint/2010/main" val="59540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B0296-3822-EF4F-BB2C-AA18B0B9DF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4799" y="272143"/>
            <a:ext cx="11549743" cy="6444341"/>
          </a:xfrm>
        </p:spPr>
        <p:txBody>
          <a:bodyPr>
            <a:noAutofit/>
          </a:bodyPr>
          <a:lstStyle/>
          <a:p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耶和华神曾对先知以利亚说：“</a:t>
            </a:r>
            <a:r>
              <a:rPr kumimoji="1" lang="zh-CN" altLang="en-US" sz="3000" b="1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但我在以色列人中为自己留下七千人，是未曾向巴力屈膝的，未曾与巴力亲嘴的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”（王上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19:18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）。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神留下的是身手不凡，为人仰慕的吗？是叱咤风云，刚直不阿的吗？是一呼百应，人人称羡的吗？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神为自己保留的其中一位，竟然是被掳掠、遭不幸、做婢女的“</a:t>
            </a:r>
            <a:r>
              <a:rPr kumimoji="1" lang="zh-CN" altLang="en-US" sz="3000" b="1" dirty="0">
                <a:solidFill>
                  <a:srgbClr val="7030A0"/>
                </a:solidFill>
                <a:latin typeface="HEITI SC MEDIUM" pitchFamily="2" charset="-128"/>
                <a:ea typeface="HEITI SC MEDIUM" pitchFamily="2" charset="-128"/>
              </a:rPr>
              <a:t>小女子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”！由于“</a:t>
            </a:r>
            <a:r>
              <a:rPr kumimoji="1" lang="zh-CN" altLang="en-US" sz="3000" b="1" dirty="0">
                <a:solidFill>
                  <a:srgbClr val="7030A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小女子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”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对神始终执着仰望，努力践行圣言；“奉差遣”卑微“</a:t>
            </a:r>
            <a:r>
              <a:rPr kumimoji="1" lang="zh-CN" altLang="en-US" sz="3000" b="1" dirty="0">
                <a:solidFill>
                  <a:srgbClr val="7030A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小的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”她，在神的手中被制作成“</a:t>
            </a:r>
            <a:r>
              <a:rPr kumimoji="1" lang="zh-CN" altLang="en-US" sz="3000" b="1" dirty="0">
                <a:solidFill>
                  <a:srgbClr val="7030A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贵重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”的器皿，成为外邦人福音的使者。</a:t>
            </a:r>
            <a:endParaRPr kumimoji="1" lang="en-US" altLang="zh-CN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在人看，“</a:t>
            </a:r>
            <a:r>
              <a:rPr kumimoji="1" lang="zh-CN" altLang="en-US" sz="3000" b="1" dirty="0">
                <a:solidFill>
                  <a:srgbClr val="7030A0"/>
                </a:solidFill>
                <a:latin typeface="Heiti SC Medium" pitchFamily="2" charset="-128"/>
                <a:ea typeface="Heiti SC Medium" pitchFamily="2" charset="-128"/>
              </a:rPr>
              <a:t>小女子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”“</a:t>
            </a:r>
            <a:r>
              <a:rPr kumimoji="1" lang="zh-CN" altLang="en-US" sz="3000" b="1" dirty="0">
                <a:latin typeface="Heiti SC Medium" pitchFamily="2" charset="-128"/>
                <a:ea typeface="Heiti SC Medium" pitchFamily="2" charset="-128"/>
              </a:rPr>
              <a:t>大元帅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kumimoji="1" lang="en-US" altLang="zh-CN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3000" b="1" dirty="0">
                <a:solidFill>
                  <a:srgbClr val="7030A0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小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”与“</a:t>
            </a:r>
            <a:r>
              <a:rPr kumimoji="1" lang="zh-CN" altLang="en-US" sz="3000" b="1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大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 ，天壤之别！可是当她作为“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耶和华神的小女子</a:t>
            </a:r>
            <a:r>
              <a:rPr kumimoji="1"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”时，她带给人的（哪怕是军权在握的元帅）是福音、是医治、是蒙福的生命之路。</a:t>
            </a:r>
          </a:p>
        </p:txBody>
      </p:sp>
    </p:spTree>
    <p:extLst>
      <p:ext uri="{BB962C8B-B14F-4D97-AF65-F5344CB8AC3E}">
        <p14:creationId xmlns:p14="http://schemas.microsoft.com/office/powerpoint/2010/main" val="159761292"/>
      </p:ext>
    </p:extLst>
  </p:cSld>
  <p:clrMapOvr>
    <a:masterClrMapping/>
  </p:clrMapOvr>
</p:sld>
</file>

<file path=ppt/theme/theme1.xml><?xml version="1.0" encoding="utf-8"?>
<a:theme xmlns:a="http://schemas.openxmlformats.org/drawingml/2006/main" name="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2512</Words>
  <Application>Microsoft Macintosh PowerPoint</Application>
  <PresentationFormat>Widescreen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HEITI SC MEDIUM</vt:lpstr>
      <vt:lpstr>HEITI SC MEDIUM</vt:lpstr>
      <vt:lpstr>Heiti TC Medium</vt:lpstr>
      <vt:lpstr>Heiti TC Medium</vt:lpstr>
      <vt:lpstr>KaiTi</vt:lpstr>
      <vt:lpstr>LANTINGHEI SC DEMIBOLD</vt:lpstr>
      <vt:lpstr>LANTINGHEI SC DEMIBOLD</vt:lpstr>
      <vt:lpstr>Microsoft YaHei</vt:lpstr>
      <vt:lpstr>華康明體 Std W12</vt:lpstr>
      <vt:lpstr>Arial</vt:lpstr>
      <vt:lpstr>Tw Cen MT</vt:lpstr>
      <vt:lpstr>水滴</vt:lpstr>
      <vt:lpstr>奉差为使命，主恩何奇妙</vt:lpstr>
      <vt:lpstr>PowerPoint Presentation</vt:lpstr>
      <vt:lpstr>一、时代的背景</vt:lpstr>
      <vt:lpstr>PowerPoint Presentation</vt:lpstr>
      <vt:lpstr>二、奉差为使命，虽苦心也甜</vt:lpstr>
      <vt:lpstr>PowerPoint Presentation</vt:lpstr>
      <vt:lpstr>三、“小女子”的特点</vt:lpstr>
      <vt:lpstr>PowerPoint Presentation</vt:lpstr>
      <vt:lpstr>PowerPoint Presentation</vt:lpstr>
      <vt:lpstr>PowerPoint Presentation</vt:lpstr>
      <vt:lpstr>PowerPoint Presentation</vt:lpstr>
      <vt:lpstr>四、元帅乃缦的特点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Elan Chen</cp:lastModifiedBy>
  <cp:revision>51</cp:revision>
  <dcterms:created xsi:type="dcterms:W3CDTF">2021-08-28T17:37:01Z</dcterms:created>
  <dcterms:modified xsi:type="dcterms:W3CDTF">2021-09-28T00:14:54Z</dcterms:modified>
</cp:coreProperties>
</file>