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7" r:id="rId2"/>
    <p:sldId id="308" r:id="rId3"/>
    <p:sldId id="309" r:id="rId4"/>
    <p:sldId id="310" r:id="rId5"/>
    <p:sldId id="311" r:id="rId6"/>
    <p:sldId id="312" r:id="rId7"/>
    <p:sldId id="313" r:id="rId8"/>
    <p:sldId id="314" r:id="rId9"/>
    <p:sldId id="315" r:id="rId10"/>
    <p:sldId id="316" r:id="rId11"/>
    <p:sldId id="31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7E36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10/4/21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207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全景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10/4/21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8731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10/4/21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109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10/4/21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all" spc="0" normalizeH="0" baseline="0" noProof="0" dirty="0">
                <a:ln w="3175" cmpd="sng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all" spc="0" normalizeH="0" baseline="0" noProof="0" dirty="0">
                <a:ln w="3175" cmpd="sng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002367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10/4/21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7645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10/4/21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24559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图片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10/4/21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12876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10/4/21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35917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10/4/21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2933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10/4/21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1500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10/4/21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657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10/4/21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7213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10/4/21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1872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10/4/21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2561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10/4/21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5557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10/4/21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3207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10/4/21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9349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10/4/21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0403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1C88AC1-4064-AE45-B240-4577ECC245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3980" y="1484555"/>
            <a:ext cx="9568543" cy="1476999"/>
          </a:xfrm>
        </p:spPr>
        <p:txBody>
          <a:bodyPr>
            <a:normAutofit/>
          </a:bodyPr>
          <a:lstStyle/>
          <a:p>
            <a:r>
              <a:rPr kumimoji="1" lang="en-US" altLang="zh-CN" sz="96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“</a:t>
            </a:r>
            <a:r>
              <a:rPr kumimoji="1" lang="zh-CN" altLang="en-US" sz="96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要得人了</a:t>
            </a:r>
            <a:r>
              <a:rPr kumimoji="1" lang="en-US" altLang="zh-CN" sz="96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!</a:t>
            </a:r>
            <a:r>
              <a:rPr kumimoji="1" lang="zh-CN" altLang="en-US" sz="9600" b="1" dirty="0">
                <a:solidFill>
                  <a:schemeClr val="accent5">
                    <a:lumMod val="50000"/>
                  </a:schemeClr>
                </a:solidFill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”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962D79D-39D0-3548-B99B-638345AE24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3980" y="2864736"/>
            <a:ext cx="9568543" cy="1752600"/>
          </a:xfrm>
        </p:spPr>
        <p:txBody>
          <a:bodyPr>
            <a:normAutofit/>
          </a:bodyPr>
          <a:lstStyle/>
          <a:p>
            <a:r>
              <a:rPr kumimoji="1"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《</a:t>
            </a:r>
            <a:r>
              <a:rPr kumimoji="1"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路加福音</a:t>
            </a:r>
            <a:r>
              <a:rPr kumimoji="1"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》5:1-11</a:t>
            </a:r>
            <a:endParaRPr kumimoji="1" lang="zh-CN" altLang="en-US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83972" y="4341735"/>
            <a:ext cx="28873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dirty="0">
                <a:solidFill>
                  <a:srgbClr val="002060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高為超  </a:t>
            </a:r>
            <a:r>
              <a:rPr lang="zh-TW" altLang="en-US" sz="3200" dirty="0">
                <a:solidFill>
                  <a:srgbClr val="002060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牧師</a:t>
            </a:r>
            <a:endParaRPr lang="en-US" sz="3200" dirty="0">
              <a:solidFill>
                <a:srgbClr val="002060"/>
              </a:solidFill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83132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1826004-63F3-6D44-A202-27051D3CAD3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63796" y="141387"/>
            <a:ext cx="11985171" cy="687977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kumimoji="1" lang="zh-CN" altLang="en-US" sz="28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“外在惊奇的渔获”与“内在生命的改变”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endParaRPr kumimoji="1" lang="en-US" altLang="zh-CN" sz="28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在于更深的去认识耶稣，在于认罪悔改后重得的喜乐；在于“</a:t>
            </a:r>
            <a:r>
              <a:rPr kumimoji="1" lang="zh-CN" altLang="en-US" sz="28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因得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”而撇下“</a:t>
            </a:r>
            <a:r>
              <a:rPr kumimoji="1" lang="zh-CN" altLang="en-US" sz="28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所得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”的生命塑造，在于听命而一心主工的经历。</a:t>
            </a:r>
            <a:endParaRPr kumimoji="1" lang="en-US" altLang="zh-CN" sz="28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彼得“</a:t>
            </a:r>
            <a:r>
              <a:rPr kumimoji="1" lang="zh-CN" altLang="en-US" sz="28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撇下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”的是：靠不住的物质世界、短视而陈旧的价值体系、自以为傲的经验积累、固执己见的传统理念。</a:t>
            </a:r>
            <a:r>
              <a:rPr kumimoji="1" lang="en-US" altLang="zh-CN" sz="2800" b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【</a:t>
            </a:r>
            <a:r>
              <a:rPr kumimoji="1" lang="zh-CN" altLang="en-US" sz="2800" b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太</a:t>
            </a:r>
            <a:r>
              <a:rPr kumimoji="1" lang="en-US" altLang="zh-CN" sz="2800" b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8:20】</a:t>
            </a:r>
            <a:r>
              <a:rPr kumimoji="1" lang="zh-CN" altLang="en-US" sz="28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耶稣说：“狐狸有洞，天空的飞鸟有窝，人子却没有枕头的地方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。”</a:t>
            </a:r>
            <a:r>
              <a:rPr kumimoji="1" lang="en-US" altLang="zh-CN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——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只有无灵性的才会一门心思搭窝地上，神的儿女们必然盼望永恒的居所！</a:t>
            </a:r>
            <a:endParaRPr kumimoji="1" lang="en-US" altLang="zh-CN" sz="28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彼得“</a:t>
            </a:r>
            <a:r>
              <a:rPr kumimoji="1" lang="zh-CN" altLang="en-US" sz="28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跟从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”的是：耶稣十字架的“</a:t>
            </a:r>
            <a:r>
              <a:rPr kumimoji="1" lang="zh-CN" altLang="en-US" sz="28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小路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”苦道，却是通向永生的荣耀“</a:t>
            </a:r>
            <a:r>
              <a:rPr kumimoji="1" lang="zh-CN" altLang="en-US" sz="28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窄门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”。</a:t>
            </a:r>
            <a:endParaRPr kumimoji="1" lang="en-US" altLang="zh-CN" sz="28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从“</a:t>
            </a:r>
            <a:r>
              <a:rPr kumimoji="1" lang="zh-CN" altLang="en-US" sz="28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得鱼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”到“</a:t>
            </a:r>
            <a:r>
              <a:rPr kumimoji="1" lang="zh-CN" altLang="en-US" sz="28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得人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”；“从欲念世界”到“肩负使命”，从追求“地”，到仰望“天”，耶稣对彼得爱的引导：“</a:t>
            </a:r>
            <a:r>
              <a:rPr kumimoji="1" lang="zh-CN" altLang="en-US" sz="28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敬畏耶和华是智慧的开端，认识至圣者便是聪明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”（箴</a:t>
            </a:r>
            <a:r>
              <a:rPr kumimoji="1" lang="en-US" altLang="zh-CN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9:10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）。</a:t>
            </a:r>
            <a:endParaRPr kumimoji="1" lang="en-US" altLang="zh-CN" sz="28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保罗如此说：“</a:t>
            </a:r>
            <a:r>
              <a:rPr kumimoji="1" lang="zh-CN" altLang="en-US" sz="28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不但如此，我也将万事当作有损的，因我以认识我主基督耶稣为至宝。我为祂已经丢弃万事，看作粪土，为要得着基督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。”</a:t>
            </a:r>
            <a:r>
              <a:rPr kumimoji="1" lang="en-US" altLang="zh-CN" sz="28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（腓</a:t>
            </a:r>
            <a:r>
              <a:rPr kumimoji="1" lang="en-US" altLang="zh-CN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3:8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215204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137943D-405E-1E42-9589-F99879397E1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83028" y="908048"/>
            <a:ext cx="7761514" cy="562791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kumimoji="1" lang="zh-CN" altLang="en-US" sz="4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庄稼已熟当收割，基督工人格外缺；</a:t>
            </a:r>
            <a:endParaRPr kumimoji="1" lang="en-US" altLang="zh-CN" sz="4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kumimoji="1" lang="zh-CN" altLang="en-US" sz="4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湖边慕道听圣言，船舷离岸水相隔。</a:t>
            </a:r>
            <a:endParaRPr kumimoji="1" lang="en-US" altLang="zh-CN" sz="4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kumimoji="1" lang="zh-CN" altLang="en-US" sz="4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讲罢耶稣召彼得，深水操练新功课；</a:t>
            </a:r>
            <a:endParaRPr kumimoji="1" lang="en-US" altLang="zh-CN" sz="4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kumimoji="1" lang="zh-CN" altLang="en-US" sz="4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于无鱼处撒疑虑，遵行主话释困惑。</a:t>
            </a:r>
            <a:endParaRPr kumimoji="1" lang="en-US" altLang="zh-CN" sz="4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kumimoji="1" lang="zh-CN" altLang="en-US" sz="4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惊呼难拽网险破，两仓满载恩典多；</a:t>
            </a:r>
            <a:endParaRPr kumimoji="1" lang="en-US" altLang="zh-CN" sz="4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kumimoji="1" lang="zh-CN" altLang="en-US" sz="4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求主怜悯饶恕我，撇下所有奔天国。</a:t>
            </a:r>
            <a:endParaRPr kumimoji="1" lang="en-US" altLang="zh-CN" sz="4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kumimoji="1" lang="en-US" altLang="zh-CN" sz="46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kumimoji="1" lang="en-US" altLang="zh-CN" sz="46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kumimoji="1" lang="zh-CN" altLang="en-US" sz="48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pic>
        <p:nvPicPr>
          <p:cNvPr id="6146" name="Picture 2" descr="路加福音第五章1-11節- 從今以後要得人了">
            <a:extLst>
              <a:ext uri="{FF2B5EF4-FFF2-40B4-BE49-F238E27FC236}">
                <a16:creationId xmlns:a16="http://schemas.microsoft.com/office/drawing/2014/main" id="{6F8F7827-5D55-124C-A7D6-FEE3DBBDF0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8" r="25640"/>
          <a:stretch/>
        </p:blipFill>
        <p:spPr bwMode="auto">
          <a:xfrm flipH="1">
            <a:off x="8305798" y="1578431"/>
            <a:ext cx="3408266" cy="3993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8408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5CA4928-9602-EF4C-B5EB-8F05BC8E336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72143" y="206830"/>
            <a:ext cx="11593285" cy="6651170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kumimoji="1" lang="en-US" altLang="zh-CN" sz="3000" b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【</a:t>
            </a:r>
            <a:r>
              <a:rPr kumimoji="1" lang="zh-CN" altLang="en-US" sz="3000" b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太</a:t>
            </a:r>
            <a:r>
              <a:rPr kumimoji="1" lang="en-US" altLang="zh-CN" sz="3000" b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4:18-20】</a:t>
            </a:r>
            <a:r>
              <a:rPr kumimoji="1" lang="zh-CN" altLang="en-US" sz="3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耶稣在加利利海边行走，看见弟兄二人，就是那称呼彼得的西门和他兄弟安得烈，在</a:t>
            </a:r>
            <a:r>
              <a:rPr kumimoji="1" lang="zh-CN" altLang="en-US" sz="3000" b="1" dirty="0">
                <a:solidFill>
                  <a:srgbClr val="FFFF00"/>
                </a:solidFill>
                <a:highlight>
                  <a:srgbClr val="FF0000"/>
                </a:highlight>
                <a:latin typeface="Microsoft YaHei" panose="020B0503020204020204" pitchFamily="34" charset="-122"/>
                <a:ea typeface="Microsoft YaHei" panose="020B0503020204020204" pitchFamily="34" charset="-122"/>
              </a:rPr>
              <a:t>海里撒网</a:t>
            </a:r>
            <a:r>
              <a:rPr kumimoji="1" lang="zh-CN" altLang="en-US" sz="3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。他们本是打鱼的。耶稣对他们说：“</a:t>
            </a:r>
            <a:r>
              <a:rPr kumimoji="1" lang="zh-CN" altLang="en-US" sz="30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来跟从我！我要叫你们得人如得鱼一样</a:t>
            </a:r>
            <a:r>
              <a:rPr kumimoji="1" lang="zh-CN" altLang="en-US" sz="3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。”他们就立刻舍了网，跟从了祂。</a:t>
            </a:r>
            <a:endParaRPr kumimoji="1" lang="en-US" altLang="zh-CN" sz="30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lnSpc>
                <a:spcPts val="4000"/>
              </a:lnSpc>
              <a:buNone/>
            </a:pPr>
            <a:r>
              <a:rPr kumimoji="1" lang="en-US" altLang="zh-CN" sz="3000" b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【</a:t>
            </a:r>
            <a:r>
              <a:rPr kumimoji="1" lang="zh-CN" altLang="en-US" sz="3000" b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可</a:t>
            </a:r>
            <a:r>
              <a:rPr kumimoji="1" lang="en-US" altLang="zh-CN" sz="3000" b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1:19-20】</a:t>
            </a:r>
            <a:r>
              <a:rPr kumimoji="1" lang="zh-CN" altLang="en-US" sz="3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耶稣稍往前走，又见西庇太的儿子雅各和雅各的兄弟约翰在</a:t>
            </a:r>
            <a:r>
              <a:rPr kumimoji="1" lang="zh-CN" altLang="en-US" sz="3000" b="1" dirty="0">
                <a:solidFill>
                  <a:srgbClr val="FFFF00"/>
                </a:solidFill>
                <a:highlight>
                  <a:srgbClr val="FF0000"/>
                </a:highlight>
                <a:latin typeface="Microsoft YaHei" panose="020B0503020204020204" pitchFamily="34" charset="-122"/>
                <a:ea typeface="Microsoft YaHei" panose="020B0503020204020204" pitchFamily="34" charset="-122"/>
              </a:rPr>
              <a:t>船上补网</a:t>
            </a:r>
            <a:r>
              <a:rPr kumimoji="1" lang="zh-CN" altLang="en-US" sz="3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。耶稣随即招呼他们，他们就把父亲西庇太和雇工人留在船上，跟从耶稣去了。</a:t>
            </a:r>
            <a:endParaRPr kumimoji="1" lang="en-US" altLang="zh-CN" sz="30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lnSpc>
                <a:spcPts val="4000"/>
              </a:lnSpc>
              <a:buNone/>
            </a:pPr>
            <a:r>
              <a:rPr kumimoji="1" lang="zh-CN" altLang="en-US" sz="30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从“</a:t>
            </a:r>
            <a:r>
              <a:rPr kumimoji="1" lang="zh-CN" altLang="en-US" sz="30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得鱼</a:t>
            </a:r>
            <a:r>
              <a:rPr kumimoji="1" lang="zh-CN" altLang="en-US" sz="30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”到“</a:t>
            </a:r>
            <a:r>
              <a:rPr kumimoji="1" lang="zh-CN" altLang="en-US" sz="30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得人</a:t>
            </a:r>
            <a:r>
              <a:rPr kumimoji="1" lang="zh-CN" altLang="en-US" sz="30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”，</a:t>
            </a:r>
            <a:r>
              <a:rPr kumimoji="1" lang="en-US" altLang="zh-CN" sz="3000" b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【</a:t>
            </a:r>
            <a:r>
              <a:rPr kumimoji="1" lang="zh-CN" altLang="en-US" sz="3000" b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路加福音</a:t>
            </a:r>
            <a:r>
              <a:rPr kumimoji="1" lang="en-US" altLang="zh-CN" sz="3000" b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】</a:t>
            </a:r>
            <a:r>
              <a:rPr kumimoji="1" lang="en-US" altLang="zh-CN" sz="30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5:1-11</a:t>
            </a:r>
            <a:r>
              <a:rPr kumimoji="1" lang="zh-CN" altLang="en-US" sz="30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，耶稣给门徒们具体的操练</a:t>
            </a:r>
            <a:r>
              <a:rPr kumimoji="1" lang="zh-CN" altLang="en-US" sz="28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</a:p>
        </p:txBody>
      </p:sp>
      <p:pic>
        <p:nvPicPr>
          <p:cNvPr id="2050" name="Picture 2" descr="圣经是神作工的见证，圣经里有很多神的话与人的经历见证，能供应人的生命，对人很有造就，那我们读圣经到底能不能得着永生呢？ | 国度降临福音网">
            <a:extLst>
              <a:ext uri="{FF2B5EF4-FFF2-40B4-BE49-F238E27FC236}">
                <a16:creationId xmlns:a16="http://schemas.microsoft.com/office/drawing/2014/main" id="{B1C7DFCF-D3BF-3C40-A47E-72F3EC10BF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9" y="4724400"/>
            <a:ext cx="4201886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9688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79921F6-0A7B-4648-93B4-BEB45145AE9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28599" y="65700"/>
            <a:ext cx="11625943" cy="6847115"/>
          </a:xfrm>
        </p:spPr>
        <p:txBody>
          <a:bodyPr>
            <a:normAutofit/>
          </a:bodyPr>
          <a:lstStyle/>
          <a:p>
            <a:pPr marL="0" indent="0" algn="just">
              <a:lnSpc>
                <a:spcPts val="3800"/>
              </a:lnSpc>
              <a:buNone/>
            </a:pPr>
            <a:r>
              <a:rPr kumimoji="1" lang="en-US" altLang="zh-CN" sz="3000" b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【</a:t>
            </a:r>
            <a:r>
              <a:rPr kumimoji="1" lang="zh-CN" altLang="en-US" sz="3000" b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路</a:t>
            </a:r>
            <a:r>
              <a:rPr kumimoji="1" lang="en-US" altLang="zh-CN" sz="3000" b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5:1-11】</a:t>
            </a:r>
            <a:r>
              <a:rPr kumimoji="1" lang="zh-CN" altLang="en-US" sz="3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耶稣站在革尼撒勒湖边，众人拥挤祂，要听神的道。祂见有两只船湾在湖边，打鱼的人却离开船洗网去了。有一只船是西门的，耶稣就上去，请他把船撑开，稍微离岸，就坐下，从船上教训众人。讲完了，对西门说：“</a:t>
            </a:r>
            <a:r>
              <a:rPr kumimoji="1" lang="zh-CN" altLang="en-US" sz="30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把船开到水深之处，下网打鱼。</a:t>
            </a:r>
            <a:r>
              <a:rPr kumimoji="1" lang="zh-CN" altLang="en-US" sz="3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”西门说：“</a:t>
            </a:r>
            <a:r>
              <a:rPr kumimoji="1" lang="zh-CN" altLang="en-US" sz="30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夫子，我们整夜劳力，并没有打着什么。但依从你的话，我就下网。</a:t>
            </a:r>
            <a:r>
              <a:rPr kumimoji="1" lang="zh-CN" altLang="en-US" sz="3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”他们下了网，就圈住许多鱼，网险些裂开，便招呼那只船上的同伴来帮助。他们就来，把鱼装满了两只船，甚至船要沉下去。西门彼得看见，就俯伏在耶稣膝前，说：“</a:t>
            </a:r>
            <a:r>
              <a:rPr kumimoji="1" lang="zh-CN" altLang="en-US" sz="30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主啊，离开我，我是个罪人！</a:t>
            </a:r>
            <a:r>
              <a:rPr kumimoji="1" lang="zh-CN" altLang="en-US" sz="3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”他和一切同在的人都惊讶这一网所打的鱼。他的伙伴西庇太的儿子雅各、约翰也是这样。耶稣对西门说：“</a:t>
            </a:r>
            <a:r>
              <a:rPr kumimoji="1" lang="zh-CN" altLang="en-US" sz="30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不要怕！从今以后你要得人了。</a:t>
            </a:r>
            <a:r>
              <a:rPr kumimoji="1" lang="zh-CN" altLang="en-US" sz="3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”他们把两只船拢了岸，就撇下所有的，跟从了耶稣。</a:t>
            </a:r>
          </a:p>
        </p:txBody>
      </p:sp>
      <p:pic>
        <p:nvPicPr>
          <p:cNvPr id="1026" name="Picture 2" descr="耶稣让门徒去钓鱼，结果钓起一条口含银币的罗非鱼- 知乎">
            <a:extLst>
              <a:ext uri="{FF2B5EF4-FFF2-40B4-BE49-F238E27FC236}">
                <a16:creationId xmlns:a16="http://schemas.microsoft.com/office/drawing/2014/main" id="{A5042C3A-F669-234E-B3BA-D8404E553D5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328" b="22365"/>
          <a:stretch/>
        </p:blipFill>
        <p:spPr bwMode="auto">
          <a:xfrm>
            <a:off x="3976460" y="5406655"/>
            <a:ext cx="4495297" cy="1415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3319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6CCB28-A19F-5440-85EC-7D183692D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67718" y="-284549"/>
            <a:ext cx="11843656" cy="1654629"/>
          </a:xfrm>
        </p:spPr>
        <p:txBody>
          <a:bodyPr>
            <a:normAutofit/>
          </a:bodyPr>
          <a:lstStyle/>
          <a:p>
            <a:r>
              <a:rPr kumimoji="1" lang="zh-CN" altLang="en-US" sz="40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一、“众人”与“渔获”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2BF1843-02BA-2644-B213-DF0BF6B933E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56450" y="902248"/>
            <a:ext cx="11865429" cy="5344885"/>
          </a:xfrm>
        </p:spPr>
        <p:txBody>
          <a:bodyPr>
            <a:noAutofit/>
          </a:bodyPr>
          <a:lstStyle/>
          <a:p>
            <a:pPr>
              <a:lnSpc>
                <a:spcPts val="3500"/>
              </a:lnSpc>
              <a:spcBef>
                <a:spcPts val="600"/>
              </a:spcBef>
            </a:pPr>
            <a:r>
              <a:rPr kumimoji="1" lang="zh-CN" altLang="en-US" sz="2800" b="1" dirty="0">
                <a:ln w="3175">
                  <a:solidFill>
                    <a:srgbClr val="FF0000"/>
                  </a:solidFill>
                </a:ln>
                <a:solidFill>
                  <a:schemeClr val="bg1"/>
                </a:solidFill>
                <a:highlight>
                  <a:srgbClr val="008000"/>
                </a:highlight>
                <a:latin typeface="Microsoft YaHei" panose="020B0503020204020204" pitchFamily="34" charset="-122"/>
                <a:ea typeface="Microsoft YaHei" panose="020B0503020204020204" pitchFamily="34" charset="-122"/>
              </a:rPr>
              <a:t>此情</a:t>
            </a:r>
            <a:r>
              <a:rPr kumimoji="1" lang="zh-CN" altLang="en-US" sz="2800" b="1" dirty="0">
                <a:ln w="3175">
                  <a:noFill/>
                </a:ln>
                <a:latin typeface="Microsoft YaHei" panose="020B0503020204020204" pitchFamily="34" charset="-122"/>
                <a:ea typeface="Microsoft YaHei" panose="020B0503020204020204" pitchFamily="34" charset="-122"/>
              </a:rPr>
              <a:t>：在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革尼撒勒湖边，“</a:t>
            </a:r>
            <a:r>
              <a:rPr kumimoji="1" lang="zh-CN" altLang="en-US" sz="28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众人拥挤祂，要听神的道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”（路</a:t>
            </a:r>
            <a:r>
              <a:rPr kumimoji="1" lang="en-US" altLang="zh-CN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5:1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）</a:t>
            </a:r>
            <a:r>
              <a:rPr kumimoji="1" lang="en-US" altLang="zh-CN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— 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饥民盼灵粮。</a:t>
            </a:r>
            <a:endParaRPr kumimoji="1" lang="en-US" altLang="zh-CN" sz="28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ts val="3500"/>
              </a:lnSpc>
              <a:spcBef>
                <a:spcPts val="600"/>
              </a:spcBef>
            </a:pPr>
            <a:r>
              <a:rPr kumimoji="1" lang="en-US" altLang="zh-CN" sz="28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【</a:t>
            </a:r>
            <a:r>
              <a:rPr kumimoji="1" lang="zh-CN" altLang="en-US" sz="28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约</a:t>
            </a:r>
            <a:r>
              <a:rPr kumimoji="1" lang="en-US" altLang="zh-CN" sz="28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4:35】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耶稣说：“你们岂不说‘到收割的时候还有四个月’吗？我告诉你们：</a:t>
            </a:r>
            <a:r>
              <a:rPr kumimoji="1" lang="zh-CN" altLang="en-US" sz="28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举目向田观看，庄稼已经熟了（原文作“发白”）</a:t>
            </a:r>
            <a:r>
              <a:rPr kumimoji="1" lang="en-US" altLang="zh-CN" sz="28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,</a:t>
            </a:r>
            <a:r>
              <a:rPr kumimoji="1" lang="zh-CN" altLang="en-US" sz="28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可以收割了。</a:t>
            </a:r>
            <a:endParaRPr kumimoji="1" lang="en-US" altLang="zh-CN" sz="28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lnSpc>
                <a:spcPts val="3500"/>
              </a:lnSpc>
              <a:spcBef>
                <a:spcPts val="600"/>
              </a:spcBef>
              <a:buNone/>
            </a:pPr>
            <a:r>
              <a:rPr kumimoji="1" lang="en-US" altLang="zh-CN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 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人找理由：“</a:t>
            </a:r>
            <a:r>
              <a:rPr kumimoji="1" lang="zh-CN" altLang="en-US" sz="28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夫子，我们整夜劳力，并没有打着什么。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”（路</a:t>
            </a:r>
            <a:r>
              <a:rPr kumimoji="1" lang="en-US" altLang="zh-CN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5:1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）</a:t>
            </a:r>
            <a:r>
              <a:rPr kumimoji="1" lang="en-US" altLang="zh-CN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— 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靠  </a:t>
            </a:r>
            <a:endParaRPr kumimoji="1" lang="en-US" altLang="zh-CN" sz="28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lnSpc>
                <a:spcPts val="3500"/>
              </a:lnSpc>
              <a:spcBef>
                <a:spcPts val="600"/>
              </a:spcBef>
              <a:buNone/>
            </a:pPr>
            <a:r>
              <a:rPr kumimoji="1" lang="en-US" altLang="zh-CN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 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己无指望。</a:t>
            </a:r>
            <a:endParaRPr kumimoji="1" lang="en-US" altLang="zh-CN" sz="28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lnSpc>
                <a:spcPts val="3500"/>
              </a:lnSpc>
              <a:spcBef>
                <a:spcPts val="600"/>
              </a:spcBef>
              <a:buNone/>
            </a:pP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 人找理由</a:t>
            </a:r>
            <a:r>
              <a:rPr kumimoji="1" lang="zh-CN" altLang="en-US" sz="28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：“</a:t>
            </a:r>
            <a:r>
              <a:rPr kumimoji="1" lang="zh-CN" altLang="en-US" sz="28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你们岂不说‘到收割的时候还有四个月’吗？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”（约</a:t>
            </a:r>
            <a:r>
              <a:rPr kumimoji="1" lang="en-US" altLang="zh-CN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4:35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）</a:t>
            </a:r>
            <a:r>
              <a:rPr kumimoji="1" lang="en-US" altLang="zh-CN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  </a:t>
            </a:r>
          </a:p>
          <a:p>
            <a:pPr marL="0" indent="0">
              <a:lnSpc>
                <a:spcPts val="3500"/>
              </a:lnSpc>
              <a:spcBef>
                <a:spcPts val="600"/>
              </a:spcBef>
              <a:buNone/>
            </a:pPr>
            <a:r>
              <a:rPr kumimoji="1" lang="en-US" altLang="zh-CN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— 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等待常懈怠。</a:t>
            </a:r>
            <a:endParaRPr kumimoji="1" lang="en-US" altLang="zh-CN" sz="28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ts val="3500"/>
              </a:lnSpc>
              <a:spcBef>
                <a:spcPts val="600"/>
              </a:spcBef>
            </a:pPr>
            <a:r>
              <a:rPr kumimoji="1" lang="zh-CN" altLang="en-US" sz="2800" b="1" dirty="0">
                <a:ln w="3175">
                  <a:solidFill>
                    <a:srgbClr val="FF0000"/>
                  </a:solidFill>
                </a:ln>
                <a:solidFill>
                  <a:schemeClr val="bg1"/>
                </a:solidFill>
                <a:highlight>
                  <a:srgbClr val="008000"/>
                </a:highlight>
                <a:latin typeface="Microsoft YaHei" panose="020B0503020204020204" pitchFamily="34" charset="-122"/>
                <a:ea typeface="Microsoft YaHei" panose="020B0503020204020204" pitchFamily="34" charset="-122"/>
              </a:rPr>
              <a:t>此景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：遵行耶稣的吩咐：“</a:t>
            </a:r>
            <a:r>
              <a:rPr kumimoji="1" lang="zh-CN" altLang="en-US" sz="28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他们下了网，就圈住许多鱼，网险些裂开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”（路</a:t>
            </a:r>
            <a:r>
              <a:rPr kumimoji="1" lang="en-US" altLang="zh-CN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5:6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）</a:t>
            </a:r>
            <a:r>
              <a:rPr kumimoji="1" lang="en-US" altLang="zh-CN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— 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听命显神迹。</a:t>
            </a:r>
          </a:p>
        </p:txBody>
      </p:sp>
      <p:pic>
        <p:nvPicPr>
          <p:cNvPr id="3074" name="Picture 2" descr="忙碌的渔获季节| 收成减少，价格上涨">
            <a:extLst>
              <a:ext uri="{FF2B5EF4-FFF2-40B4-BE49-F238E27FC236}">
                <a16:creationId xmlns:a16="http://schemas.microsoft.com/office/drawing/2014/main" id="{22CE4A3B-6F43-CA4A-B6D3-33E5BE29B10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565" b="-2"/>
          <a:stretch/>
        </p:blipFill>
        <p:spPr bwMode="auto">
          <a:xfrm>
            <a:off x="5545891" y="5518871"/>
            <a:ext cx="5809681" cy="1339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3398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EA0E49E-3EB5-E247-A47E-94CA3EF50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574412"/>
            <a:ext cx="11278226" cy="2345323"/>
          </a:xfrm>
        </p:spPr>
        <p:txBody>
          <a:bodyPr>
            <a:normAutofit/>
          </a:bodyPr>
          <a:lstStyle/>
          <a:p>
            <a:r>
              <a:rPr kumimoji="1" lang="zh-CN" altLang="en-US" sz="40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二、“听道”与“行道”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E229321-5E5D-CA46-A5EB-701EF2A880C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30629" y="1059459"/>
            <a:ext cx="12061371" cy="5649686"/>
          </a:xfrm>
        </p:spPr>
        <p:txBody>
          <a:bodyPr>
            <a:normAutofit lnSpcReduction="10000"/>
          </a:bodyPr>
          <a:lstStyle/>
          <a:p>
            <a:r>
              <a:rPr kumimoji="1" lang="zh-CN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“</a:t>
            </a:r>
            <a:r>
              <a:rPr kumimoji="1" lang="zh-CN" altLang="en-US" sz="26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有一只船是西门的，耶稣就上去，请他把船</a:t>
            </a:r>
            <a:r>
              <a:rPr kumimoji="1" lang="zh-CN" altLang="en-US" sz="2600" b="1" dirty="0">
                <a:solidFill>
                  <a:srgbClr val="FFFF00"/>
                </a:solidFill>
                <a:highlight>
                  <a:srgbClr val="FF00FF"/>
                </a:highlight>
                <a:latin typeface="Microsoft YaHei" panose="020B0503020204020204" pitchFamily="34" charset="-122"/>
                <a:ea typeface="Microsoft YaHei" panose="020B0503020204020204" pitchFamily="34" charset="-122"/>
              </a:rPr>
              <a:t>撑开</a:t>
            </a:r>
            <a:r>
              <a:rPr kumimoji="1" lang="zh-CN" altLang="en-US" sz="26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，稍微离岸，就坐下，从船上教训众人</a:t>
            </a:r>
            <a:r>
              <a:rPr kumimoji="1" lang="zh-CN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”（路</a:t>
            </a:r>
            <a:r>
              <a:rPr kumimoji="1" lang="en-US" altLang="zh-CN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5:3</a:t>
            </a:r>
            <a:r>
              <a:rPr kumimoji="1" lang="zh-CN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）。</a:t>
            </a:r>
            <a:endParaRPr kumimoji="1" lang="en-US" altLang="zh-CN" sz="2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kumimoji="1" lang="en-US" altLang="zh-CN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A</a:t>
            </a:r>
            <a:r>
              <a:rPr kumimoji="1" lang="zh-CN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、“</a:t>
            </a:r>
            <a:r>
              <a:rPr kumimoji="1" lang="zh-CN" altLang="en-US" sz="2600" b="1" dirty="0">
                <a:solidFill>
                  <a:srgbClr val="FFFF00"/>
                </a:solidFill>
                <a:highlight>
                  <a:srgbClr val="FF00FF"/>
                </a:highlight>
                <a:latin typeface="Microsoft YaHei" panose="020B0503020204020204" pitchFamily="34" charset="-122"/>
                <a:ea typeface="Microsoft YaHei" panose="020B0503020204020204" pitchFamily="34" charset="-122"/>
              </a:rPr>
              <a:t>撑开</a:t>
            </a:r>
            <a:r>
              <a:rPr kumimoji="1" lang="zh-CN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”，彼得听主吩咐，虽整夜劳力无所得，却毫无怨言。</a:t>
            </a:r>
            <a:r>
              <a:rPr kumimoji="1" lang="en-US" altLang="zh-CN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B</a:t>
            </a:r>
            <a:r>
              <a:rPr kumimoji="1" lang="zh-CN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、“</a:t>
            </a:r>
            <a:r>
              <a:rPr kumimoji="1" lang="zh-CN" altLang="en-US" sz="2600" b="1" dirty="0">
                <a:solidFill>
                  <a:srgbClr val="FFFF00"/>
                </a:solidFill>
                <a:highlight>
                  <a:srgbClr val="FF00FF"/>
                </a:highlight>
                <a:latin typeface="Microsoft YaHei" panose="020B0503020204020204" pitchFamily="34" charset="-122"/>
                <a:ea typeface="Microsoft YaHei" panose="020B0503020204020204" pitchFamily="34" charset="-122"/>
              </a:rPr>
              <a:t>撑开</a:t>
            </a:r>
            <a:r>
              <a:rPr kumimoji="1" lang="zh-CN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”</a:t>
            </a:r>
            <a:r>
              <a:rPr kumimoji="1" lang="en-US" altLang="zh-CN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——</a:t>
            </a:r>
            <a:r>
              <a:rPr kumimoji="1" lang="zh-CN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在小事顺服，才会在大事上遵命。</a:t>
            </a:r>
            <a:r>
              <a:rPr kumimoji="1" lang="en-US" altLang="zh-CN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C</a:t>
            </a:r>
            <a:r>
              <a:rPr kumimoji="1" lang="zh-CN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、听主话当一丝不苟，绝不以自己的经验、知识、偏好，对主的话加以减删或添加。</a:t>
            </a:r>
            <a:endParaRPr kumimoji="1" lang="en-US" altLang="zh-CN" sz="2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kumimoji="1" lang="zh-CN" altLang="en-US" sz="26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讲完了，对西门说：</a:t>
            </a:r>
            <a:r>
              <a:rPr kumimoji="1" lang="zh-CN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“</a:t>
            </a:r>
            <a:r>
              <a:rPr kumimoji="1" lang="zh-CN" altLang="en-US" sz="26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把船</a:t>
            </a:r>
            <a:r>
              <a:rPr kumimoji="1" lang="zh-CN" altLang="en-US" sz="2600" b="1" dirty="0">
                <a:solidFill>
                  <a:srgbClr val="FFFF00"/>
                </a:solidFill>
                <a:highlight>
                  <a:srgbClr val="FF00FF"/>
                </a:highlight>
                <a:latin typeface="Microsoft YaHei" panose="020B0503020204020204" pitchFamily="34" charset="-122"/>
                <a:ea typeface="Microsoft YaHei" panose="020B0503020204020204" pitchFamily="34" charset="-122"/>
              </a:rPr>
              <a:t>开到水深</a:t>
            </a:r>
            <a:r>
              <a:rPr kumimoji="1" lang="zh-CN" altLang="en-US" sz="26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之处，下网打鱼</a:t>
            </a:r>
            <a:r>
              <a:rPr kumimoji="1" lang="zh-CN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。”从湖边到水深，</a:t>
            </a:r>
            <a:r>
              <a:rPr kumimoji="1" lang="zh-CN" altLang="en-US" sz="26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要循序渐进</a:t>
            </a:r>
            <a:r>
              <a:rPr kumimoji="1" lang="zh-CN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  <a:endParaRPr kumimoji="1" lang="en-US" altLang="zh-CN" sz="2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kumimoji="1" lang="zh-CN" altLang="en-US" sz="26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“湖边”与“水深”：</a:t>
            </a:r>
            <a:endParaRPr kumimoji="1" lang="en-US" altLang="zh-CN" sz="2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kumimoji="1" lang="zh-CN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“</a:t>
            </a:r>
            <a:r>
              <a:rPr kumimoji="1" lang="zh-CN" altLang="en-US" sz="26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湖边</a:t>
            </a:r>
            <a:r>
              <a:rPr kumimoji="1" lang="zh-CN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”</a:t>
            </a:r>
            <a:r>
              <a:rPr kumimoji="1" lang="en-US" altLang="zh-CN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——</a:t>
            </a:r>
            <a:r>
              <a:rPr kumimoji="1" lang="zh-CN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彼得和伙伴们整夜劳力空船而归，盼收获却无所得；“</a:t>
            </a:r>
            <a:r>
              <a:rPr kumimoji="1" lang="zh-CN" altLang="en-US" sz="26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湖边</a:t>
            </a:r>
            <a:r>
              <a:rPr kumimoji="1" lang="zh-CN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”</a:t>
            </a:r>
            <a:r>
              <a:rPr kumimoji="1" lang="en-US" altLang="zh-CN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——</a:t>
            </a:r>
            <a:r>
              <a:rPr kumimoji="1" lang="zh-CN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前来听道的人拥挤耶稣，世风日下人心所向。</a:t>
            </a:r>
            <a:endParaRPr kumimoji="1" lang="en-US" altLang="zh-CN" sz="2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kumimoji="1" lang="zh-CN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“</a:t>
            </a:r>
            <a:r>
              <a:rPr kumimoji="1" lang="zh-CN" altLang="en-US" sz="26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水深</a:t>
            </a:r>
            <a:r>
              <a:rPr kumimoji="1" lang="zh-CN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”</a:t>
            </a:r>
            <a:r>
              <a:rPr kumimoji="1" lang="en-US" altLang="zh-CN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——</a:t>
            </a:r>
            <a:r>
              <a:rPr kumimoji="1" lang="zh-CN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无鱼可捕；“</a:t>
            </a:r>
            <a:r>
              <a:rPr kumimoji="1" lang="zh-CN" altLang="en-US" sz="26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水深</a:t>
            </a:r>
            <a:r>
              <a:rPr kumimoji="1" lang="zh-CN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”</a:t>
            </a:r>
            <a:r>
              <a:rPr kumimoji="1" lang="en-US" altLang="zh-CN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——</a:t>
            </a:r>
            <a:r>
              <a:rPr kumimoji="1" lang="zh-CN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充满难料的危机，湖面会陡然掀起风浪。</a:t>
            </a:r>
            <a:endParaRPr kumimoji="1" lang="en-US" altLang="zh-CN" sz="2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kumimoji="1" lang="zh-CN" altLang="en-US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93855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BF469AF-1BF2-C849-B4C3-E5A6B589867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48343" y="250371"/>
            <a:ext cx="11517086" cy="6607629"/>
          </a:xfrm>
        </p:spPr>
        <p:txBody>
          <a:bodyPr/>
          <a:lstStyle/>
          <a:p>
            <a:pPr marL="0" indent="0">
              <a:buNone/>
            </a:pPr>
            <a:r>
              <a:rPr kumimoji="1" lang="zh-CN" altLang="en-US" sz="28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“听道”与“行道”：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于湖边听主道，于深水行主道（超理性的顺服）。</a:t>
            </a:r>
            <a:endParaRPr kumimoji="1" lang="en-US" altLang="zh-CN" sz="28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kumimoji="1" lang="en-US" altLang="zh-CN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A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、顺服需要不断的学习。</a:t>
            </a:r>
            <a:r>
              <a:rPr kumimoji="1" lang="en-US" altLang="zh-CN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B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、暂时远离世俗的喧嚣。</a:t>
            </a:r>
            <a:r>
              <a:rPr kumimoji="1" lang="en-US" altLang="zh-CN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C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、于水深之处操练信心，于无鱼之处听命撒网。</a:t>
            </a:r>
            <a:endParaRPr kumimoji="1" lang="en-US" altLang="zh-CN" sz="28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kumimoji="1" lang="zh-CN" altLang="en-US" sz="28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“夫子”与“恩主”</a:t>
            </a:r>
            <a:r>
              <a:rPr kumimoji="1" lang="en-US" altLang="zh-CN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——</a:t>
            </a:r>
          </a:p>
          <a:p>
            <a:r>
              <a:rPr kumimoji="1" lang="zh-CN" altLang="en-US" sz="28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从称耶稣为“夫子”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（原文作“师父”）“</a:t>
            </a:r>
            <a:r>
              <a:rPr kumimoji="1" lang="zh-CN" altLang="en-US" sz="28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西门说：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“</a:t>
            </a:r>
            <a:r>
              <a:rPr kumimoji="1" lang="zh-CN" altLang="en-US" sz="2800" b="1" dirty="0">
                <a:solidFill>
                  <a:srgbClr val="FFFF00"/>
                </a:solidFill>
                <a:highlight>
                  <a:srgbClr val="FF00FF"/>
                </a:highlight>
                <a:latin typeface="Microsoft YaHei" panose="020B0503020204020204" pitchFamily="34" charset="-122"/>
                <a:ea typeface="Microsoft YaHei" panose="020B0503020204020204" pitchFamily="34" charset="-122"/>
              </a:rPr>
              <a:t>夫子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，</a:t>
            </a:r>
            <a:r>
              <a:rPr kumimoji="1" lang="zh-CN" altLang="en-US" sz="28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我们整夜劳力，并没有打着什么，但依从你的话，我就下网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”；</a:t>
            </a:r>
            <a:endParaRPr kumimoji="1" lang="en-US" altLang="zh-CN" sz="28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kumimoji="1" lang="zh-CN" altLang="en-US" sz="28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到认耶稣为“主啊！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”（原文为“神”）。</a:t>
            </a:r>
            <a:r>
              <a:rPr kumimoji="1" lang="zh-CN" altLang="en-US" sz="28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是因为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“西门彼得</a:t>
            </a:r>
            <a:r>
              <a:rPr kumimoji="1" lang="zh-CN" altLang="en-US" sz="2800" b="1" dirty="0">
                <a:solidFill>
                  <a:srgbClr val="FFFF00"/>
                </a:solidFill>
                <a:highlight>
                  <a:srgbClr val="008080"/>
                </a:highlight>
                <a:latin typeface="Microsoft YaHei" panose="020B0503020204020204" pitchFamily="34" charset="-122"/>
                <a:ea typeface="Microsoft YaHei" panose="020B0503020204020204" pitchFamily="34" charset="-122"/>
              </a:rPr>
              <a:t>看见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，就俯伏在耶稣膝前，说：‘</a:t>
            </a:r>
            <a:r>
              <a:rPr kumimoji="1" lang="zh-CN" altLang="en-US" sz="2800" b="1" dirty="0">
                <a:solidFill>
                  <a:srgbClr val="FFFF00"/>
                </a:solidFill>
                <a:highlight>
                  <a:srgbClr val="FF00FF"/>
                </a:highlight>
                <a:latin typeface="Microsoft YaHei" panose="020B0503020204020204" pitchFamily="34" charset="-122"/>
                <a:ea typeface="Microsoft YaHei" panose="020B0503020204020204" pitchFamily="34" charset="-122"/>
              </a:rPr>
              <a:t>主啊</a:t>
            </a:r>
            <a:r>
              <a:rPr kumimoji="1" lang="zh-CN" altLang="en-US" sz="28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，离开我，我是个罪人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！’”</a:t>
            </a:r>
            <a:endParaRPr kumimoji="1" lang="en-US" altLang="zh-CN" sz="28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kumimoji="1" lang="zh-CN" altLang="en-US" sz="28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彼得的改变，在于他的“</a:t>
            </a:r>
            <a:r>
              <a:rPr kumimoji="1" lang="zh-CN" altLang="en-US" sz="2800" b="1" dirty="0">
                <a:solidFill>
                  <a:srgbClr val="FFFF00"/>
                </a:solidFill>
                <a:highlight>
                  <a:srgbClr val="008000"/>
                </a:highlight>
                <a:latin typeface="Microsoft YaHei" panose="020B0503020204020204" pitchFamily="34" charset="-122"/>
                <a:ea typeface="Microsoft YaHei" panose="020B0503020204020204" pitchFamily="34" charset="-122"/>
              </a:rPr>
              <a:t>看见</a:t>
            </a:r>
            <a:r>
              <a:rPr kumimoji="1" lang="zh-CN" altLang="en-US" sz="28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”</a:t>
            </a:r>
            <a:r>
              <a:rPr kumimoji="1" lang="en-US" altLang="zh-CN" sz="28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——</a:t>
            </a:r>
            <a:r>
              <a:rPr kumimoji="1" lang="zh-CN" altLang="en-US" sz="28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神迹指向神性的耶稣。理性与意志的顺服，促使信心得以长进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  <a:endParaRPr kumimoji="1" lang="en-US" altLang="zh-CN" sz="28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kumimoji="1" lang="zh-CN" altLang="en-US" dirty="0"/>
          </a:p>
        </p:txBody>
      </p:sp>
      <p:pic>
        <p:nvPicPr>
          <p:cNvPr id="4" name="Picture 2" descr="耶稣复活图片_耶稣复活素材_耶稣复活高清图片_摄图网图片下载">
            <a:extLst>
              <a:ext uri="{FF2B5EF4-FFF2-40B4-BE49-F238E27FC236}">
                <a16:creationId xmlns:a16="http://schemas.microsoft.com/office/drawing/2014/main" id="{AAED27A9-0FDD-E04F-B319-4408340172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6096000" y="5606144"/>
            <a:ext cx="4172852" cy="1251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0508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010A81-E8A7-144D-92E8-117C1D6A2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203" y="-571878"/>
            <a:ext cx="11071397" cy="2432408"/>
          </a:xfrm>
        </p:spPr>
        <p:txBody>
          <a:bodyPr>
            <a:normAutofit/>
          </a:bodyPr>
          <a:lstStyle/>
          <a:p>
            <a:r>
              <a:rPr kumimoji="1" lang="zh-CN" altLang="en-US" sz="40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三、深水中的学习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AA98085-0872-3F4C-8075-6B69EB04579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06203" y="1061991"/>
            <a:ext cx="11702768" cy="5660571"/>
          </a:xfrm>
        </p:spPr>
        <p:txBody>
          <a:bodyPr>
            <a:noAutofit/>
          </a:bodyPr>
          <a:lstStyle/>
          <a:p>
            <a:pPr marL="0" indent="0">
              <a:lnSpc>
                <a:spcPts val="3500"/>
              </a:lnSpc>
              <a:buNone/>
            </a:pPr>
            <a:r>
              <a:rPr kumimoji="1" lang="en-US" altLang="zh-CN" sz="2600" b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【</a:t>
            </a:r>
            <a:r>
              <a:rPr kumimoji="1" lang="zh-CN" altLang="en-US" sz="2600" b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路</a:t>
            </a:r>
            <a:r>
              <a:rPr kumimoji="1" lang="en-US" altLang="zh-CN" sz="2600" b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5:5】</a:t>
            </a:r>
            <a:r>
              <a:rPr kumimoji="1" lang="zh-CN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西门说：“</a:t>
            </a:r>
            <a:r>
              <a:rPr kumimoji="1" lang="zh-CN" altLang="en-US" sz="26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夫子，我们整夜劳力，并没有打着什么。但依从你的话，我就下网</a:t>
            </a:r>
            <a:r>
              <a:rPr kumimoji="1" lang="zh-CN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。”</a:t>
            </a:r>
            <a:endParaRPr kumimoji="1" lang="en-US" altLang="zh-CN" sz="2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lnSpc>
                <a:spcPts val="3500"/>
              </a:lnSpc>
              <a:buNone/>
            </a:pPr>
            <a:r>
              <a:rPr kumimoji="1" lang="zh-CN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彼得活在他的经验和知识里（人的共性）。彼得说的是真话，他讲的事实是对的，他积累的捕鱼经验也是有价值的，而耶稣是木匠的儿子。在事实和经验面前，尽管彼得不情愿，但他还是选择了遵从主。“</a:t>
            </a:r>
            <a:r>
              <a:rPr kumimoji="1" lang="zh-CN" altLang="en-US" sz="26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学生不能高过先生，仆人不能高过主人</a:t>
            </a:r>
            <a:r>
              <a:rPr kumimoji="1" lang="zh-CN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”（太</a:t>
            </a:r>
            <a:r>
              <a:rPr kumimoji="1" lang="en-US" altLang="zh-CN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10:24</a:t>
            </a:r>
            <a:r>
              <a:rPr kumimoji="1" lang="zh-CN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）；“</a:t>
            </a:r>
            <a:r>
              <a:rPr kumimoji="1" lang="zh-CN" altLang="en-US" sz="26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但依你的话</a:t>
            </a:r>
            <a:r>
              <a:rPr kumimoji="1" lang="zh-CN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”</a:t>
            </a:r>
            <a:r>
              <a:rPr kumimoji="1" lang="en-US" altLang="zh-CN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——</a:t>
            </a:r>
            <a:r>
              <a:rPr kumimoji="1" lang="zh-CN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彼得尊师重教。</a:t>
            </a:r>
            <a:endParaRPr kumimoji="1" lang="en-US" altLang="zh-CN" sz="2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lnSpc>
                <a:spcPts val="3500"/>
              </a:lnSpc>
              <a:buNone/>
            </a:pPr>
            <a:r>
              <a:rPr kumimoji="1" lang="zh-CN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整夜的辛劳、浅水的经验，但不一定有果效，“</a:t>
            </a:r>
            <a:r>
              <a:rPr kumimoji="1" lang="zh-CN" altLang="en-US" sz="26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整夜劳力并没有打着什么</a:t>
            </a:r>
            <a:r>
              <a:rPr kumimoji="1" lang="zh-CN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”。白日的光照，深水的困惑，因遵行主的话，彼得“</a:t>
            </a:r>
            <a:r>
              <a:rPr kumimoji="1" lang="zh-CN" altLang="en-US" sz="26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他们下了网，就圈住许多鱼，网险些裂开</a:t>
            </a:r>
            <a:r>
              <a:rPr kumimoji="1" lang="zh-CN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”（路</a:t>
            </a:r>
            <a:r>
              <a:rPr kumimoji="1" lang="en-US" altLang="zh-CN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5:6</a:t>
            </a:r>
            <a:r>
              <a:rPr kumimoji="1" lang="zh-CN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）</a:t>
            </a:r>
            <a:r>
              <a:rPr kumimoji="1" lang="en-US" altLang="zh-CN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——</a:t>
            </a:r>
            <a:r>
              <a:rPr kumimoji="1" lang="zh-CN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超然的经历打开信心的眼睛，刻在心板上，活在生命中。</a:t>
            </a:r>
            <a:endParaRPr kumimoji="1" lang="en-US" altLang="zh-CN" sz="2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lnSpc>
                <a:spcPts val="3500"/>
              </a:lnSpc>
              <a:buNone/>
            </a:pPr>
            <a:r>
              <a:rPr kumimoji="1" lang="zh-CN" altLang="en-US" sz="26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单单经历险恶的环境并不能生发信心。信心的长进，必须要有耶稣同在船上！</a:t>
            </a:r>
          </a:p>
        </p:txBody>
      </p:sp>
    </p:spTree>
    <p:extLst>
      <p:ext uri="{BB962C8B-B14F-4D97-AF65-F5344CB8AC3E}">
        <p14:creationId xmlns:p14="http://schemas.microsoft.com/office/powerpoint/2010/main" val="2746547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9B15883-539F-B648-B5C2-C6EFF3952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-454161"/>
            <a:ext cx="11278226" cy="2079171"/>
          </a:xfrm>
        </p:spPr>
        <p:txBody>
          <a:bodyPr>
            <a:normAutofit/>
          </a:bodyPr>
          <a:lstStyle/>
          <a:p>
            <a:r>
              <a:rPr kumimoji="1" lang="zh-CN" altLang="en-US" sz="40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四、“得鱼”与“得人”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B68A0F1-A293-A74A-AFF7-CDF4ED7DAFA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28601" y="1153887"/>
            <a:ext cx="11767456" cy="5704114"/>
          </a:xfrm>
        </p:spPr>
        <p:txBody>
          <a:bodyPr>
            <a:noAutofit/>
          </a:bodyPr>
          <a:lstStyle/>
          <a:p>
            <a:pPr marL="0" indent="0">
              <a:lnSpc>
                <a:spcPts val="3400"/>
              </a:lnSpc>
              <a:buNone/>
            </a:pPr>
            <a:r>
              <a:rPr kumimoji="1" lang="en-US" altLang="zh-CN" sz="2600" b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【</a:t>
            </a:r>
            <a:r>
              <a:rPr kumimoji="1" lang="zh-CN" altLang="en-US" sz="2600" b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路</a:t>
            </a:r>
            <a:r>
              <a:rPr kumimoji="1" lang="en-US" altLang="zh-CN" sz="2600" b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5:7-9】</a:t>
            </a:r>
            <a:r>
              <a:rPr kumimoji="1" lang="zh-CN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便招呼那只船上的同伴来帮助。他们就来，把鱼装满了两只船，甚至船要沉下去。西门彼得看见，就俯伏在耶稣膝前，说：“</a:t>
            </a:r>
            <a:r>
              <a:rPr kumimoji="1" lang="zh-CN" altLang="en-US" sz="26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主啊，离开我，我是个罪人</a:t>
            </a:r>
            <a:r>
              <a:rPr kumimoji="1" lang="zh-CN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！”他和一切同在的人都惊讶这一网所打的鱼。他的伙伴西庇太的儿子雅各、约翰也是这样。耶稣对西门说：“</a:t>
            </a:r>
            <a:r>
              <a:rPr kumimoji="1" lang="zh-CN" altLang="en-US" sz="26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不要怕！从今以后你要得人了</a:t>
            </a:r>
            <a:r>
              <a:rPr kumimoji="1" lang="zh-CN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。”</a:t>
            </a:r>
            <a:endParaRPr kumimoji="1" lang="en-US" altLang="zh-CN" sz="2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lnSpc>
                <a:spcPts val="3400"/>
              </a:lnSpc>
              <a:buNone/>
            </a:pPr>
            <a:r>
              <a:rPr kumimoji="1" lang="zh-CN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“</a:t>
            </a:r>
            <a:r>
              <a:rPr kumimoji="1" lang="zh-CN" altLang="en-US" sz="26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得鱼</a:t>
            </a:r>
            <a:r>
              <a:rPr kumimoji="1" lang="zh-CN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”</a:t>
            </a:r>
            <a:r>
              <a:rPr kumimoji="1" lang="en-US" altLang="zh-CN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——</a:t>
            </a:r>
            <a:r>
              <a:rPr kumimoji="1" lang="zh-CN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靠经验、靠渔具、靠环境、靠节期、靠气候、靠时机、靠运气，若不靠主</a:t>
            </a:r>
            <a:r>
              <a:rPr kumimoji="1" lang="en-US" altLang="zh-CN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——</a:t>
            </a:r>
            <a:r>
              <a:rPr kumimoji="1" lang="zh-CN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没有把握。</a:t>
            </a:r>
            <a:endParaRPr kumimoji="1" lang="en-US" altLang="zh-CN" sz="2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lnSpc>
                <a:spcPts val="3400"/>
              </a:lnSpc>
              <a:buNone/>
            </a:pPr>
            <a:r>
              <a:rPr kumimoji="1" lang="zh-CN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“</a:t>
            </a:r>
            <a:r>
              <a:rPr kumimoji="1" lang="zh-CN" altLang="en-US" sz="26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得人</a:t>
            </a:r>
            <a:r>
              <a:rPr kumimoji="1" lang="zh-CN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”</a:t>
            </a:r>
            <a:r>
              <a:rPr kumimoji="1" lang="en-US" altLang="zh-CN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——</a:t>
            </a:r>
            <a:r>
              <a:rPr kumimoji="1" lang="zh-CN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靠基督、靠信心、靠顺服、靠爱心、靠活出福音，不看环境，不靠自己</a:t>
            </a:r>
            <a:r>
              <a:rPr kumimoji="1" lang="en-US" altLang="zh-CN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——</a:t>
            </a:r>
            <a:r>
              <a:rPr kumimoji="1" lang="zh-CN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却有把握。</a:t>
            </a:r>
            <a:endParaRPr kumimoji="1" lang="en-US" altLang="zh-CN" sz="2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lnSpc>
                <a:spcPts val="3400"/>
              </a:lnSpc>
              <a:buNone/>
            </a:pPr>
            <a:r>
              <a:rPr kumimoji="1" lang="zh-CN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“</a:t>
            </a:r>
            <a:r>
              <a:rPr kumimoji="1" lang="zh-CN" altLang="en-US" sz="26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得人</a:t>
            </a:r>
            <a:r>
              <a:rPr kumimoji="1" lang="zh-CN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”需要常常自我省察，承认自己的亏欠与不配，将自己交托于神。如此，才能为主“得人”。</a:t>
            </a:r>
            <a:endParaRPr kumimoji="1" lang="en-US" altLang="zh-CN" sz="2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lnSpc>
                <a:spcPts val="3400"/>
              </a:lnSpc>
              <a:buNone/>
            </a:pPr>
            <a:r>
              <a:rPr kumimoji="1" lang="zh-CN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“</a:t>
            </a:r>
            <a:r>
              <a:rPr kumimoji="1" lang="zh-CN" altLang="en-US" sz="26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得人</a:t>
            </a:r>
            <a:r>
              <a:rPr kumimoji="1" lang="zh-CN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”需要同心同力，同主同工，同舟共济，合一在基督里。</a:t>
            </a:r>
          </a:p>
        </p:txBody>
      </p:sp>
    </p:spTree>
    <p:extLst>
      <p:ext uri="{BB962C8B-B14F-4D97-AF65-F5344CB8AC3E}">
        <p14:creationId xmlns:p14="http://schemas.microsoft.com/office/powerpoint/2010/main" val="2362877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8E24D1-A332-6247-A2C8-EF7E1614B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-33550"/>
            <a:ext cx="11278226" cy="1109318"/>
          </a:xfrm>
        </p:spPr>
        <p:txBody>
          <a:bodyPr>
            <a:normAutofit/>
          </a:bodyPr>
          <a:lstStyle/>
          <a:p>
            <a:r>
              <a:rPr kumimoji="1" lang="zh-CN" altLang="en-US" sz="40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五、“撇下”与“跟从”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ABE7339-F052-D44C-951C-5ED2F1090C1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15685" y="928618"/>
            <a:ext cx="11680371" cy="573677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kumimoji="1" lang="en-US" altLang="zh-CN" sz="2800" b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【</a:t>
            </a:r>
            <a:r>
              <a:rPr kumimoji="1" lang="zh-CN" altLang="en-US" sz="2800" b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路</a:t>
            </a:r>
            <a:r>
              <a:rPr kumimoji="1" lang="en-US" altLang="zh-CN" sz="2800" b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5:11】</a:t>
            </a:r>
            <a:r>
              <a:rPr kumimoji="1" lang="zh-CN" altLang="en-US" sz="28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“</a:t>
            </a:r>
            <a:r>
              <a:rPr kumimoji="1" lang="zh-CN" altLang="en-US" sz="28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他们把两只船拢了岸，就撇下所有的，跟从了耶稣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。”</a:t>
            </a:r>
            <a:endParaRPr kumimoji="1" lang="en-US" altLang="zh-CN" sz="28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kumimoji="1" lang="zh-CN" altLang="en-US" sz="28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若无“</a:t>
            </a:r>
            <a:r>
              <a:rPr kumimoji="1" lang="zh-CN" altLang="en-US" sz="28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撇下</a:t>
            </a:r>
            <a:r>
              <a:rPr kumimoji="1" lang="zh-CN" altLang="en-US" sz="28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”，就无“</a:t>
            </a:r>
            <a:r>
              <a:rPr kumimoji="1" lang="zh-CN" altLang="en-US" sz="28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跟从</a:t>
            </a:r>
            <a:r>
              <a:rPr kumimoji="1" lang="zh-CN" altLang="en-US" sz="28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”。</a:t>
            </a:r>
            <a:endParaRPr kumimoji="1" lang="en-US" altLang="zh-CN" sz="2800" b="1" dirty="0">
              <a:solidFill>
                <a:schemeClr val="accent5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ct val="100000"/>
              </a:lnSpc>
            </a:pP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彼得一夜劳力毫无所得沮丧万分。一旦满载而归，他并没有为此兴奋万状，竟然“</a:t>
            </a:r>
            <a:r>
              <a:rPr kumimoji="1" lang="zh-CN" altLang="en-US" sz="28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撇下所有的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”。之所以“</a:t>
            </a:r>
            <a:r>
              <a:rPr kumimoji="1" lang="zh-CN" altLang="en-US" sz="28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撇下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”，是因为彼得“</a:t>
            </a:r>
            <a:r>
              <a:rPr kumimoji="1" lang="zh-CN" altLang="en-US" sz="28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看见了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”（认识）</a:t>
            </a:r>
            <a:r>
              <a:rPr kumimoji="1" lang="en-US" altLang="zh-CN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——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竟然于万万不能中，却凡事都能</a:t>
            </a:r>
            <a:r>
              <a:rPr kumimoji="1" lang="en-US" altLang="zh-CN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——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施恩的主！</a:t>
            </a:r>
            <a:endParaRPr kumimoji="1" lang="en-US" altLang="zh-CN" sz="28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ct val="100000"/>
              </a:lnSpc>
            </a:pP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原为“</a:t>
            </a:r>
            <a:r>
              <a:rPr kumimoji="1" lang="zh-CN" altLang="en-US" sz="28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得鱼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”，彼得绞尽脑汁难以如愿，心有所系念念不忘。现在“</a:t>
            </a:r>
            <a:r>
              <a:rPr kumimoji="1" lang="zh-CN" altLang="en-US" sz="28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渔获丰厚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”却不为所动，毅然放手“</a:t>
            </a:r>
            <a:r>
              <a:rPr kumimoji="1" lang="zh-CN" altLang="en-US" sz="28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跟从了耶稣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！”得人之前要先</a:t>
            </a:r>
            <a:r>
              <a:rPr kumimoji="1" lang="zh-CN" altLang="en-US" sz="28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得到主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，同时也</a:t>
            </a:r>
            <a:r>
              <a:rPr kumimoji="1" lang="zh-CN" altLang="en-US" sz="28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被主得到</a:t>
            </a:r>
            <a:r>
              <a:rPr kumimoji="1"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  <a:endParaRPr kumimoji="1" lang="en-US" altLang="zh-CN" sz="28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kumimoji="1" lang="zh-CN" altLang="en-US" sz="28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“神迹”不在于人能力的大小，而在于对主的信心；在于因信心产生对主顺服的行动。</a:t>
            </a:r>
            <a:endParaRPr kumimoji="1" lang="en-US" altLang="zh-CN" sz="2800" b="1" dirty="0">
              <a:solidFill>
                <a:schemeClr val="accent5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kumimoji="1" lang="zh-CN" altLang="en-US" sz="28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耶稣不是呼召有能力的人，乃是赐能力给祂所呼召、并甘心回应呼召的人。</a:t>
            </a:r>
          </a:p>
        </p:txBody>
      </p:sp>
    </p:spTree>
    <p:extLst>
      <p:ext uri="{BB962C8B-B14F-4D97-AF65-F5344CB8AC3E}">
        <p14:creationId xmlns:p14="http://schemas.microsoft.com/office/powerpoint/2010/main" val="1294892359"/>
      </p:ext>
    </p:extLst>
  </p:cSld>
  <p:clrMapOvr>
    <a:masterClrMapping/>
  </p:clrMapOvr>
</p:sld>
</file>

<file path=ppt/theme/theme1.xml><?xml version="1.0" encoding="utf-8"?>
<a:theme xmlns:a="http://schemas.openxmlformats.org/drawingml/2006/main" name="水滴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1739</TotalTime>
  <Words>2020</Words>
  <Application>Microsoft Macintosh PowerPoint</Application>
  <PresentationFormat>Widescreen</PresentationFormat>
  <Paragraphs>59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KaiTi</vt:lpstr>
      <vt:lpstr>Lantinghei SC Demibold</vt:lpstr>
      <vt:lpstr>Microsoft YaHei</vt:lpstr>
      <vt:lpstr>華康黑體 Std W9</vt:lpstr>
      <vt:lpstr>Arial</vt:lpstr>
      <vt:lpstr>Tw Cen MT</vt:lpstr>
      <vt:lpstr>水滴</vt:lpstr>
      <vt:lpstr>“要得人了!”</vt:lpstr>
      <vt:lpstr>PowerPoint Presentation</vt:lpstr>
      <vt:lpstr>PowerPoint Presentation</vt:lpstr>
      <vt:lpstr>一、“众人”与“渔获”</vt:lpstr>
      <vt:lpstr>二、“听道”与“行道”</vt:lpstr>
      <vt:lpstr>PowerPoint Presentation</vt:lpstr>
      <vt:lpstr>三、深水中的学习</vt:lpstr>
      <vt:lpstr>四、“得鱼”与“得人”</vt:lpstr>
      <vt:lpstr>五、“撇下”与“跟从”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Elan Chen</cp:lastModifiedBy>
  <cp:revision>74</cp:revision>
  <dcterms:created xsi:type="dcterms:W3CDTF">2021-08-28T17:37:01Z</dcterms:created>
  <dcterms:modified xsi:type="dcterms:W3CDTF">2021-10-04T22:03:43Z</dcterms:modified>
</cp:coreProperties>
</file>