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0" r:id="rId2"/>
  </p:sldMasterIdLst>
  <p:notesMasterIdLst>
    <p:notesMasterId r:id="rId20"/>
  </p:notesMasterIdLst>
  <p:sldIdLst>
    <p:sldId id="516" r:id="rId3"/>
    <p:sldId id="531" r:id="rId4"/>
    <p:sldId id="532" r:id="rId5"/>
    <p:sldId id="533" r:id="rId6"/>
    <p:sldId id="534" r:id="rId7"/>
    <p:sldId id="535" r:id="rId8"/>
    <p:sldId id="536" r:id="rId9"/>
    <p:sldId id="537" r:id="rId10"/>
    <p:sldId id="538" r:id="rId11"/>
    <p:sldId id="539" r:id="rId12"/>
    <p:sldId id="540" r:id="rId13"/>
    <p:sldId id="541" r:id="rId14"/>
    <p:sldId id="542" r:id="rId15"/>
    <p:sldId id="543" r:id="rId16"/>
    <p:sldId id="544" r:id="rId17"/>
    <p:sldId id="545" r:id="rId18"/>
    <p:sldId id="54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UNGYOUNG LEE" initials="CL" lastIdx="3" clrIdx="0">
    <p:extLst>
      <p:ext uri="{19B8F6BF-5375-455C-9EA6-DF929625EA0E}">
        <p15:presenceInfo xmlns:p15="http://schemas.microsoft.com/office/powerpoint/2012/main" userId="606455326663e6d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7E36B4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3F520-5E50-4701-9BF6-5C027A954D7F}" type="datetimeFigureOut">
              <a:rPr lang="en-US" smtClean="0"/>
              <a:t>12/6/21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7D0D4-C65D-421D-9878-A8E31E0C1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33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12/6/21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45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12/6/21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8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12/6/21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29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768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0411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4941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5667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304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7920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3568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85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12/6/21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51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35978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728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4454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65667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49921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12500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70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9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314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12/6/21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6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12/6/21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95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12/6/21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49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12/6/21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2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12/6/21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0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12/6/21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0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3FD3-8B14-47E7-8108-311A20ADC82C}" type="datetimeFigureOut">
              <a:rPr lang="en-US" smtClean="0"/>
              <a:t>12/6/21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0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03FD3-8B14-47E7-8108-311A20ADC82C}" type="datetimeFigureOut">
              <a:rPr lang="en-US" smtClean="0"/>
              <a:t>12/6/21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7644D-6CFB-46C7-95F1-3F0B97E8E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5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12/6/21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9838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ristianstudy.com/cgi-bin/viewbible.cgi#&#32004;834" TargetMode="External"/><Relationship Id="rId2" Type="http://schemas.openxmlformats.org/officeDocument/2006/relationships/hyperlink" Target="http://www.christianstudy.com/cgi-bin/viewbible.cgi#&#32004;833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christianstudy.com/cgi-bin/viewbible.cgi#&#32004;82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ristianstudy.com/cgi-bin/viewbible.cgi#&#32004;836" TargetMode="External"/><Relationship Id="rId2" Type="http://schemas.openxmlformats.org/officeDocument/2006/relationships/hyperlink" Target="http://www.christianstudy.com/cgi-bin/viewbible.cgi#&#32004;835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christianstudy.com/cgi-bin/viewbible.cgi#&#21152;47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ristianstudy.com/cgi-bin/viewbible.cgi#&#32004;832" TargetMode="External"/><Relationship Id="rId7" Type="http://schemas.openxmlformats.org/officeDocument/2006/relationships/hyperlink" Target="http://www.christianstudy.com/cgi-bin/viewbible.cgi#&#32004;836" TargetMode="External"/><Relationship Id="rId2" Type="http://schemas.openxmlformats.org/officeDocument/2006/relationships/hyperlink" Target="http://www.christianstudy.com/cgi-bin/viewbible.cgi#&#32004;831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christianstudy.com/cgi-bin/viewbible.cgi#&#32004;835" TargetMode="External"/><Relationship Id="rId5" Type="http://schemas.openxmlformats.org/officeDocument/2006/relationships/hyperlink" Target="http://www.christianstudy.com/cgi-bin/viewbible.cgi#&#32004;834" TargetMode="External"/><Relationship Id="rId4" Type="http://schemas.openxmlformats.org/officeDocument/2006/relationships/hyperlink" Target="http://www.christianstudy.com/cgi-bin/viewbible.cgi#&#32004;83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ristianstudy.com/cgi-bin/viewbible.cgi#&#21109;32" TargetMode="External"/><Relationship Id="rId2" Type="http://schemas.openxmlformats.org/officeDocument/2006/relationships/hyperlink" Target="http://www.christianstudy.com/cgi-bin/viewbible.cgi#&#21109;31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christianstudy.com/cgi-bin/viewbible.cgi#&#21109;35" TargetMode="External"/><Relationship Id="rId5" Type="http://schemas.openxmlformats.org/officeDocument/2006/relationships/hyperlink" Target="http://www.christianstudy.com/cgi-bin/viewbible.cgi#&#21109;34" TargetMode="External"/><Relationship Id="rId4" Type="http://schemas.openxmlformats.org/officeDocument/2006/relationships/hyperlink" Target="http://www.christianstudy.com/cgi-bin/viewbible.cgi#&#21109;3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ristianstudy.com/cgi-bin/viewbible.cgi#&#21109;37" TargetMode="External"/><Relationship Id="rId2" Type="http://schemas.openxmlformats.org/officeDocument/2006/relationships/hyperlink" Target="http://www.christianstudy.com/cgi-bin/viewbible.cgi#&#21109;36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When Freedom Gets Pers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25157" y="1620813"/>
            <a:ext cx="8186857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itchFamily="66" charset="-120"/>
                <a:ea typeface="華康宗楷體 Std W7" pitchFamily="66" charset="-120"/>
                <a:cs typeface="+mn-cs"/>
              </a:rPr>
              <a:t>『</a:t>
            </a:r>
            <a:r>
              <a:rPr kumimoji="0" lang="zh-TW" altLang="en-US" sz="5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itchFamily="66" charset="-120"/>
                <a:ea typeface="華康宗楷體 Std W7" pitchFamily="66" charset="-120"/>
                <a:cs typeface="+mn-cs"/>
              </a:rPr>
              <a:t>真理必叫你們得以自由</a:t>
            </a:r>
            <a:r>
              <a:rPr kumimoji="0" lang="en-US" altLang="zh-TW" sz="5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itchFamily="66" charset="-120"/>
                <a:ea typeface="華康宗楷體 Std W7" pitchFamily="66" charset="-120"/>
                <a:cs typeface="+mn-cs"/>
              </a:rPr>
              <a:t>』</a:t>
            </a:r>
            <a:endParaRPr kumimoji="0" lang="en-US" sz="5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宗楷體 Std W7" pitchFamily="66" charset="-120"/>
              <a:ea typeface="華康宗楷體 Std W7" pitchFamily="66" charset="-12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29258" y="2504462"/>
            <a:ext cx="421782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itchFamily="66" charset="-120"/>
                <a:ea typeface="華康宗楷體 Std W7" pitchFamily="66" charset="-120"/>
                <a:cs typeface="+mn-cs"/>
              </a:rPr>
              <a:t>(</a:t>
            </a: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itchFamily="66" charset="-120"/>
                <a:ea typeface="華康宗楷體 Std W7" pitchFamily="66" charset="-120"/>
                <a:cs typeface="+mn-cs"/>
              </a:rPr>
              <a:t>約翰福音 </a:t>
            </a:r>
            <a:r>
              <a:rPr kumimoji="0" lang="en-US" altLang="zh-TW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itchFamily="66" charset="-120"/>
                <a:ea typeface="華康宗楷體 Std W7" pitchFamily="66" charset="-120"/>
                <a:cs typeface="+mn-cs"/>
              </a:rPr>
              <a:t>8:31-36)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宗楷體 Std W7" pitchFamily="66" charset="-120"/>
              <a:ea typeface="華康宗楷體 Std W7" pitchFamily="66" charset="-120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54705" y="4561243"/>
            <a:ext cx="27574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宗楷體 Std W7" pitchFamily="66" charset="-120"/>
                <a:ea typeface="華康宗楷體 Std W7" pitchFamily="66" charset="-120"/>
              </a:rPr>
              <a:t>李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itchFamily="66" charset="-120"/>
                <a:ea typeface="華康宗楷體 Std W7" pitchFamily="66" charset="-120"/>
                <a:cs typeface="+mn-cs"/>
              </a:rPr>
              <a:t>忠勇</a:t>
            </a: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itchFamily="66" charset="-120"/>
                <a:ea typeface="華康宗楷體 Std W7" pitchFamily="66" charset="-120"/>
                <a:cs typeface="+mn-cs"/>
              </a:rPr>
              <a:t> 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itchFamily="66" charset="-120"/>
                <a:ea typeface="華康宗楷體 Std W7" pitchFamily="66" charset="-120"/>
                <a:cs typeface="+mn-cs"/>
              </a:rPr>
              <a:t>長老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宗楷體 Std W7" pitchFamily="66" charset="-120"/>
              <a:ea typeface="華康宗楷體 Std W7" pitchFamily="66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6924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13DDF53-0F7E-4517-A342-95FDC2842097}"/>
              </a:ext>
            </a:extLst>
          </p:cNvPr>
          <p:cNvSpPr txBox="1"/>
          <p:nvPr/>
        </p:nvSpPr>
        <p:spPr>
          <a:xfrm>
            <a:off x="1534141" y="3711222"/>
            <a:ext cx="103274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Microsoft JhengHei UI" panose="020B0604030504040204" pitchFamily="34" charset="-120"/>
              </a:rPr>
              <a:t>完全的降服，才能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ahoma" panose="020B0604030504040204" pitchFamily="34" charset="0"/>
              </a:rPr>
              <a:t>常常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ahoma" panose="020B0604030504040204" pitchFamily="34" charset="0"/>
              </a:rPr>
              <a:t>遵守主的道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9EDA94-1C8C-44D9-B005-B39AF3C406F9}"/>
              </a:ext>
            </a:extLst>
          </p:cNvPr>
          <p:cNvSpPr txBox="1"/>
          <p:nvPr/>
        </p:nvSpPr>
        <p:spPr>
          <a:xfrm>
            <a:off x="787080" y="1649958"/>
            <a:ext cx="1122744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約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8:31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(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因此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)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耶穌對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信他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的猶太人說：「你們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  <a:p>
            <a:pPr marL="0" marR="0" lvl="0" indent="0" algn="l" defTabSz="4572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         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若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常常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遵守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我的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道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，就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真是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我的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門徒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；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7BFD8F-1AA2-4B82-8B09-8CC4FE08D3A6}"/>
              </a:ext>
            </a:extLst>
          </p:cNvPr>
          <p:cNvSpPr txBox="1"/>
          <p:nvPr/>
        </p:nvSpPr>
        <p:spPr>
          <a:xfrm>
            <a:off x="787080" y="451526"/>
            <a:ext cx="72804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lvl="0" indent="-6858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Microsoft JhengHei UI" panose="020B0604030504040204" pitchFamily="34" charset="-120"/>
              </a:rPr>
              <a:t>作真門徒的條件：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4220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404734-747B-4028-875F-EE5674757ED8}"/>
              </a:ext>
            </a:extLst>
          </p:cNvPr>
          <p:cNvSpPr txBox="1"/>
          <p:nvPr/>
        </p:nvSpPr>
        <p:spPr>
          <a:xfrm>
            <a:off x="681965" y="2105561"/>
            <a:ext cx="1139964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約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8:32 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你們必曉得真理，真理必叫你們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  <a:p>
            <a:pPr marL="0" marR="0" lvl="0" indent="0" algn="l" defTabSz="4572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       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得以自由。」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EEE8CC-5736-46D2-8A50-A3203DD60394}"/>
              </a:ext>
            </a:extLst>
          </p:cNvPr>
          <p:cNvSpPr txBox="1"/>
          <p:nvPr/>
        </p:nvSpPr>
        <p:spPr>
          <a:xfrm>
            <a:off x="1820178" y="3699874"/>
            <a:ext cx="753421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「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認識真理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，行在光中」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  <a:p>
            <a:pPr marL="571500" marR="0" lvl="0" indent="-571500" algn="l" defTabSz="4572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「脫離罪惡，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得以自由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」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8204EA-2D8F-484D-AE78-82A0460F1234}"/>
              </a:ext>
            </a:extLst>
          </p:cNvPr>
          <p:cNvSpPr txBox="1"/>
          <p:nvPr/>
        </p:nvSpPr>
        <p:spPr>
          <a:xfrm>
            <a:off x="681965" y="585836"/>
            <a:ext cx="755921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常常遵守主道的結果：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12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C0D3E0-E717-43F3-B55E-1C652E2AE3DD}"/>
              </a:ext>
            </a:extLst>
          </p:cNvPr>
          <p:cNvSpPr txBox="1"/>
          <p:nvPr/>
        </p:nvSpPr>
        <p:spPr>
          <a:xfrm>
            <a:off x="3416462" y="2239585"/>
            <a:ext cx="565809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是奴僕的自由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  <a:p>
            <a:pPr marL="571500" marR="0" lvl="0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是的假自由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  <a:p>
            <a:pPr marL="571500" marR="0" lvl="0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是放縱的自由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                   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E90639-D149-4588-A219-EDE708733386}"/>
              </a:ext>
            </a:extLst>
          </p:cNvPr>
          <p:cNvSpPr txBox="1"/>
          <p:nvPr/>
        </p:nvSpPr>
        <p:spPr>
          <a:xfrm>
            <a:off x="765859" y="686874"/>
            <a:ext cx="61114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lvl="0" indent="-6858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真理以外的自由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096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3E90639-D149-4588-A219-EDE708733386}"/>
              </a:ext>
            </a:extLst>
          </p:cNvPr>
          <p:cNvSpPr txBox="1"/>
          <p:nvPr/>
        </p:nvSpPr>
        <p:spPr>
          <a:xfrm>
            <a:off x="684836" y="374358"/>
            <a:ext cx="61114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lvl="0" indent="-6858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真理以外的自由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4CF58DC-FDB0-4FED-A1B8-0676BC5DA2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303139"/>
              </p:ext>
            </p:extLst>
          </p:nvPr>
        </p:nvGraphicFramePr>
        <p:xfrm>
          <a:off x="559444" y="1679551"/>
          <a:ext cx="11632556" cy="4328160"/>
        </p:xfrm>
        <a:graphic>
          <a:graphicData uri="http://schemas.openxmlformats.org/drawingml/2006/table">
            <a:tbl>
              <a:tblPr/>
              <a:tblGrid>
                <a:gridCol w="1967695">
                  <a:extLst>
                    <a:ext uri="{9D8B030D-6E8A-4147-A177-3AD203B41FA5}">
                      <a16:colId xmlns:a16="http://schemas.microsoft.com/office/drawing/2014/main" val="1030579396"/>
                    </a:ext>
                  </a:extLst>
                </a:gridCol>
                <a:gridCol w="9664861">
                  <a:extLst>
                    <a:ext uri="{9D8B030D-6E8A-4147-A177-3AD203B41FA5}">
                      <a16:colId xmlns:a16="http://schemas.microsoft.com/office/drawing/2014/main" val="23170500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TW" altLang="en-US" sz="4000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加 </a:t>
                      </a:r>
                      <a:r>
                        <a:rPr lang="en-US" altLang="zh-TW" sz="4000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5:19</a:t>
                      </a:r>
                      <a:endParaRPr lang="zh-TW" altLang="en-US" sz="4000" dirty="0">
                        <a:solidFill>
                          <a:srgbClr val="002060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情慾的事都是顯而易見的，就如姦淫、污穢、邪蕩、 </a:t>
                      </a:r>
                      <a:endParaRPr lang="zh-TW" altLang="en-US" sz="3800" b="1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481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4000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加 </a:t>
                      </a:r>
                      <a:r>
                        <a:rPr lang="en-US" altLang="zh-TW" sz="4000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5:20</a:t>
                      </a:r>
                      <a:endParaRPr lang="zh-TW" altLang="en-US" sz="4000" dirty="0">
                        <a:solidFill>
                          <a:srgbClr val="002060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拜偶像、邪術、仇恨、爭競、忌恨、惱怒、結黨、紛爭、異端、 </a:t>
                      </a:r>
                      <a:endParaRPr lang="zh-TW" altLang="en-US" sz="3800" b="1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2274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4000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加</a:t>
                      </a:r>
                      <a:r>
                        <a:rPr lang="en-US" altLang="zh-TW" sz="4000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5:21</a:t>
                      </a:r>
                      <a:endParaRPr lang="zh-TW" altLang="en-US" sz="4000" dirty="0">
                        <a:solidFill>
                          <a:srgbClr val="002060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嫉妒（有古卷加：兇殺二字）、醉酒、荒宴等類。我從前告訴你們，現在又告訴你們，行這樣事的人必不能承受神的國。 </a:t>
                      </a:r>
                      <a:endParaRPr lang="zh-TW" altLang="en-US" sz="3800" b="1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974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52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B115EE-5706-4C33-A0FD-3951D61841C1}"/>
              </a:ext>
            </a:extLst>
          </p:cNvPr>
          <p:cNvSpPr txBox="1"/>
          <p:nvPr/>
        </p:nvSpPr>
        <p:spPr>
          <a:xfrm>
            <a:off x="408476" y="316486"/>
            <a:ext cx="70803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lvl="0" indent="-6858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行真理的自由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8E8196-3DD8-4DD7-9E38-36B4A36BE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242277"/>
              </p:ext>
            </p:extLst>
          </p:nvPr>
        </p:nvGraphicFramePr>
        <p:xfrm>
          <a:off x="598622" y="1315122"/>
          <a:ext cx="11280264" cy="1920240"/>
        </p:xfrm>
        <a:graphic>
          <a:graphicData uri="http://schemas.openxmlformats.org/drawingml/2006/table">
            <a:tbl>
              <a:tblPr/>
              <a:tblGrid>
                <a:gridCol w="1974181">
                  <a:extLst>
                    <a:ext uri="{9D8B030D-6E8A-4147-A177-3AD203B41FA5}">
                      <a16:colId xmlns:a16="http://schemas.microsoft.com/office/drawing/2014/main" val="754495488"/>
                    </a:ext>
                  </a:extLst>
                </a:gridCol>
                <a:gridCol w="9306083">
                  <a:extLst>
                    <a:ext uri="{9D8B030D-6E8A-4147-A177-3AD203B41FA5}">
                      <a16:colId xmlns:a16="http://schemas.microsoft.com/office/drawing/2014/main" val="2413370156"/>
                    </a:ext>
                  </a:extLst>
                </a:gridCol>
              </a:tblGrid>
              <a:tr h="183247">
                <a:tc>
                  <a:txBody>
                    <a:bodyPr/>
                    <a:lstStyle/>
                    <a:p>
                      <a:r>
                        <a:rPr lang="zh-TW" altLang="en-US" sz="3600" u="none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加 </a:t>
                      </a:r>
                      <a:r>
                        <a:rPr lang="en-US" altLang="zh-TW" sz="3600" u="none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5:22</a:t>
                      </a:r>
                      <a:endParaRPr lang="zh-TW" altLang="en-US" sz="3600" u="none" dirty="0">
                        <a:solidFill>
                          <a:srgbClr val="002060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聖靈所結的果子，就是仁愛、喜樂、和平、忍耐、恩慈、良善、信實、</a:t>
                      </a:r>
                      <a:r>
                        <a:rPr lang="zh-TW" altLang="en-US" sz="3800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</a:t>
                      </a:r>
                      <a:endParaRPr lang="zh-TW" altLang="en-US" sz="3800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335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3600" u="none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加 </a:t>
                      </a:r>
                      <a:r>
                        <a:rPr lang="en-US" altLang="zh-TW" sz="3600" u="none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5:23</a:t>
                      </a:r>
                      <a:endParaRPr lang="zh-TW" altLang="en-US" sz="3600" u="none" dirty="0">
                        <a:solidFill>
                          <a:srgbClr val="002060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溫柔、節制。這樣的事沒有律法禁止。 </a:t>
                      </a:r>
                      <a:endParaRPr lang="zh-TW" altLang="en-US" sz="3800" b="1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95666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492EC17-0BE3-43A3-B2EA-1B9B4A0D3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76266"/>
              </p:ext>
            </p:extLst>
          </p:nvPr>
        </p:nvGraphicFramePr>
        <p:xfrm>
          <a:off x="630522" y="3472032"/>
          <a:ext cx="10995949" cy="1249680"/>
        </p:xfrm>
        <a:graphic>
          <a:graphicData uri="http://schemas.openxmlformats.org/drawingml/2006/table">
            <a:tbl>
              <a:tblPr/>
              <a:tblGrid>
                <a:gridCol w="1827081">
                  <a:extLst>
                    <a:ext uri="{9D8B030D-6E8A-4147-A177-3AD203B41FA5}">
                      <a16:colId xmlns:a16="http://schemas.microsoft.com/office/drawing/2014/main" val="590237805"/>
                    </a:ext>
                  </a:extLst>
                </a:gridCol>
                <a:gridCol w="9168868">
                  <a:extLst>
                    <a:ext uri="{9D8B030D-6E8A-4147-A177-3AD203B41FA5}">
                      <a16:colId xmlns:a16="http://schemas.microsoft.com/office/drawing/2014/main" val="42250633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TW" altLang="en-US" sz="3600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加 </a:t>
                      </a:r>
                      <a:r>
                        <a:rPr lang="en-US" altLang="zh-TW" sz="3600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5:1</a:t>
                      </a:r>
                      <a:endParaRPr lang="zh-TW" altLang="en-US" sz="3600" dirty="0">
                        <a:solidFill>
                          <a:srgbClr val="002060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基督釋放了我們，叫我們得以自由。所以要</a:t>
                      </a:r>
                      <a:r>
                        <a:rPr lang="zh-TW" altLang="en-US" sz="38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站立得穩</a:t>
                      </a:r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，不要再</a:t>
                      </a:r>
                      <a:r>
                        <a:rPr lang="zh-TW" altLang="en-US" sz="38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被奴僕的軛挾制</a:t>
                      </a:r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。</a:t>
                      </a:r>
                      <a:endParaRPr lang="zh-TW" altLang="en-US" sz="3800" b="1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4689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D65C1F8-74F6-4C59-9AF8-2DEACC3D74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452730"/>
              </p:ext>
            </p:extLst>
          </p:nvPr>
        </p:nvGraphicFramePr>
        <p:xfrm>
          <a:off x="408476" y="4891364"/>
          <a:ext cx="11060942" cy="1218819"/>
        </p:xfrm>
        <a:graphic>
          <a:graphicData uri="http://schemas.openxmlformats.org/drawingml/2006/table">
            <a:tbl>
              <a:tblPr firstRow="1" firstCol="1" bandRow="1"/>
              <a:tblGrid>
                <a:gridCol w="2102137">
                  <a:extLst>
                    <a:ext uri="{9D8B030D-6E8A-4147-A177-3AD203B41FA5}">
                      <a16:colId xmlns:a16="http://schemas.microsoft.com/office/drawing/2014/main" val="4004030994"/>
                    </a:ext>
                  </a:extLst>
                </a:gridCol>
                <a:gridCol w="8958805">
                  <a:extLst>
                    <a:ext uri="{9D8B030D-6E8A-4147-A177-3AD203B41FA5}">
                      <a16:colId xmlns:a16="http://schemas.microsoft.com/office/drawing/2014/main" val="2550812659"/>
                    </a:ext>
                  </a:extLst>
                </a:gridCol>
              </a:tblGrid>
              <a:tr h="4526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TW" altLang="en-US" sz="3600" b="0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林後</a:t>
                      </a:r>
                      <a:r>
                        <a:rPr lang="en-US" altLang="zh-TW" sz="3600" b="0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3:17</a:t>
                      </a:r>
                      <a:endParaRPr lang="en-US" sz="3600" b="0" dirty="0">
                        <a:solidFill>
                          <a:srgbClr val="00206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TW" sz="3800" b="1" u="none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Calibri" panose="020F0502020204030204" pitchFamily="34" charset="0"/>
                        </a:rPr>
                        <a:t>主就是那靈；</a:t>
                      </a: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Calibri" panose="020F0502020204030204" pitchFamily="34" charset="0"/>
                        </a:rPr>
                        <a:t>主的靈在那裡，那裡就得以自由。 </a:t>
                      </a:r>
                      <a:endParaRPr lang="en-US" sz="3800" b="1" dirty="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832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B115EE-5706-4C33-A0FD-3951D61841C1}"/>
              </a:ext>
            </a:extLst>
          </p:cNvPr>
          <p:cNvSpPr txBox="1"/>
          <p:nvPr/>
        </p:nvSpPr>
        <p:spPr>
          <a:xfrm>
            <a:off x="408476" y="235024"/>
            <a:ext cx="755490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lvl="0" indent="-6858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如何分辨真假門徒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9F92F96-94D3-4CA5-803D-31E1B9D722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4966"/>
              </p:ext>
            </p:extLst>
          </p:nvPr>
        </p:nvGraphicFramePr>
        <p:xfrm>
          <a:off x="408476" y="1289000"/>
          <a:ext cx="11351402" cy="3057271"/>
        </p:xfrm>
        <a:graphic>
          <a:graphicData uri="http://schemas.openxmlformats.org/drawingml/2006/table">
            <a:tbl>
              <a:tblPr firstRow="1" firstCol="1" bandRow="1"/>
              <a:tblGrid>
                <a:gridCol w="1844984">
                  <a:extLst>
                    <a:ext uri="{9D8B030D-6E8A-4147-A177-3AD203B41FA5}">
                      <a16:colId xmlns:a16="http://schemas.microsoft.com/office/drawing/2014/main" val="2199051260"/>
                    </a:ext>
                  </a:extLst>
                </a:gridCol>
                <a:gridCol w="9506418">
                  <a:extLst>
                    <a:ext uri="{9D8B030D-6E8A-4147-A177-3AD203B41FA5}">
                      <a16:colId xmlns:a16="http://schemas.microsoft.com/office/drawing/2014/main" val="7897569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600" u="sng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  <a:hlinkClick r:id="rId2"/>
                        </a:rPr>
                        <a:t>約</a:t>
                      </a:r>
                      <a:r>
                        <a:rPr lang="en-US" sz="3600" u="sng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2"/>
                        </a:rPr>
                        <a:t> 8:33</a:t>
                      </a:r>
                      <a:endParaRPr lang="en-US" sz="3600" dirty="0">
                        <a:solidFill>
                          <a:srgbClr val="00206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他們回答說：「我們是</a:t>
                      </a:r>
                      <a:r>
                        <a:rPr lang="zh-TW" sz="3800" b="1" u="none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亞伯拉罕的後裔</a:t>
                      </a: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，從來沒有作過誰的奴僕。你怎麼說『你們必得自由』呢？」 </a:t>
                      </a:r>
                      <a:endParaRPr lang="en-US" sz="3800" b="1" dirty="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256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600" u="sng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  <a:hlinkClick r:id="rId3"/>
                        </a:rPr>
                        <a:t>約</a:t>
                      </a:r>
                      <a:r>
                        <a:rPr lang="en-US" sz="3600" u="sng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3"/>
                        </a:rPr>
                        <a:t> 8:34</a:t>
                      </a:r>
                      <a:endParaRPr lang="en-US" sz="3600" dirty="0">
                        <a:solidFill>
                          <a:srgbClr val="00206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耶穌回答說：「我實實在在的告訴你們，</a:t>
                      </a:r>
                      <a:r>
                        <a:rPr lang="zh-TW" sz="38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所有犯罪</a:t>
                      </a: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的就是</a:t>
                      </a:r>
                      <a:r>
                        <a:rPr lang="zh-TW" sz="38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罪的奴僕</a:t>
                      </a: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。</a:t>
                      </a: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 </a:t>
                      </a:r>
                      <a:endParaRPr lang="en-US" sz="3600" b="1" dirty="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83530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C14FA58-9321-4315-B7DE-F15B2E79D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16910"/>
              </p:ext>
            </p:extLst>
          </p:nvPr>
        </p:nvGraphicFramePr>
        <p:xfrm>
          <a:off x="408476" y="4639218"/>
          <a:ext cx="11351402" cy="1218819"/>
        </p:xfrm>
        <a:graphic>
          <a:graphicData uri="http://schemas.openxmlformats.org/drawingml/2006/table">
            <a:tbl>
              <a:tblPr firstRow="1" firstCol="1" bandRow="1"/>
              <a:tblGrid>
                <a:gridCol w="1987483">
                  <a:extLst>
                    <a:ext uri="{9D8B030D-6E8A-4147-A177-3AD203B41FA5}">
                      <a16:colId xmlns:a16="http://schemas.microsoft.com/office/drawing/2014/main" val="2075714955"/>
                    </a:ext>
                  </a:extLst>
                </a:gridCol>
                <a:gridCol w="9363919">
                  <a:extLst>
                    <a:ext uri="{9D8B030D-6E8A-4147-A177-3AD203B41FA5}">
                      <a16:colId xmlns:a16="http://schemas.microsoft.com/office/drawing/2014/main" val="34263684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TW" sz="3600" u="sng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4"/>
                        </a:rPr>
                        <a:t>約</a:t>
                      </a:r>
                      <a:r>
                        <a:rPr lang="en-US" sz="3600" u="sng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4"/>
                        </a:rPr>
                        <a:t> 8:24</a:t>
                      </a:r>
                      <a:endParaRPr lang="en-US" sz="3600" dirty="0">
                        <a:solidFill>
                          <a:srgbClr val="00206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所以我對你們說，你們要死在罪中。你們若不信</a:t>
                      </a:r>
                      <a:r>
                        <a:rPr lang="zh-TW" sz="38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我是</a:t>
                      </a: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基督，</a:t>
                      </a:r>
                      <a:r>
                        <a:rPr lang="zh-TW" sz="3800" b="1" u="none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必要死在罪中</a:t>
                      </a: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。」 </a:t>
                      </a:r>
                      <a:endParaRPr lang="en-US" sz="3800" b="1" dirty="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696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12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BC8525C-6229-4575-AE07-EF1879C96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914819"/>
              </p:ext>
            </p:extLst>
          </p:nvPr>
        </p:nvGraphicFramePr>
        <p:xfrm>
          <a:off x="117490" y="1460759"/>
          <a:ext cx="12070919" cy="1277366"/>
        </p:xfrm>
        <a:graphic>
          <a:graphicData uri="http://schemas.openxmlformats.org/drawingml/2006/table">
            <a:tbl>
              <a:tblPr firstRow="1" firstCol="1" bandRow="1"/>
              <a:tblGrid>
                <a:gridCol w="1867551">
                  <a:extLst>
                    <a:ext uri="{9D8B030D-6E8A-4147-A177-3AD203B41FA5}">
                      <a16:colId xmlns:a16="http://schemas.microsoft.com/office/drawing/2014/main" val="1371860475"/>
                    </a:ext>
                  </a:extLst>
                </a:gridCol>
                <a:gridCol w="10203368">
                  <a:extLst>
                    <a:ext uri="{9D8B030D-6E8A-4147-A177-3AD203B41FA5}">
                      <a16:colId xmlns:a16="http://schemas.microsoft.com/office/drawing/2014/main" val="316846923"/>
                    </a:ext>
                  </a:extLst>
                </a:gridCol>
              </a:tblGrid>
              <a:tr h="2882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600" u="sng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  <a:hlinkClick r:id="rId2"/>
                        </a:rPr>
                        <a:t>約</a:t>
                      </a:r>
                      <a:r>
                        <a:rPr lang="en-US" sz="3600" u="sng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2"/>
                        </a:rPr>
                        <a:t> 8:35</a:t>
                      </a:r>
                      <a:endParaRPr lang="en-US" sz="3600" dirty="0">
                        <a:solidFill>
                          <a:srgbClr val="00206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8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奴僕不能永遠</a:t>
                      </a: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住在家裡；</a:t>
                      </a:r>
                      <a:r>
                        <a:rPr lang="zh-TW" sz="38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兒子是永遠</a:t>
                      </a: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住在家裡。</a:t>
                      </a:r>
                      <a:r>
                        <a:rPr lang="zh-TW" sz="3600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 </a:t>
                      </a:r>
                      <a:endParaRPr lang="en-US" sz="3600" dirty="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948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600" u="sng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  <a:hlinkClick r:id="rId3"/>
                        </a:rPr>
                        <a:t>約</a:t>
                      </a:r>
                      <a:r>
                        <a:rPr lang="en-US" sz="3600" u="sng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3"/>
                        </a:rPr>
                        <a:t> 8:36</a:t>
                      </a:r>
                      <a:endParaRPr lang="en-US" sz="3600" dirty="0">
                        <a:solidFill>
                          <a:srgbClr val="00206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所以</a:t>
                      </a:r>
                      <a:r>
                        <a:rPr lang="zh-TW" sz="3800" b="1" u="none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天父的兒子</a:t>
                      </a:r>
                      <a:r>
                        <a:rPr lang="zh-TW" sz="3800" b="1" u="none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若叫你們自由，</a:t>
                      </a:r>
                      <a:r>
                        <a:rPr lang="zh-TW" sz="3800" b="1" u="none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你們就真自由了</a:t>
                      </a:r>
                      <a:r>
                        <a:rPr lang="zh-TW" sz="38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。</a:t>
                      </a:r>
                      <a:r>
                        <a:rPr lang="zh-TW" sz="36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 </a:t>
                      </a:r>
                      <a:endParaRPr lang="en-US" sz="36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51391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7E8FA1-B3DC-41EF-A773-A0B23547F2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52858"/>
              </p:ext>
            </p:extLst>
          </p:nvPr>
        </p:nvGraphicFramePr>
        <p:xfrm>
          <a:off x="171281" y="4259956"/>
          <a:ext cx="11488620" cy="1218819"/>
        </p:xfrm>
        <a:graphic>
          <a:graphicData uri="http://schemas.openxmlformats.org/drawingml/2006/table">
            <a:tbl>
              <a:tblPr firstRow="1" firstCol="1" bandRow="1"/>
              <a:tblGrid>
                <a:gridCol w="1836175">
                  <a:extLst>
                    <a:ext uri="{9D8B030D-6E8A-4147-A177-3AD203B41FA5}">
                      <a16:colId xmlns:a16="http://schemas.microsoft.com/office/drawing/2014/main" val="2809261385"/>
                    </a:ext>
                  </a:extLst>
                </a:gridCol>
                <a:gridCol w="9652445">
                  <a:extLst>
                    <a:ext uri="{9D8B030D-6E8A-4147-A177-3AD203B41FA5}">
                      <a16:colId xmlns:a16="http://schemas.microsoft.com/office/drawing/2014/main" val="1133363062"/>
                    </a:ext>
                  </a:extLst>
                </a:gridCol>
              </a:tblGrid>
              <a:tr h="3349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600" u="sng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4"/>
                        </a:rPr>
                        <a:t>加</a:t>
                      </a:r>
                      <a:r>
                        <a:rPr lang="en-US" sz="3600" u="sng" dirty="0">
                          <a:solidFill>
                            <a:srgbClr val="00206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4"/>
                        </a:rPr>
                        <a:t> 4:7</a:t>
                      </a:r>
                      <a:endParaRPr lang="en-US" sz="3600" dirty="0">
                        <a:solidFill>
                          <a:srgbClr val="00206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可見，從此以後，</a:t>
                      </a:r>
                      <a:r>
                        <a:rPr lang="zh-TW" sz="38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你不是奴僕，乃是兒子了</a:t>
                      </a:r>
                      <a:r>
                        <a:rPr lang="zh-TW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；既是兒子，就靠著神為後嗣。 </a:t>
                      </a:r>
                      <a:endParaRPr lang="en-US" sz="3800" b="1" dirty="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13619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47A6302-370D-4898-8EA0-542202332715}"/>
              </a:ext>
            </a:extLst>
          </p:cNvPr>
          <p:cNvSpPr txBox="1"/>
          <p:nvPr/>
        </p:nvSpPr>
        <p:spPr>
          <a:xfrm>
            <a:off x="666098" y="3000812"/>
            <a:ext cx="95763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marR="0" lvl="0" indent="-8572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PMingLiU" panose="02020500000000000000" pitchFamily="18" charset="-120"/>
              </a:rPr>
              <a:t>不再是奴僕，乃是兒子了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1A45F8-AEC9-4896-B98C-01A009C76254}"/>
              </a:ext>
            </a:extLst>
          </p:cNvPr>
          <p:cNvSpPr txBox="1"/>
          <p:nvPr/>
        </p:nvSpPr>
        <p:spPr>
          <a:xfrm>
            <a:off x="666098" y="323238"/>
            <a:ext cx="95763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marR="0" lvl="0" indent="-8572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PMingLiU" panose="02020500000000000000" pitchFamily="18" charset="-120"/>
              </a:rPr>
              <a:t>神兒子的權柄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7748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A32EEA8-4A45-449D-A0E7-F8F16A460FDD}"/>
              </a:ext>
            </a:extLst>
          </p:cNvPr>
          <p:cNvSpPr txBox="1"/>
          <p:nvPr/>
        </p:nvSpPr>
        <p:spPr>
          <a:xfrm>
            <a:off x="690374" y="493171"/>
            <a:ext cx="95763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marR="0" lvl="0" indent="-8572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PMingLiU" panose="02020500000000000000" pitchFamily="18" charset="-120"/>
              </a:rPr>
              <a:t>結語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PMingLiU" panose="02020500000000000000" pitchFamily="18" charset="-120"/>
              </a:rPr>
              <a:t>：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8827C5-C38F-4027-A0AD-74FB2E737B4E}"/>
              </a:ext>
            </a:extLst>
          </p:cNvPr>
          <p:cNvSpPr txBox="1"/>
          <p:nvPr/>
        </p:nvSpPr>
        <p:spPr>
          <a:xfrm>
            <a:off x="843594" y="2493798"/>
            <a:ext cx="10639003" cy="2805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PMingLiU" panose="02020500000000000000" pitchFamily="18" charset="-120"/>
              </a:rPr>
              <a:t>要常常遵守主的道，作主的真門徒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PMingLiU" panose="02020500000000000000" pitchFamily="18" charset="-120"/>
              </a:rPr>
              <a:t>認識真理，靠著聖靈行事，活在主的真自由中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01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FED06B1-DF3B-4A5C-B5B5-EBFD117FA7ED}"/>
              </a:ext>
            </a:extLst>
          </p:cNvPr>
          <p:cNvSpPr txBox="1"/>
          <p:nvPr/>
        </p:nvSpPr>
        <p:spPr>
          <a:xfrm>
            <a:off x="215927" y="186937"/>
            <a:ext cx="87305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經文：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4CBEB5-C489-48C0-929B-8C16DC8613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244836"/>
              </p:ext>
            </p:extLst>
          </p:nvPr>
        </p:nvGraphicFramePr>
        <p:xfrm>
          <a:off x="280475" y="1007176"/>
          <a:ext cx="11803948" cy="5637012"/>
        </p:xfrm>
        <a:graphic>
          <a:graphicData uri="http://schemas.openxmlformats.org/drawingml/2006/table">
            <a:tbl>
              <a:tblPr/>
              <a:tblGrid>
                <a:gridCol w="1805401">
                  <a:extLst>
                    <a:ext uri="{9D8B030D-6E8A-4147-A177-3AD203B41FA5}">
                      <a16:colId xmlns:a16="http://schemas.microsoft.com/office/drawing/2014/main" val="118004722"/>
                    </a:ext>
                  </a:extLst>
                </a:gridCol>
                <a:gridCol w="9998547">
                  <a:extLst>
                    <a:ext uri="{9D8B030D-6E8A-4147-A177-3AD203B41FA5}">
                      <a16:colId xmlns:a16="http://schemas.microsoft.com/office/drawing/2014/main" val="603579902"/>
                    </a:ext>
                  </a:extLst>
                </a:gridCol>
              </a:tblGrid>
              <a:tr h="627559">
                <a:tc>
                  <a:txBody>
                    <a:bodyPr/>
                    <a:lstStyle/>
                    <a:p>
                      <a:r>
                        <a:rPr lang="zh-TW" altLang="en-US" sz="3200">
                          <a:solidFill>
                            <a:srgbClr val="0D2E46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約 </a:t>
                      </a:r>
                      <a:r>
                        <a:rPr lang="en-US" altLang="zh-TW" sz="3200">
                          <a:solidFill>
                            <a:schemeClr val="bg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8:31</a:t>
                      </a:r>
                      <a:endParaRPr lang="zh-TW" altLang="en-US" sz="320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25102" marR="25102" marT="12551" marB="125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耶穌對信他的</a:t>
                      </a:r>
                      <a:r>
                        <a:rPr lang="zh-TW" altLang="en-US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猶太人說：「你們若常常遵守我的道，就真是我的門徒； </a:t>
                      </a:r>
                      <a:endParaRPr lang="zh-TW" altLang="en-US" sz="3600" b="1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25102" marR="25102" marT="12551" marB="1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219961"/>
                  </a:ext>
                </a:extLst>
              </a:tr>
              <a:tr h="476945"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rgbClr val="0D2E46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約 </a:t>
                      </a:r>
                      <a:r>
                        <a:rPr lang="en-US" altLang="zh-TW" sz="3200" dirty="0">
                          <a:solidFill>
                            <a:schemeClr val="bg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8:32</a:t>
                      </a:r>
                      <a:endParaRPr lang="zh-TW" altLang="en-US" sz="3200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25102" marR="25102" marT="12551" marB="125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你們必曉得真理，真理必叫你們得以自由。」</a:t>
                      </a:r>
                      <a:r>
                        <a:rPr lang="zh-TW" altLang="en-US" sz="3600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</a:t>
                      </a:r>
                      <a:endParaRPr lang="zh-TW" altLang="en-US" sz="3600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25102" marR="25102" marT="12551" marB="1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463149"/>
                  </a:ext>
                </a:extLst>
              </a:tr>
              <a:tr h="928787">
                <a:tc>
                  <a:txBody>
                    <a:bodyPr/>
                    <a:lstStyle/>
                    <a:p>
                      <a:r>
                        <a:rPr lang="zh-TW" altLang="en-US" sz="3200">
                          <a:solidFill>
                            <a:srgbClr val="0D2E46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約 </a:t>
                      </a:r>
                      <a:r>
                        <a:rPr lang="en-US" altLang="zh-TW" sz="3200">
                          <a:solidFill>
                            <a:schemeClr val="bg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8:33</a:t>
                      </a:r>
                      <a:endParaRPr lang="zh-TW" altLang="en-US" sz="320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25102" marR="25102" marT="12551" marB="125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他們回答說：「我們是亞伯拉罕的後裔，從來沒有作過誰的奴僕。你怎麼說</a:t>
                      </a:r>
                      <a:r>
                        <a:rPr lang="en-US" alt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『</a:t>
                      </a:r>
                      <a:r>
                        <a:rPr lang="zh-TW" altLang="en-US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你們必得自由</a:t>
                      </a:r>
                      <a:r>
                        <a:rPr lang="en-US" alt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』</a:t>
                      </a:r>
                      <a:r>
                        <a:rPr lang="zh-TW" altLang="en-US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呢？」 </a:t>
                      </a:r>
                      <a:endParaRPr lang="zh-TW" altLang="en-US" sz="3600" b="1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25102" marR="25102" marT="12551" marB="1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521544"/>
                  </a:ext>
                </a:extLst>
              </a:tr>
              <a:tr h="627559">
                <a:tc>
                  <a:txBody>
                    <a:bodyPr/>
                    <a:lstStyle/>
                    <a:p>
                      <a:r>
                        <a:rPr lang="zh-TW" altLang="en-US" sz="3200">
                          <a:solidFill>
                            <a:srgbClr val="0D2E46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約 </a:t>
                      </a:r>
                      <a:r>
                        <a:rPr lang="en-US" altLang="zh-TW" sz="3200">
                          <a:solidFill>
                            <a:schemeClr val="bg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8:34</a:t>
                      </a:r>
                      <a:endParaRPr lang="zh-TW" altLang="en-US" sz="320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25102" marR="25102" marT="12551" marB="125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耶穌回答說：「我實實在在的告訴你們，所有犯罪的就是罪的奴僕。 </a:t>
                      </a:r>
                      <a:endParaRPr lang="zh-TW" altLang="en-US" sz="3600" b="1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25102" marR="25102" marT="12551" marB="1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606444"/>
                  </a:ext>
                </a:extLst>
              </a:tr>
              <a:tr h="476945">
                <a:tc>
                  <a:txBody>
                    <a:bodyPr/>
                    <a:lstStyle/>
                    <a:p>
                      <a:r>
                        <a:rPr lang="zh-TW" altLang="en-US" sz="3200">
                          <a:solidFill>
                            <a:srgbClr val="0D2E46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約 </a:t>
                      </a:r>
                      <a:r>
                        <a:rPr lang="en-US" altLang="zh-TW" sz="3200">
                          <a:solidFill>
                            <a:schemeClr val="bg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8:35</a:t>
                      </a:r>
                      <a:endParaRPr lang="zh-TW" altLang="en-US" sz="320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25102" marR="25102" marT="12551" marB="125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奴僕不能永遠住在家裡；兒子是永遠住在家裡。 </a:t>
                      </a:r>
                      <a:endParaRPr lang="zh-TW" altLang="en-US" sz="3600" b="1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25102" marR="25102" marT="12551" marB="1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963198"/>
                  </a:ext>
                </a:extLst>
              </a:tr>
              <a:tr h="476945">
                <a:tc>
                  <a:txBody>
                    <a:bodyPr/>
                    <a:lstStyle/>
                    <a:p>
                      <a:r>
                        <a:rPr lang="zh-TW" altLang="en-US" sz="3200">
                          <a:solidFill>
                            <a:srgbClr val="0D2E46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約 </a:t>
                      </a:r>
                      <a:r>
                        <a:rPr lang="en-US" altLang="zh-TW" sz="3200">
                          <a:solidFill>
                            <a:schemeClr val="bg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8:36</a:t>
                      </a:r>
                      <a:endParaRPr lang="zh-TW" altLang="en-US" sz="320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25102" marR="25102" marT="12551" marB="125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所以天父的兒子若叫你們自由，你們就</a:t>
                      </a:r>
                      <a:r>
                        <a:rPr lang="zh-TW" altLang="en-US" sz="36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真自由</a:t>
                      </a:r>
                      <a:r>
                        <a:rPr lang="zh-TW" altLang="en-US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了。</a:t>
                      </a:r>
                      <a:r>
                        <a:rPr lang="zh-TW" altLang="en-US" sz="3600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</a:t>
                      </a:r>
                      <a:endParaRPr lang="zh-TW" altLang="en-US" sz="3600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25102" marR="25102" marT="12551" marB="12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770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81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95BE141-661F-4A7C-A719-BE473B5C0278}"/>
              </a:ext>
            </a:extLst>
          </p:cNvPr>
          <p:cNvSpPr txBox="1"/>
          <p:nvPr/>
        </p:nvSpPr>
        <p:spPr>
          <a:xfrm>
            <a:off x="841694" y="2876551"/>
            <a:ext cx="1106865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DFKai-SB" panose="03000509000000000000" pitchFamily="65" charset="-120"/>
                <a:cs typeface="Tahoma" panose="020B0604030504040204" pitchFamily="34" charset="0"/>
              </a:rPr>
              <a:t>「不自由，毋寧死」，是美國革命先賢派屈克 </a:t>
            </a: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(Patrick Henry)</a:t>
            </a:r>
            <a:r>
              <a:rPr kumimoji="0" lang="zh-TW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 。</a:t>
            </a:r>
            <a:endParaRPr kumimoji="0" lang="en-US" altLang="zh-TW" sz="6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DFKai-SB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647283-C4C5-4813-910F-A050C61F642D}"/>
              </a:ext>
            </a:extLst>
          </p:cNvPr>
          <p:cNvSpPr txBox="1"/>
          <p:nvPr/>
        </p:nvSpPr>
        <p:spPr>
          <a:xfrm>
            <a:off x="841694" y="264770"/>
            <a:ext cx="867269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禱告：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4503B8-37FB-4516-A6C0-5D758EB819B9}"/>
              </a:ext>
            </a:extLst>
          </p:cNvPr>
          <p:cNvSpPr txBox="1"/>
          <p:nvPr/>
        </p:nvSpPr>
        <p:spPr>
          <a:xfrm>
            <a:off x="841694" y="1530017"/>
            <a:ext cx="1084873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引言：</a:t>
            </a:r>
          </a:p>
        </p:txBody>
      </p:sp>
    </p:spTree>
    <p:extLst>
      <p:ext uri="{BB962C8B-B14F-4D97-AF65-F5344CB8AC3E}">
        <p14:creationId xmlns:p14="http://schemas.microsoft.com/office/powerpoint/2010/main" val="406922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95BE141-661F-4A7C-A719-BE473B5C0278}"/>
              </a:ext>
            </a:extLst>
          </p:cNvPr>
          <p:cNvSpPr txBox="1"/>
          <p:nvPr/>
        </p:nvSpPr>
        <p:spPr>
          <a:xfrm>
            <a:off x="744589" y="2459504"/>
            <a:ext cx="1106865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DFKai-SB" panose="03000509000000000000" pitchFamily="65" charset="-120"/>
                <a:cs typeface="Tahoma" panose="020B0604030504040204" pitchFamily="34" charset="0"/>
              </a:rPr>
              <a:t>我 們 是 如 何 失 去 原 有 的 「真自由」 ？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DFKai-SB" panose="03000509000000000000" pitchFamily="65" charset="-12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B7840B-8F97-4C1A-8BB9-5278C072C2E8}"/>
              </a:ext>
            </a:extLst>
          </p:cNvPr>
          <p:cNvSpPr txBox="1"/>
          <p:nvPr/>
        </p:nvSpPr>
        <p:spPr>
          <a:xfrm>
            <a:off x="744589" y="687741"/>
            <a:ext cx="2845779" cy="924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本論：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41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647283-C4C5-4813-910F-A050C61F642D}"/>
              </a:ext>
            </a:extLst>
          </p:cNvPr>
          <p:cNvSpPr txBox="1"/>
          <p:nvPr/>
        </p:nvSpPr>
        <p:spPr>
          <a:xfrm>
            <a:off x="2307321" y="135674"/>
            <a:ext cx="86726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</a:rPr>
              <a:t>從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</a:rPr>
              <a:t>真自由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</a:rPr>
              <a:t>到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</a:rPr>
              <a:t>假自由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」</a:t>
            </a:r>
            <a:endParaRPr kumimoji="0" lang="en-US" altLang="zh-TW" sz="4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6DAC617-2295-40AF-84E7-926EF1484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631049"/>
              </p:ext>
            </p:extLst>
          </p:nvPr>
        </p:nvGraphicFramePr>
        <p:xfrm>
          <a:off x="201982" y="1061493"/>
          <a:ext cx="11814310" cy="5568750"/>
        </p:xfrm>
        <a:graphic>
          <a:graphicData uri="http://schemas.openxmlformats.org/drawingml/2006/table">
            <a:tbl>
              <a:tblPr firstRow="1" firstCol="1" bandRow="1"/>
              <a:tblGrid>
                <a:gridCol w="1419377">
                  <a:extLst>
                    <a:ext uri="{9D8B030D-6E8A-4147-A177-3AD203B41FA5}">
                      <a16:colId xmlns:a16="http://schemas.microsoft.com/office/drawing/2014/main" val="1357550717"/>
                    </a:ext>
                  </a:extLst>
                </a:gridCol>
                <a:gridCol w="10394933">
                  <a:extLst>
                    <a:ext uri="{9D8B030D-6E8A-4147-A177-3AD203B41FA5}">
                      <a16:colId xmlns:a16="http://schemas.microsoft.com/office/drawing/2014/main" val="3849176421"/>
                    </a:ext>
                  </a:extLst>
                </a:gridCol>
              </a:tblGrid>
              <a:tr h="59899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u="sng" dirty="0">
                          <a:solidFill>
                            <a:srgbClr val="0D2E46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創</a:t>
                      </a:r>
                      <a:r>
                        <a:rPr lang="en-US" sz="3200" u="sng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3:1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235" marR="8235" marT="8235" marB="82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耶和華神所造的，惟有蛇比田野一切的活物更狡猾。蛇對女人說：「</a:t>
                      </a:r>
                      <a:r>
                        <a:rPr lang="zh-TW" sz="36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神豈是真說</a:t>
                      </a: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不許你們喫園中</a:t>
                      </a:r>
                      <a:r>
                        <a:rPr lang="zh-TW" sz="36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所有</a:t>
                      </a: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樹上的果子麼？」 </a:t>
                      </a:r>
                      <a:endParaRPr lang="en-US" sz="3600" b="1" dirty="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235" marR="8235" marT="8235" marB="82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98650"/>
                  </a:ext>
                </a:extLst>
              </a:tr>
              <a:tr h="20427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u="sng">
                          <a:solidFill>
                            <a:srgbClr val="0D2E46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創</a:t>
                      </a:r>
                      <a:r>
                        <a:rPr lang="en-US" sz="3200" u="sng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3:2</a:t>
                      </a:r>
                      <a:endParaRPr lang="en-US" sz="320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235" marR="8235" marT="8235" marB="82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女人對蛇說：「園中樹上的果子，我們可以</a:t>
                      </a:r>
                      <a:r>
                        <a:rPr lang="en-US" alt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36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随意</a:t>
                      </a:r>
                      <a:r>
                        <a:rPr lang="en-US" alt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喫，</a:t>
                      </a:r>
                      <a:r>
                        <a:rPr lang="zh-TW" sz="32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235" marR="8235" marT="8235" marB="82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129857"/>
                  </a:ext>
                </a:extLst>
              </a:tr>
              <a:tr h="40163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u="sng">
                          <a:solidFill>
                            <a:srgbClr val="0D2E46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創</a:t>
                      </a:r>
                      <a:r>
                        <a:rPr lang="en-US" sz="3200" u="sng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3:3</a:t>
                      </a:r>
                      <a:endParaRPr lang="en-US" sz="320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235" marR="8235" marT="8235" marB="82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惟有園當中那棵樹上的果子，神曾說：『你們不可喫，</a:t>
                      </a:r>
                      <a:r>
                        <a:rPr lang="zh-TW" sz="36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也不可摸</a:t>
                      </a: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，免得你們</a:t>
                      </a:r>
                      <a:r>
                        <a:rPr lang="en-US" alt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36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必定</a:t>
                      </a:r>
                      <a:r>
                        <a:rPr lang="en-US" alt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死。』」 </a:t>
                      </a:r>
                      <a:endParaRPr lang="en-US" sz="3600" b="1" dirty="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235" marR="8235" marT="8235" marB="82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56524"/>
                  </a:ext>
                </a:extLst>
              </a:tr>
              <a:tr h="20427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u="sng">
                          <a:solidFill>
                            <a:srgbClr val="0D2E46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創</a:t>
                      </a:r>
                      <a:r>
                        <a:rPr lang="en-US" sz="3200" u="sng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3:4</a:t>
                      </a:r>
                      <a:endParaRPr lang="en-US" sz="320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235" marR="8235" marT="8235" marB="82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蛇對女人說：「你們</a:t>
                      </a:r>
                      <a:r>
                        <a:rPr lang="zh-TW" sz="36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不一定死</a:t>
                      </a: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； </a:t>
                      </a:r>
                      <a:endParaRPr lang="en-US" sz="3600" b="1" dirty="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235" marR="8235" marT="8235" marB="82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5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u="sng" dirty="0">
                          <a:solidFill>
                            <a:srgbClr val="0D2E46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創</a:t>
                      </a:r>
                      <a:r>
                        <a:rPr lang="en-US" sz="3200" u="sng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3:5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235" marR="8235" marT="8235" marB="82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因為神知道，你們喫的日子眼睛就明亮了，你們便</a:t>
                      </a:r>
                      <a:r>
                        <a:rPr lang="zh-TW" sz="36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如神</a:t>
                      </a: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能</a:t>
                      </a:r>
                      <a:r>
                        <a:rPr lang="zh-TW" sz="36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知道善惡</a:t>
                      </a:r>
                      <a:r>
                        <a:rPr lang="zh-TW" sz="36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。」 </a:t>
                      </a:r>
                      <a:endParaRPr lang="en-US" sz="3600" b="1" dirty="0">
                        <a:solidFill>
                          <a:schemeClr val="bg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8235" marR="8235" marT="8235" marB="82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962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2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647283-C4C5-4813-910F-A050C61F642D}"/>
              </a:ext>
            </a:extLst>
          </p:cNvPr>
          <p:cNvSpPr txBox="1"/>
          <p:nvPr/>
        </p:nvSpPr>
        <p:spPr>
          <a:xfrm>
            <a:off x="2029277" y="493391"/>
            <a:ext cx="86726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從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真自由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到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假自由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」</a:t>
            </a:r>
            <a:endParaRPr kumimoji="0" lang="en-US" altLang="zh-TW" sz="4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6DAC617-2295-40AF-84E7-926EF1484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42507"/>
              </p:ext>
            </p:extLst>
          </p:nvPr>
        </p:nvGraphicFramePr>
        <p:xfrm>
          <a:off x="294579" y="1987287"/>
          <a:ext cx="11602841" cy="3078480"/>
        </p:xfrm>
        <a:graphic>
          <a:graphicData uri="http://schemas.openxmlformats.org/drawingml/2006/table">
            <a:tbl>
              <a:tblPr firstRow="1" firstCol="1" bandRow="1"/>
              <a:tblGrid>
                <a:gridCol w="1626818">
                  <a:extLst>
                    <a:ext uri="{9D8B030D-6E8A-4147-A177-3AD203B41FA5}">
                      <a16:colId xmlns:a16="http://schemas.microsoft.com/office/drawing/2014/main" val="1357550717"/>
                    </a:ext>
                  </a:extLst>
                </a:gridCol>
                <a:gridCol w="9976023">
                  <a:extLst>
                    <a:ext uri="{9D8B030D-6E8A-4147-A177-3AD203B41FA5}">
                      <a16:colId xmlns:a16="http://schemas.microsoft.com/office/drawing/2014/main" val="3849176421"/>
                    </a:ext>
                  </a:extLst>
                </a:gridCol>
              </a:tblGrid>
              <a:tr h="598998"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2"/>
                        </a:rPr>
                        <a:t>創 </a:t>
                      </a:r>
                      <a:r>
                        <a:rPr lang="en-US" altLang="zh-TW" sz="3200" dirty="0">
                          <a:solidFill>
                            <a:srgbClr val="002060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2"/>
                        </a:rPr>
                        <a:t>3:6</a:t>
                      </a:r>
                      <a:endParaRPr lang="zh-TW" altLang="en-US" sz="3200" dirty="0">
                        <a:solidFill>
                          <a:srgbClr val="002060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於是女人見那棵樹的果子好作</a:t>
                      </a:r>
                      <a:r>
                        <a:rPr lang="zh-TW" altLang="en-US" sz="38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食物</a:t>
                      </a:r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，也悅人的</a:t>
                      </a:r>
                      <a:r>
                        <a:rPr lang="zh-TW" altLang="en-US" sz="38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眼目</a:t>
                      </a:r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，且是可喜愛的，能使人有</a:t>
                      </a:r>
                      <a:r>
                        <a:rPr lang="zh-TW" altLang="en-US" sz="38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智慧</a:t>
                      </a:r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，就摘下果子來喫了，又給他丈夫，他丈夫也喫了。</a:t>
                      </a:r>
                      <a:r>
                        <a:rPr lang="zh-TW" altLang="en-US" sz="3800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</a:t>
                      </a:r>
                      <a:endParaRPr lang="zh-TW" altLang="en-US" sz="3800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98650"/>
                  </a:ext>
                </a:extLst>
              </a:tr>
              <a:tr h="204278">
                <a:tc>
                  <a:txBody>
                    <a:bodyPr/>
                    <a:lstStyle/>
                    <a:p>
                      <a:r>
                        <a:rPr lang="zh-TW" altLang="en-US" sz="3200"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3"/>
                        </a:rPr>
                        <a:t>創 </a:t>
                      </a:r>
                      <a:r>
                        <a:rPr lang="en-US" altLang="zh-TW" sz="3200">
                          <a:latin typeface="DFKai-SB" panose="03000509000000000000" pitchFamily="65" charset="-120"/>
                          <a:ea typeface="DFKai-SB" panose="03000509000000000000" pitchFamily="65" charset="-120"/>
                          <a:hlinkClick r:id="rId3"/>
                        </a:rPr>
                        <a:t>3:7</a:t>
                      </a:r>
                      <a:endParaRPr lang="zh-TW" altLang="en-US" sz="3200"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他們二人的</a:t>
                      </a:r>
                      <a:r>
                        <a:rPr lang="zh-TW" altLang="en-US" sz="38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眼睛就明亮了</a:t>
                      </a:r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，纔知道自己是</a:t>
                      </a:r>
                      <a:r>
                        <a:rPr lang="zh-TW" altLang="en-US" sz="3800" b="1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赤身露體</a:t>
                      </a:r>
                      <a:r>
                        <a:rPr lang="zh-TW" altLang="en-US" sz="3800" b="1" dirty="0">
                          <a:solidFill>
                            <a:schemeClr val="bg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，便拿無花果樹的葉子為自己編作裙子。 </a:t>
                      </a:r>
                      <a:endParaRPr lang="zh-TW" altLang="en-US" sz="3800" b="1" dirty="0">
                        <a:solidFill>
                          <a:schemeClr val="bg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129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064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95BE141-661F-4A7C-A719-BE473B5C0278}"/>
              </a:ext>
            </a:extLst>
          </p:cNvPr>
          <p:cNvSpPr txBox="1"/>
          <p:nvPr/>
        </p:nvSpPr>
        <p:spPr>
          <a:xfrm>
            <a:off x="259067" y="1310016"/>
            <a:ext cx="1106865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DFKai-SB" panose="03000509000000000000" pitchFamily="65" charset="-120"/>
                <a:cs typeface="Tahoma" panose="020B0604030504040204" pitchFamily="34" charset="0"/>
              </a:rPr>
              <a:t>到底主耶穌所說的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DFKai-SB" panose="03000509000000000000" pitchFamily="65" charset="-120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DFKai-SB" panose="03000509000000000000" pitchFamily="65" charset="-120"/>
                <a:cs typeface="Tahoma" panose="020B0604030504040204" pitchFamily="34" charset="0"/>
              </a:rPr>
              <a:t>「真自由」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/>
              <a:ea typeface="DFKai-SB" panose="03000509000000000000" pitchFamily="65" charset="-120"/>
              <a:cs typeface="Tahoma" panose="020B060403050404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DFKai-SB" panose="03000509000000000000" pitchFamily="65" charset="-120"/>
                <a:cs typeface="Tahoma" panose="020B0604030504040204" pitchFamily="34" charset="0"/>
              </a:rPr>
              <a:t>是甚麼樣的自由呢？</a:t>
            </a:r>
            <a:endParaRPr kumimoji="0" lang="en-US" altLang="zh-TW" sz="6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DFKai-SB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149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95BE141-661F-4A7C-A719-BE473B5C0278}"/>
              </a:ext>
            </a:extLst>
          </p:cNvPr>
          <p:cNvSpPr txBox="1"/>
          <p:nvPr/>
        </p:nvSpPr>
        <p:spPr>
          <a:xfrm>
            <a:off x="765858" y="1832298"/>
            <a:ext cx="10676280" cy="2144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【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約八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01~11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】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行淫時被捉的婦人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【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約八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12~20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】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耶穌見證自己是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“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世界之光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”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【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約八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21~30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】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不信基督的必死在罪中</a:t>
            </a:r>
            <a:endParaRPr kumimoji="0" lang="en-US" altLang="zh-TW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647283-C4C5-4813-910F-A050C61F642D}"/>
              </a:ext>
            </a:extLst>
          </p:cNvPr>
          <p:cNvSpPr txBox="1"/>
          <p:nvPr/>
        </p:nvSpPr>
        <p:spPr>
          <a:xfrm>
            <a:off x="934292" y="541510"/>
            <a:ext cx="72837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經文背景：</a:t>
            </a:r>
          </a:p>
        </p:txBody>
      </p:sp>
    </p:spTree>
    <p:extLst>
      <p:ext uri="{BB962C8B-B14F-4D97-AF65-F5344CB8AC3E}">
        <p14:creationId xmlns:p14="http://schemas.microsoft.com/office/powerpoint/2010/main" val="335354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95BE141-661F-4A7C-A719-BE473B5C0278}"/>
              </a:ext>
            </a:extLst>
          </p:cNvPr>
          <p:cNvSpPr txBox="1"/>
          <p:nvPr/>
        </p:nvSpPr>
        <p:spPr>
          <a:xfrm>
            <a:off x="758441" y="2181956"/>
            <a:ext cx="1044585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【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約八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31~38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】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真理必叫人得以自由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【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約八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39~47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】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出於　神的必聽　神的話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             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；他們的父是魔鬼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【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約八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48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~59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】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還沒有亞伯拉罕就有了我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647283-C4C5-4813-910F-A050C61F642D}"/>
              </a:ext>
            </a:extLst>
          </p:cNvPr>
          <p:cNvSpPr txBox="1"/>
          <p:nvPr/>
        </p:nvSpPr>
        <p:spPr>
          <a:xfrm>
            <a:off x="1047808" y="668052"/>
            <a:ext cx="721651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經文背景：</a:t>
            </a:r>
          </a:p>
        </p:txBody>
      </p:sp>
    </p:spTree>
    <p:extLst>
      <p:ext uri="{BB962C8B-B14F-4D97-AF65-F5344CB8AC3E}">
        <p14:creationId xmlns:p14="http://schemas.microsoft.com/office/powerpoint/2010/main" val="179304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11913</TotalTime>
  <Words>997</Words>
  <Application>Microsoft Macintosh PowerPoint</Application>
  <PresentationFormat>Widescreen</PresentationFormat>
  <Paragraphs>96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DFKai-SB</vt:lpstr>
      <vt:lpstr>華康宗楷體 Std W7</vt:lpstr>
      <vt:lpstr>Arial</vt:lpstr>
      <vt:lpstr>Calibri</vt:lpstr>
      <vt:lpstr>Calibri Light</vt:lpstr>
      <vt:lpstr>Century Gothic</vt:lpstr>
      <vt:lpstr>Wingdings 3</vt:lpstr>
      <vt:lpstr>Office Theme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Elan Chen</cp:lastModifiedBy>
  <cp:revision>263</cp:revision>
  <dcterms:created xsi:type="dcterms:W3CDTF">2021-08-28T17:37:01Z</dcterms:created>
  <dcterms:modified xsi:type="dcterms:W3CDTF">2021-12-06T19:02:38Z</dcterms:modified>
</cp:coreProperties>
</file>