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2AB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694"/>
  </p:normalViewPr>
  <p:slideViewPr>
    <p:cSldViewPr snapToGrid="0" snapToObjects="1">
      <p:cViewPr varScale="1">
        <p:scale>
          <a:sx n="85" d="100"/>
          <a:sy n="8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Title Text</a:t>
            </a:r>
          </a:p>
        </p:txBody>
      </p:sp>
      <p:sp>
        <p:nvSpPr>
          <p:cNvPr id="12" name="Body Level One…"/>
          <p:cNvSpPr txBox="1">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Image"/>
          <p:cNvSpPr>
            <a:spLocks noGrp="1"/>
          </p:cNvSpPr>
          <p:nvPr>
            <p:ph type="pic" sz="half" idx="21"/>
          </p:nvPr>
        </p:nvSpPr>
        <p:spPr>
          <a:xfrm>
            <a:off x="6261100" y="4902200"/>
            <a:ext cx="6406171" cy="4241800"/>
          </a:xfrm>
          <a:prstGeom prst="rect">
            <a:avLst/>
          </a:prstGeom>
          <a:ln w="9525">
            <a:round/>
          </a:ln>
        </p:spPr>
        <p:txBody>
          <a:bodyPr lIns="91439" tIns="45719" rIns="91439" bIns="45719" anchor="t">
            <a:noAutofit/>
          </a:bodyPr>
          <a:lstStyle/>
          <a:p>
            <a:endParaRPr/>
          </a:p>
        </p:txBody>
      </p:sp>
      <p:sp>
        <p:nvSpPr>
          <p:cNvPr id="96" name="Image"/>
          <p:cNvSpPr>
            <a:spLocks noGrp="1"/>
          </p:cNvSpPr>
          <p:nvPr>
            <p:ph type="pic" sz="half" idx="22"/>
          </p:nvPr>
        </p:nvSpPr>
        <p:spPr>
          <a:xfrm>
            <a:off x="5284562" y="546100"/>
            <a:ext cx="7121970" cy="4368801"/>
          </a:xfrm>
          <a:prstGeom prst="rect">
            <a:avLst/>
          </a:prstGeom>
          <a:ln w="9525">
            <a:round/>
          </a:ln>
        </p:spPr>
        <p:txBody>
          <a:bodyPr lIns="91439" tIns="45719" rIns="91439" bIns="45719" anchor="t">
            <a:noAutofit/>
          </a:bodyPr>
          <a:lstStyle/>
          <a:p>
            <a:endParaRPr/>
          </a:p>
        </p:txBody>
      </p:sp>
      <p:sp>
        <p:nvSpPr>
          <p:cNvPr id="97" name="Image"/>
          <p:cNvSpPr>
            <a:spLocks noGrp="1"/>
          </p:cNvSpPr>
          <p:nvPr>
            <p:ph type="pic" idx="23"/>
          </p:nvPr>
        </p:nvSpPr>
        <p:spPr>
          <a:xfrm>
            <a:off x="622300" y="457200"/>
            <a:ext cx="5892801" cy="8839201"/>
          </a:xfrm>
          <a:prstGeom prst="rect">
            <a:avLst/>
          </a:prstGeom>
          <a:ln w="9525">
            <a:round/>
          </a:ln>
        </p:spPr>
        <p:txBody>
          <a:bodyPr lIns="91439" tIns="45719" rIns="91439" bIns="45719" anchor="t">
            <a:noAutofit/>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Johnny Appleseed"/>
          <p:cNvSpPr txBox="1">
            <a:spLocks noGrp="1"/>
          </p:cNvSpPr>
          <p:nvPr>
            <p:ph type="body" sz="quarter" idx="21"/>
          </p:nvPr>
        </p:nvSpPr>
        <p:spPr>
          <a:xfrm>
            <a:off x="2044700" y="6642100"/>
            <a:ext cx="8902700" cy="6350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06" name="“Type a quote here”"/>
          <p:cNvSpPr txBox="1">
            <a:spLocks noGrp="1"/>
          </p:cNvSpPr>
          <p:nvPr>
            <p:ph type="body" sz="quarter" idx="22"/>
          </p:nvPr>
        </p:nvSpPr>
        <p:spPr>
          <a:xfrm>
            <a:off x="2044700" y="4203700"/>
            <a:ext cx="8902700" cy="812800"/>
          </a:xfrm>
          <a:prstGeom prst="rect">
            <a:avLst/>
          </a:prstGeom>
        </p:spPr>
        <p:txBody>
          <a:bodyPr>
            <a:spAutoFit/>
          </a:bodyPr>
          <a:lstStyle>
            <a:lvl1pPr marL="0" indent="0" algn="ctr">
              <a:spcBef>
                <a:spcPts val="2400"/>
              </a:spcBef>
              <a:buSzTx/>
              <a:buNone/>
            </a:lvl1pPr>
          </a:lstStyle>
          <a:p>
            <a:r>
              <a:t>“Type a quote here” </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Image"/>
          <p:cNvSpPr>
            <a:spLocks noGrp="1"/>
          </p:cNvSpPr>
          <p:nvPr>
            <p:ph type="pic" idx="21"/>
          </p:nvPr>
        </p:nvSpPr>
        <p:spPr>
          <a:xfrm>
            <a:off x="-3576127" y="-359578"/>
            <a:ext cx="16624301" cy="10197776"/>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21"/>
          </p:nvPr>
        </p:nvSpPr>
        <p:spPr>
          <a:xfrm>
            <a:off x="4457700" y="292100"/>
            <a:ext cx="4114800" cy="6172200"/>
          </a:xfrm>
          <a:prstGeom prst="rect">
            <a:avLst/>
          </a:prstGeom>
          <a:ln w="9525">
            <a:round/>
          </a:ln>
        </p:spPr>
        <p:txBody>
          <a:bodyPr lIns="91439" tIns="45719" rIns="91439" bIns="45719" anchor="t">
            <a:noAutofit/>
          </a:bodyPr>
          <a:lstStyle/>
          <a:p>
            <a:endParaRPr/>
          </a:p>
        </p:txBody>
      </p:sp>
      <p:sp>
        <p:nvSpPr>
          <p:cNvPr id="21" name="Image"/>
          <p:cNvSpPr>
            <a:spLocks noGrp="1"/>
          </p:cNvSpPr>
          <p:nvPr>
            <p:ph type="pic" idx="22"/>
          </p:nvPr>
        </p:nvSpPr>
        <p:spPr>
          <a:xfrm>
            <a:off x="4927600" y="-330200"/>
            <a:ext cx="10115867" cy="6756400"/>
          </a:xfrm>
          <a:prstGeom prst="rect">
            <a:avLst/>
          </a:prstGeom>
          <a:ln w="9525">
            <a:round/>
          </a:ln>
        </p:spPr>
        <p:txBody>
          <a:bodyPr lIns="91439" tIns="45719" rIns="91439" bIns="45719" anchor="t">
            <a:noAutofit/>
          </a:bodyPr>
          <a:lstStyle/>
          <a:p>
            <a:endParaRPr/>
          </a:p>
        </p:txBody>
      </p:sp>
      <p:sp>
        <p:nvSpPr>
          <p:cNvPr id="22" name="Image"/>
          <p:cNvSpPr>
            <a:spLocks noGrp="1"/>
          </p:cNvSpPr>
          <p:nvPr>
            <p:ph type="pic" sz="quarter" idx="23"/>
          </p:nvPr>
        </p:nvSpPr>
        <p:spPr>
          <a:xfrm>
            <a:off x="355600" y="304800"/>
            <a:ext cx="4114800" cy="6147628"/>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24" name="Body Level One…"/>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Image"/>
          <p:cNvSpPr>
            <a:spLocks noGrp="1"/>
          </p:cNvSpPr>
          <p:nvPr>
            <p:ph type="pic" idx="21"/>
          </p:nvPr>
        </p:nvSpPr>
        <p:spPr>
          <a:xfrm>
            <a:off x="304800" y="228600"/>
            <a:ext cx="12814300" cy="6267736"/>
          </a:xfrm>
          <a:prstGeom prst="rect">
            <a:avLst/>
          </a:prstGeom>
          <a:ln w="9525">
            <a:round/>
          </a:ln>
        </p:spPr>
        <p:txBody>
          <a:bodyPr lIns="91439" tIns="45719" rIns="91439" bIns="45719" anchor="t">
            <a:noAutofit/>
          </a:bodyPr>
          <a:lstStyle/>
          <a:p>
            <a:endParaRPr/>
          </a:p>
        </p:txBody>
      </p:sp>
      <p:sp>
        <p:nvSpPr>
          <p:cNvPr id="33" name="Title Text"/>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34" name="Body Level One…"/>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Image"/>
          <p:cNvSpPr>
            <a:spLocks noGrp="1"/>
          </p:cNvSpPr>
          <p:nvPr>
            <p:ph type="pic" idx="21"/>
          </p:nvPr>
        </p:nvSpPr>
        <p:spPr>
          <a:xfrm>
            <a:off x="6489700" y="469900"/>
            <a:ext cx="5892801" cy="8839201"/>
          </a:xfrm>
          <a:prstGeom prst="rect">
            <a:avLst/>
          </a:prstGeom>
          <a:ln w="9525">
            <a:round/>
          </a:ln>
        </p:spPr>
        <p:txBody>
          <a:bodyPr lIns="91439" tIns="45719" rIns="91439" bIns="45719" anchor="t">
            <a:noAutofit/>
          </a:bodyPr>
          <a:lstStyle/>
          <a:p>
            <a:endParaRPr/>
          </a:p>
        </p:txBody>
      </p:sp>
      <p:sp>
        <p:nvSpPr>
          <p:cNvPr id="51" name="Title Text"/>
          <p:cNvSpPr txBox="1">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Title Text</a:t>
            </a:r>
          </a:p>
        </p:txBody>
      </p:sp>
      <p:sp>
        <p:nvSpPr>
          <p:cNvPr id="52" name="Body Level One…"/>
          <p:cNvSpPr txBox="1">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Image"/>
          <p:cNvSpPr>
            <a:spLocks noGrp="1"/>
          </p:cNvSpPr>
          <p:nvPr>
            <p:ph type="pic" sz="half" idx="21"/>
          </p:nvPr>
        </p:nvSpPr>
        <p:spPr>
          <a:xfrm>
            <a:off x="6718300" y="1612900"/>
            <a:ext cx="5676900" cy="8515350"/>
          </a:xfrm>
          <a:prstGeom prst="rect">
            <a:avLst/>
          </a:prstGeom>
          <a:ln w="9525">
            <a:round/>
          </a:ln>
        </p:spPr>
        <p:txBody>
          <a:bodyPr lIns="91439" tIns="45719" rIns="91439" bIns="45719" anchor="t">
            <a:noAutofit/>
          </a:bodyPr>
          <a:lstStyle/>
          <a:p>
            <a:endParaRPr/>
          </a:p>
        </p:txBody>
      </p:sp>
      <p:sp>
        <p:nvSpPr>
          <p:cNvPr id="78" name="Title Text"/>
          <p:cNvSpPr txBox="1">
            <a:spLocks noGrp="1"/>
          </p:cNvSpPr>
          <p:nvPr>
            <p:ph type="title"/>
          </p:nvPr>
        </p:nvSpPr>
        <p:spPr>
          <a:prstGeom prst="rect">
            <a:avLst/>
          </a:prstGeom>
        </p:spPr>
        <p:txBody>
          <a:bodyPr/>
          <a:lstStyle/>
          <a:p>
            <a:r>
              <a:t>Title Text</a:t>
            </a:r>
          </a:p>
        </p:txBody>
      </p:sp>
      <p:sp>
        <p:nvSpPr>
          <p:cNvPr id="79" name="Body Level One…"/>
          <p:cNvSpPr txBox="1">
            <a:spLocks noGrp="1"/>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47700" y="152400"/>
            <a:ext cx="11709400" cy="203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47700" y="2628900"/>
            <a:ext cx="11709400" cy="647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4600" y="9359900"/>
            <a:ext cx="342900" cy="406400"/>
          </a:xfrm>
          <a:prstGeom prst="rect">
            <a:avLst/>
          </a:prstGeom>
          <a:ln w="12700">
            <a:miter lim="400000"/>
          </a:ln>
        </p:spPr>
        <p:txBody>
          <a:bodyPr wrap="none" lIns="50800" tIns="50800" rIns="50800" bIns="50800" anchor="b">
            <a:spAutoFit/>
          </a:bodyPr>
          <a:lstStyle>
            <a:lvl1pPr>
              <a:defRPr sz="1800">
                <a:solidFill>
                  <a:srgbClr val="FFFFFF">
                    <a:alpha val="95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1pPr>
      <a:lvl2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2pPr>
      <a:lvl3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3pPr>
      <a:lvl4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4pPr>
      <a:lvl5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5pPr>
      <a:lvl6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6pPr>
      <a:lvl7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7pPr>
      <a:lvl8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8pPr>
      <a:lvl9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上好選擇"/>
          <p:cNvSpPr txBox="1">
            <a:spLocks noGrp="1"/>
          </p:cNvSpPr>
          <p:nvPr>
            <p:ph type="ctrTitle"/>
          </p:nvPr>
        </p:nvSpPr>
        <p:spPr>
          <a:prstGeom prst="rect">
            <a:avLst/>
          </a:prstGeom>
        </p:spPr>
        <p:txBody>
          <a:bodyPr/>
          <a:lstStyle/>
          <a:p>
            <a:r>
              <a:rPr dirty="0" err="1"/>
              <a:t>上好選擇</a:t>
            </a:r>
            <a:endParaRPr dirty="0"/>
          </a:p>
        </p:txBody>
      </p:sp>
      <p:sp>
        <p:nvSpPr>
          <p:cNvPr id="132" name="9/16/2021"/>
          <p:cNvSpPr txBox="1">
            <a:spLocks noGrp="1"/>
          </p:cNvSpPr>
          <p:nvPr>
            <p:ph type="subTitle" sz="quarter" idx="1"/>
          </p:nvPr>
        </p:nvSpPr>
        <p:spPr>
          <a:prstGeom prst="rect">
            <a:avLst/>
          </a:prstGeom>
        </p:spPr>
        <p:txBody>
          <a:bodyPr/>
          <a:lstStyle/>
          <a:p>
            <a:r>
              <a:rPr dirty="0"/>
              <a:t>9/1</a:t>
            </a:r>
            <a:r>
              <a:rPr lang="en-US" dirty="0"/>
              <a:t>9</a:t>
            </a:r>
            <a:r>
              <a:rPr dirty="0"/>
              <a:t>/2021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資深牧師佛洛伊德（Ronnie Floyd）博士也提出建議，他認為「充分準備」，尤其重要。倉促的決定，多半導致破洞百出的結果，所以我們在平日就應該與神建立一個「友好關係」，培養自己的「屬靈嗅覺」，他深信，一旦平日充分準備，神就會在你的每個決定上看顧你。（基督教今日報 Christian Daily ）"/>
          <p:cNvSpPr txBox="1"/>
          <p:nvPr/>
        </p:nvSpPr>
        <p:spPr>
          <a:xfrm>
            <a:off x="860680" y="2591674"/>
            <a:ext cx="11283440" cy="576568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600" b="1">
                <a:solidFill>
                  <a:srgbClr val="F5F8EB"/>
                </a:solidFill>
              </a:defRPr>
            </a:lvl1pPr>
          </a:lstStyle>
          <a:p>
            <a:r>
              <a:rPr dirty="0" err="1"/>
              <a:t>資深牧師佛洛伊德（Ronnie</a:t>
            </a:r>
            <a:r>
              <a:rPr dirty="0"/>
              <a:t> </a:t>
            </a:r>
            <a:r>
              <a:rPr dirty="0" err="1"/>
              <a:t>Floyd）博士也提出建議，他認為「充分準備</a:t>
            </a:r>
            <a:r>
              <a:rPr dirty="0"/>
              <a:t>」，</a:t>
            </a:r>
            <a:r>
              <a:rPr dirty="0" err="1"/>
              <a:t>尤其重要。倉促的決定，多半導致破洞百出的結果，所以我們在平日就應該與神建立一個「友好關係</a:t>
            </a:r>
            <a:r>
              <a:rPr dirty="0"/>
              <a:t>」，</a:t>
            </a:r>
            <a:r>
              <a:rPr dirty="0" err="1"/>
              <a:t>培養自己的「屬靈嗅覺</a:t>
            </a:r>
            <a:r>
              <a:rPr dirty="0"/>
              <a:t>」，</a:t>
            </a:r>
            <a:r>
              <a:rPr dirty="0" err="1"/>
              <a:t>他深信，一旦平日充分準備，神就會在你的每個決定上</a:t>
            </a:r>
            <a:r>
              <a:rPr lang="en-US" dirty="0" err="1"/>
              <a:t>眷顧</a:t>
            </a:r>
            <a:r>
              <a:rPr dirty="0" err="1"/>
              <a:t>你</a:t>
            </a:r>
            <a:r>
              <a:rPr dirty="0"/>
              <a:t>。（</a:t>
            </a:r>
            <a:r>
              <a:rPr dirty="0" err="1"/>
              <a:t>基督教今日報</a:t>
            </a:r>
            <a:r>
              <a:rPr dirty="0"/>
              <a:t> Christian Daily ）</a:t>
            </a:r>
          </a:p>
        </p:txBody>
      </p:sp>
      <p:sp>
        <p:nvSpPr>
          <p:cNvPr id="199" name="基督徒如何選擇"/>
          <p:cNvSpPr txBox="1"/>
          <p:nvPr/>
        </p:nvSpPr>
        <p:spPr>
          <a:xfrm>
            <a:off x="758203" y="799093"/>
            <a:ext cx="4797594"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b="1"/>
            </a:lvl1pPr>
          </a:lstStyle>
          <a:p>
            <a:r>
              <a:rPr dirty="0" err="1"/>
              <a:t>基督徒如何</a:t>
            </a:r>
            <a:r>
              <a:rPr lang="zh-TW" altLang="en-US" dirty="0"/>
              <a:t>選擇</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聖經是我們生活和生命的GPS…"/>
          <p:cNvSpPr txBox="1"/>
          <p:nvPr/>
        </p:nvSpPr>
        <p:spPr>
          <a:xfrm>
            <a:off x="606938" y="2901901"/>
            <a:ext cx="11790925" cy="3949799"/>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797441" indent="-797441" algn="l">
              <a:buSzPct val="100000"/>
              <a:buAutoNum type="arabicPeriod"/>
              <a:defRPr sz="5000" b="1">
                <a:solidFill>
                  <a:srgbClr val="F5F8EB"/>
                </a:solidFill>
              </a:defRPr>
            </a:pPr>
            <a:r>
              <a:rPr dirty="0" err="1"/>
              <a:t>聖經是我們生活和生命的GPS</a:t>
            </a:r>
            <a:endParaRPr dirty="0"/>
          </a:p>
          <a:p>
            <a:pPr marL="797441" indent="-797441" algn="l">
              <a:buSzPct val="100000"/>
              <a:buAutoNum type="arabicPeriod"/>
              <a:defRPr sz="5000" b="1">
                <a:solidFill>
                  <a:srgbClr val="F5F8EB"/>
                </a:solidFill>
              </a:defRPr>
            </a:pPr>
            <a:r>
              <a:rPr dirty="0" err="1"/>
              <a:t>問自己</a:t>
            </a:r>
            <a:r>
              <a:rPr lang="zh-TW" altLang="en-US" dirty="0"/>
              <a:t>“</a:t>
            </a:r>
            <a:r>
              <a:rPr dirty="0" err="1"/>
              <a:t>主希望我們做甚麼</a:t>
            </a:r>
            <a:r>
              <a:rPr lang="zh-TW" altLang="en-US" dirty="0"/>
              <a:t>”</a:t>
            </a:r>
            <a:r>
              <a:rPr dirty="0"/>
              <a:t>？</a:t>
            </a:r>
          </a:p>
          <a:p>
            <a:pPr marL="797441" indent="-797441" algn="l">
              <a:buSzPct val="100000"/>
              <a:buAutoNum type="arabicPeriod"/>
              <a:defRPr sz="5000" b="1">
                <a:solidFill>
                  <a:srgbClr val="F5F8EB"/>
                </a:solidFill>
              </a:defRPr>
            </a:pPr>
            <a:r>
              <a:rPr dirty="0" err="1"/>
              <a:t>徵詢屬靈長輩和屬靈朋友的意見</a:t>
            </a:r>
            <a:r>
              <a:rPr dirty="0"/>
              <a:t>。</a:t>
            </a:r>
          </a:p>
          <a:p>
            <a:pPr marL="797441" indent="-797441" algn="l">
              <a:buSzPct val="100000"/>
              <a:buAutoNum type="arabicPeriod"/>
              <a:defRPr sz="5000" b="1">
                <a:solidFill>
                  <a:srgbClr val="F5F8EB"/>
                </a:solidFill>
              </a:defRPr>
            </a:pPr>
            <a:r>
              <a:rPr dirty="0" err="1"/>
              <a:t>將建議與決定放入禱告，並求神引領</a:t>
            </a:r>
            <a:r>
              <a:rPr dirty="0"/>
              <a:t>。</a:t>
            </a:r>
          </a:p>
          <a:p>
            <a:pPr marL="797441" indent="-797441" algn="l">
              <a:buSzPct val="100000"/>
              <a:buAutoNum type="arabicPeriod"/>
              <a:defRPr sz="5000" b="1">
                <a:solidFill>
                  <a:srgbClr val="F5F8EB"/>
                </a:solidFill>
              </a:defRPr>
            </a:pPr>
            <a:r>
              <a:rPr dirty="0" err="1"/>
              <a:t>交託，並相信神</a:t>
            </a:r>
            <a:r>
              <a:rPr dirty="0"/>
              <a:t>。</a:t>
            </a:r>
          </a:p>
        </p:txBody>
      </p:sp>
      <p:sp>
        <p:nvSpPr>
          <p:cNvPr id="202" name="基督徒如何選擇"/>
          <p:cNvSpPr txBox="1"/>
          <p:nvPr/>
        </p:nvSpPr>
        <p:spPr>
          <a:xfrm>
            <a:off x="645236" y="995016"/>
            <a:ext cx="7179629" cy="1010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900" b="1"/>
            </a:lvl1pPr>
          </a:lstStyle>
          <a:p>
            <a:r>
              <a:rPr dirty="0" err="1"/>
              <a:t>基督徒</a:t>
            </a:r>
            <a:r>
              <a:rPr lang="en-US" dirty="0" err="1"/>
              <a:t>應該</a:t>
            </a:r>
            <a:r>
              <a:rPr dirty="0" err="1"/>
              <a:t>如何</a:t>
            </a:r>
            <a:r>
              <a:rPr lang="zh-TW" altLang="en-US" dirty="0"/>
              <a:t>選擇</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dissolve">
                                      <p:cBhvr>
                                        <p:cTn id="7" dur="5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dissolve">
                                      <p:cBhvr>
                                        <p:cTn id="12" dur="5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dissolve">
                                      <p:cBhvr>
                                        <p:cTn id="17" dur="5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dissolve">
                                      <p:cBhvr>
                                        <p:cTn id="22" dur="5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dissolve">
                                      <p:cBhvr>
                                        <p:cTn id="27" dur="500"/>
                                        <p:tgtEl>
                                          <p:spTgt spid="2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 descr="Image"/>
          <p:cNvPicPr>
            <a:picLocks noChangeAspect="1"/>
          </p:cNvPicPr>
          <p:nvPr/>
        </p:nvPicPr>
        <p:blipFill>
          <a:blip r:embed="rId2"/>
          <a:stretch>
            <a:fillRect/>
          </a:stretch>
        </p:blipFill>
        <p:spPr>
          <a:xfrm>
            <a:off x="855122" y="2337334"/>
            <a:ext cx="5143501" cy="5143501"/>
          </a:xfrm>
          <a:prstGeom prst="rect">
            <a:avLst/>
          </a:prstGeom>
          <a:ln w="12700">
            <a:miter lim="400000"/>
          </a:ln>
        </p:spPr>
      </p:pic>
      <p:sp>
        <p:nvSpPr>
          <p:cNvPr id="205" name="榮神益人…"/>
          <p:cNvSpPr txBox="1"/>
          <p:nvPr/>
        </p:nvSpPr>
        <p:spPr>
          <a:xfrm>
            <a:off x="6099324" y="5855320"/>
            <a:ext cx="5785129"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400" b="1"/>
            </a:pPr>
            <a:r>
              <a:rPr lang="zh-TW" altLang="en-US" dirty="0"/>
              <a:t>怨天尤人</a:t>
            </a:r>
          </a:p>
        </p:txBody>
      </p:sp>
      <p:sp>
        <p:nvSpPr>
          <p:cNvPr id="2" name="Rectangle 1">
            <a:extLst>
              <a:ext uri="{FF2B5EF4-FFF2-40B4-BE49-F238E27FC236}">
                <a16:creationId xmlns:a16="http://schemas.microsoft.com/office/drawing/2014/main" id="{8C48398A-8AA7-5945-B522-DEDBAA8E5232}"/>
              </a:ext>
            </a:extLst>
          </p:cNvPr>
          <p:cNvSpPr/>
          <p:nvPr/>
        </p:nvSpPr>
        <p:spPr>
          <a:xfrm>
            <a:off x="7258081" y="3363829"/>
            <a:ext cx="3467616" cy="1077218"/>
          </a:xfrm>
          <a:prstGeom prst="rect">
            <a:avLst/>
          </a:prstGeom>
        </p:spPr>
        <p:txBody>
          <a:bodyPr wrap="none">
            <a:spAutoFit/>
          </a:bodyPr>
          <a:lstStyle/>
          <a:p>
            <a:pPr>
              <a:defRPr sz="6400" b="1"/>
            </a:pPr>
            <a:r>
              <a:rPr lang="zh-TW" altLang="en-US" dirty="0">
                <a:solidFill>
                  <a:srgbClr val="FF0000"/>
                </a:solidFill>
              </a:rPr>
              <a:t>榮神益人</a:t>
            </a:r>
          </a:p>
        </p:txBody>
      </p:sp>
      <p:sp>
        <p:nvSpPr>
          <p:cNvPr id="3" name="Down Arrow 2">
            <a:extLst>
              <a:ext uri="{FF2B5EF4-FFF2-40B4-BE49-F238E27FC236}">
                <a16:creationId xmlns:a16="http://schemas.microsoft.com/office/drawing/2014/main" id="{F727FFD1-5F2D-EB4B-9588-16D1BAF42E52}"/>
              </a:ext>
            </a:extLst>
          </p:cNvPr>
          <p:cNvSpPr/>
          <p:nvPr/>
        </p:nvSpPr>
        <p:spPr>
          <a:xfrm rot="10800000">
            <a:off x="8391175" y="4462073"/>
            <a:ext cx="1201425" cy="1228059"/>
          </a:xfrm>
          <a:prstGeom prst="downArrow">
            <a:avLst/>
          </a:prstGeom>
          <a:blipFill rotWithShape="1">
            <a:blip r:embed="rId3"/>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a:ln>
                <a:noFill/>
              </a:ln>
              <a:solidFill>
                <a:srgbClr val="F5F8EB"/>
              </a:solidFill>
              <a:effectLst/>
              <a:uFillTx/>
              <a:latin typeface="+mn-lt"/>
              <a:ea typeface="+mn-ea"/>
              <a:cs typeface="+mn-cs"/>
              <a:sym typeface="Palatino"/>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age" descr="Image"/>
          <p:cNvPicPr>
            <a:picLocks noChangeAspect="1"/>
          </p:cNvPicPr>
          <p:nvPr/>
        </p:nvPicPr>
        <p:blipFill>
          <a:blip r:embed="rId2"/>
          <a:stretch>
            <a:fillRect/>
          </a:stretch>
        </p:blipFill>
        <p:spPr>
          <a:xfrm>
            <a:off x="532421" y="1250456"/>
            <a:ext cx="9425180" cy="7068885"/>
          </a:xfrm>
          <a:prstGeom prst="rect">
            <a:avLst/>
          </a:prstGeom>
          <a:ln w="12700">
            <a:miter lim="400000"/>
          </a:ln>
        </p:spPr>
      </p:pic>
      <p:sp>
        <p:nvSpPr>
          <p:cNvPr id="208" name="每次你做出選擇時，你都在把你的中心部分，你選擇的部分，變成與以前有點不同的東西。把你的生命作為一個整體，帶著無數的選擇，在你的一生中，你正在慢慢地把這個中心事物變成一個天堂的生物或一個地獄的生物"/>
          <p:cNvSpPr/>
          <p:nvPr/>
        </p:nvSpPr>
        <p:spPr>
          <a:xfrm>
            <a:off x="1804019" y="2877711"/>
            <a:ext cx="6881984" cy="4407456"/>
          </a:xfrm>
          <a:prstGeom prst="roundRect">
            <a:avLst>
              <a:gd name="adj" fmla="val 14351"/>
            </a:avLst>
          </a:prstGeom>
          <a:gradFill>
            <a:gsLst>
              <a:gs pos="0">
                <a:schemeClr val="accent1">
                  <a:hueOff val="-595903"/>
                  <a:satOff val="-7599"/>
                  <a:lumOff val="14275"/>
                </a:schemeClr>
              </a:gs>
              <a:gs pos="100000">
                <a:schemeClr val="accent1">
                  <a:hueOff val="40199"/>
                  <a:satOff val="4101"/>
                  <a:lumOff val="-20642"/>
                </a:schemeClr>
              </a:gs>
            </a:gsLst>
            <a:lin ang="63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defRPr b="1">
                <a:solidFill>
                  <a:srgbClr val="F5F8EB"/>
                </a:solidFill>
              </a:defRPr>
            </a:lvl1pPr>
          </a:lstStyle>
          <a:p>
            <a:r>
              <a:rPr dirty="0" err="1"/>
              <a:t>每次你做出</a:t>
            </a:r>
            <a:r>
              <a:rPr lang="zh-TW" altLang="en-US" dirty="0"/>
              <a:t>選擇</a:t>
            </a:r>
            <a:r>
              <a:rPr dirty="0"/>
              <a:t>時，你都在把你的中心部分，你選擇的部分，變成與以前有點不同的東西。把你的生命作為一個整體，帶著無數的選擇，在你的一生中，你正在慢慢地把這個中心事物變成一個天堂的生物或一個地獄的生物</a:t>
            </a:r>
          </a:p>
        </p:txBody>
      </p:sp>
      <p:sp>
        <p:nvSpPr>
          <p:cNvPr id="209" name="人生觀…"/>
          <p:cNvSpPr txBox="1"/>
          <p:nvPr/>
        </p:nvSpPr>
        <p:spPr>
          <a:xfrm>
            <a:off x="9752404" y="3400598"/>
            <a:ext cx="3164557" cy="276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000" b="1"/>
            </a:pPr>
            <a:r>
              <a:rPr dirty="0" err="1"/>
              <a:t>人生觀</a:t>
            </a:r>
            <a:endParaRPr dirty="0"/>
          </a:p>
          <a:p>
            <a:pPr>
              <a:defRPr sz="5000" b="1"/>
            </a:pPr>
            <a:r>
              <a:rPr dirty="0" err="1"/>
              <a:t>道德觀</a:t>
            </a:r>
            <a:endParaRPr dirty="0"/>
          </a:p>
          <a:p>
            <a:pPr>
              <a:defRPr sz="5000" b="1"/>
            </a:pPr>
            <a:r>
              <a:rPr dirty="0" err="1"/>
              <a:t>價值觀</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dissolv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作家約翰·麥克斯韋 (John C. Maxwell) 有句名言—“生活是一連串的選擇問題，你所做的每一個選擇都會造就你。”"/>
          <p:cNvSpPr txBox="1"/>
          <p:nvPr/>
        </p:nvSpPr>
        <p:spPr>
          <a:xfrm>
            <a:off x="2072782" y="5554842"/>
            <a:ext cx="8569467" cy="3057247"/>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4800">
                <a:solidFill>
                  <a:srgbClr val="2C2D30"/>
                </a:solidFill>
                <a:latin typeface="Helvetica"/>
                <a:ea typeface="Helvetica"/>
                <a:cs typeface="Helvetica"/>
                <a:sym typeface="Helvetica"/>
              </a:defRPr>
            </a:lvl1pPr>
          </a:lstStyle>
          <a:p>
            <a:r>
              <a:rPr b="1" dirty="0" err="1">
                <a:solidFill>
                  <a:srgbClr val="FFFFFF"/>
                </a:solidFill>
              </a:rPr>
              <a:t>作家約翰·麥克斯韋</a:t>
            </a:r>
            <a:r>
              <a:rPr b="1" dirty="0">
                <a:solidFill>
                  <a:srgbClr val="FFFFFF"/>
                </a:solidFill>
              </a:rPr>
              <a:t> (John C. Maxwell) </a:t>
            </a:r>
            <a:r>
              <a:rPr b="1" dirty="0" err="1">
                <a:solidFill>
                  <a:srgbClr val="FFFFFF"/>
                </a:solidFill>
              </a:rPr>
              <a:t>有句名言</a:t>
            </a:r>
            <a:r>
              <a:rPr b="1" dirty="0">
                <a:solidFill>
                  <a:srgbClr val="FFFFFF"/>
                </a:solidFill>
              </a:rPr>
              <a:t>—“</a:t>
            </a:r>
            <a:r>
              <a:rPr b="1" dirty="0" err="1">
                <a:solidFill>
                  <a:srgbClr val="FFFFFF"/>
                </a:solidFill>
              </a:rPr>
              <a:t>生活是一連串的選擇問題，你所做的每一個選擇都會造就你</a:t>
            </a:r>
            <a:r>
              <a:rPr b="1" dirty="0">
                <a:solidFill>
                  <a:srgbClr val="FFFFFF"/>
                </a:solidFill>
              </a:rPr>
              <a:t>。”</a:t>
            </a:r>
          </a:p>
        </p:txBody>
      </p:sp>
      <p:sp>
        <p:nvSpPr>
          <p:cNvPr id="135" name="普通成年人平均每天需要做出令人瞠目結舌的35,000個選擇。假設大多數人每天花大約7個小時睡覺，假設睡眠中沒有在做選擇，清醒時大約每小時做出2000個決定，或每兩秒鐘做出一個決定(Psychology Today)"/>
          <p:cNvSpPr txBox="1"/>
          <p:nvPr/>
        </p:nvSpPr>
        <p:spPr>
          <a:xfrm>
            <a:off x="1203171" y="901699"/>
            <a:ext cx="10598457" cy="397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spcBef>
                <a:spcPts val="4200"/>
              </a:spcBef>
              <a:defRPr sz="4300"/>
            </a:lvl1pPr>
          </a:lstStyle>
          <a:p>
            <a:r>
              <a:rPr dirty="0"/>
              <a:t>普通成年人平均每天需要做出令人瞠目結舌的35,000個選擇。假設大多數人每天花大約7個小時睡覺，假設睡眠中沒有在做選擇，清醒時大約每小時做出2000個決定，或每兩秒鐘做出一個決定(Psychology Today)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dissolv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p:cNvSpPr/>
          <p:nvPr/>
        </p:nvSpPr>
        <p:spPr>
          <a:xfrm>
            <a:off x="2605656" y="3479446"/>
            <a:ext cx="7114430" cy="1219020"/>
          </a:xfrm>
          <a:prstGeom prst="rect">
            <a:avLst/>
          </a:prstGeom>
          <a:blipFill>
            <a:blip r:embed="rId2"/>
          </a:blipFill>
          <a:ln w="12700">
            <a:miter lim="400000"/>
          </a:ln>
        </p:spPr>
        <p:txBody>
          <a:bodyPr lIns="50800" tIns="50800" rIns="50800" bIns="50800" anchor="ctr"/>
          <a:lstStyle/>
          <a:p>
            <a:pPr>
              <a:defRPr sz="2800" b="1">
                <a:solidFill>
                  <a:srgbClr val="F5F8EB"/>
                </a:solidFill>
              </a:defRPr>
            </a:pPr>
            <a:endParaRPr/>
          </a:p>
        </p:txBody>
      </p:sp>
      <p:sp>
        <p:nvSpPr>
          <p:cNvPr id="138" name="經驗"/>
          <p:cNvSpPr/>
          <p:nvPr/>
        </p:nvSpPr>
        <p:spPr>
          <a:xfrm>
            <a:off x="3064747" y="3580956"/>
            <a:ext cx="1966689" cy="1016001"/>
          </a:xfrm>
          <a:prstGeom prst="roundRect">
            <a:avLst>
              <a:gd name="adj" fmla="val 10000"/>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經驗 </a:t>
            </a:r>
          </a:p>
        </p:txBody>
      </p:sp>
      <p:sp>
        <p:nvSpPr>
          <p:cNvPr id="139" name="境遇"/>
          <p:cNvSpPr/>
          <p:nvPr/>
        </p:nvSpPr>
        <p:spPr>
          <a:xfrm>
            <a:off x="5173948" y="3580956"/>
            <a:ext cx="1966689" cy="1016001"/>
          </a:xfrm>
          <a:prstGeom prst="roundRect">
            <a:avLst>
              <a:gd name="adj" fmla="val 10000"/>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境遇 </a:t>
            </a:r>
          </a:p>
        </p:txBody>
      </p:sp>
      <p:sp>
        <p:nvSpPr>
          <p:cNvPr id="140" name="資訊"/>
          <p:cNvSpPr/>
          <p:nvPr/>
        </p:nvSpPr>
        <p:spPr>
          <a:xfrm>
            <a:off x="7283149" y="3580956"/>
            <a:ext cx="1966690" cy="1016001"/>
          </a:xfrm>
          <a:prstGeom prst="roundRect">
            <a:avLst>
              <a:gd name="adj" fmla="val 10000"/>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資訊 </a:t>
            </a:r>
          </a:p>
        </p:txBody>
      </p:sp>
      <p:sp>
        <p:nvSpPr>
          <p:cNvPr id="141" name="選擇 1"/>
          <p:cNvSpPr/>
          <p:nvPr/>
        </p:nvSpPr>
        <p:spPr>
          <a:xfrm>
            <a:off x="4123691" y="1731407"/>
            <a:ext cx="1016001" cy="10160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選擇 1</a:t>
            </a:r>
          </a:p>
        </p:txBody>
      </p:sp>
      <p:sp>
        <p:nvSpPr>
          <p:cNvPr id="142" name="選擇 2"/>
          <p:cNvSpPr/>
          <p:nvPr/>
        </p:nvSpPr>
        <p:spPr>
          <a:xfrm>
            <a:off x="5654870" y="1731407"/>
            <a:ext cx="1016001" cy="10160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選擇 2</a:t>
            </a:r>
          </a:p>
        </p:txBody>
      </p:sp>
      <p:sp>
        <p:nvSpPr>
          <p:cNvPr id="143" name="選擇 3"/>
          <p:cNvSpPr/>
          <p:nvPr/>
        </p:nvSpPr>
        <p:spPr>
          <a:xfrm>
            <a:off x="7186050" y="1731407"/>
            <a:ext cx="1016001" cy="10160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選擇 3</a:t>
            </a:r>
          </a:p>
        </p:txBody>
      </p:sp>
      <p:sp>
        <p:nvSpPr>
          <p:cNvPr id="144" name="Line"/>
          <p:cNvSpPr/>
          <p:nvPr/>
        </p:nvSpPr>
        <p:spPr>
          <a:xfrm flipV="1">
            <a:off x="4603012" y="2722126"/>
            <a:ext cx="1" cy="882270"/>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45" name="Line"/>
          <p:cNvSpPr/>
          <p:nvPr/>
        </p:nvSpPr>
        <p:spPr>
          <a:xfrm flipV="1">
            <a:off x="6157292" y="4643626"/>
            <a:ext cx="1" cy="466348"/>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46" name="Line"/>
          <p:cNvSpPr/>
          <p:nvPr/>
        </p:nvSpPr>
        <p:spPr>
          <a:xfrm flipV="1">
            <a:off x="6162870" y="2722126"/>
            <a:ext cx="1" cy="882270"/>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47" name="Line"/>
          <p:cNvSpPr/>
          <p:nvPr/>
        </p:nvSpPr>
        <p:spPr>
          <a:xfrm flipV="1">
            <a:off x="7711572" y="2714535"/>
            <a:ext cx="1" cy="897452"/>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48" name="選擇 1"/>
          <p:cNvSpPr/>
          <p:nvPr/>
        </p:nvSpPr>
        <p:spPr>
          <a:xfrm>
            <a:off x="5649292" y="5083261"/>
            <a:ext cx="1016001" cy="10160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選擇 1</a:t>
            </a:r>
          </a:p>
        </p:txBody>
      </p:sp>
      <p:sp>
        <p:nvSpPr>
          <p:cNvPr id="149" name="Line"/>
          <p:cNvSpPr/>
          <p:nvPr/>
        </p:nvSpPr>
        <p:spPr>
          <a:xfrm flipV="1">
            <a:off x="6157292" y="6074770"/>
            <a:ext cx="1" cy="493262"/>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50" name="結果"/>
          <p:cNvSpPr/>
          <p:nvPr/>
        </p:nvSpPr>
        <p:spPr>
          <a:xfrm>
            <a:off x="5162955" y="6585566"/>
            <a:ext cx="1988675" cy="1016001"/>
          </a:xfrm>
          <a:prstGeom prst="roundRect">
            <a:avLst>
              <a:gd name="adj" fmla="val 10000"/>
            </a:avLst>
          </a:prstGeom>
          <a:blipFill>
            <a:blip r:embed="rId4"/>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結果</a:t>
            </a:r>
          </a:p>
        </p:txBody>
      </p:sp>
      <p:sp>
        <p:nvSpPr>
          <p:cNvPr id="152" name="理性…"/>
          <p:cNvSpPr txBox="1"/>
          <p:nvPr/>
        </p:nvSpPr>
        <p:spPr>
          <a:xfrm>
            <a:off x="8903282" y="5159461"/>
            <a:ext cx="3164557" cy="187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000" b="1"/>
            </a:pPr>
            <a:r>
              <a:rPr dirty="0" err="1"/>
              <a:t>理性</a:t>
            </a:r>
            <a:r>
              <a:rPr dirty="0"/>
              <a:t> </a:t>
            </a:r>
          </a:p>
          <a:p>
            <a:pPr>
              <a:defRPr sz="5000" b="1"/>
            </a:pPr>
            <a:r>
              <a:rPr dirty="0" err="1"/>
              <a:t>感性</a:t>
            </a:r>
            <a:r>
              <a:rPr dirty="0"/>
              <a:t> </a:t>
            </a:r>
          </a:p>
        </p:txBody>
      </p:sp>
      <p:sp>
        <p:nvSpPr>
          <p:cNvPr id="153" name="評估"/>
          <p:cNvSpPr txBox="1"/>
          <p:nvPr/>
        </p:nvSpPr>
        <p:spPr>
          <a:xfrm>
            <a:off x="1878569" y="5738219"/>
            <a:ext cx="2545480"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b="1" dirty="0" err="1"/>
              <a:t>評估</a:t>
            </a:r>
            <a:r>
              <a:rPr dirty="0"/>
              <a:t> </a:t>
            </a:r>
          </a:p>
        </p:txBody>
      </p:sp>
      <p:sp>
        <p:nvSpPr>
          <p:cNvPr id="20" name="Left-Up Arrow 19">
            <a:extLst>
              <a:ext uri="{FF2B5EF4-FFF2-40B4-BE49-F238E27FC236}">
                <a16:creationId xmlns:a16="http://schemas.microsoft.com/office/drawing/2014/main" id="{79AC33B7-0A74-D840-800C-973C7CC3D779}"/>
              </a:ext>
            </a:extLst>
          </p:cNvPr>
          <p:cNvSpPr/>
          <p:nvPr/>
        </p:nvSpPr>
        <p:spPr>
          <a:xfrm rot="5400000">
            <a:off x="3164226" y="5366494"/>
            <a:ext cx="2519646" cy="1527668"/>
          </a:xfrm>
          <a:prstGeom prst="leftUpArrow">
            <a:avLst>
              <a:gd name="adj1" fmla="val 11142"/>
              <a:gd name="adj2" fmla="val 13225"/>
              <a:gd name="adj3" fmla="val 16169"/>
            </a:avLst>
          </a:prstGeom>
          <a:blipFill rotWithShape="1">
            <a:blip r:embed="rId2"/>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a:ln>
                <a:noFill/>
              </a:ln>
              <a:solidFill>
                <a:srgbClr val="F5F8EB"/>
              </a:solidFill>
              <a:effectLst/>
              <a:uFillTx/>
              <a:latin typeface="+mn-lt"/>
              <a:ea typeface="+mn-ea"/>
              <a:cs typeface="+mn-cs"/>
              <a:sym typeface="Palatino"/>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神">
            <a:extLst>
              <a:ext uri="{FF2B5EF4-FFF2-40B4-BE49-F238E27FC236}">
                <a16:creationId xmlns:a16="http://schemas.microsoft.com/office/drawing/2014/main" id="{94180EE8-20E8-DD47-8E02-4CEEF11F7F95}"/>
              </a:ext>
            </a:extLst>
          </p:cNvPr>
          <p:cNvSpPr/>
          <p:nvPr/>
        </p:nvSpPr>
        <p:spPr>
          <a:xfrm>
            <a:off x="1570927" y="3247030"/>
            <a:ext cx="8882205" cy="1635697"/>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a:defRPr sz="2800" b="1">
                <a:solidFill>
                  <a:srgbClr val="F5F8EB"/>
                </a:solidFill>
              </a:defRPr>
            </a:pPr>
            <a:r>
              <a:rPr dirty="0"/>
              <a:t> </a:t>
            </a:r>
          </a:p>
          <a:p>
            <a:pPr algn="l">
              <a:defRPr sz="2800" b="1">
                <a:solidFill>
                  <a:srgbClr val="F5F8EB"/>
                </a:solidFill>
              </a:defRPr>
            </a:pPr>
            <a:r>
              <a:rPr dirty="0"/>
              <a:t>     </a:t>
            </a:r>
            <a:endParaRPr sz="4000" dirty="0"/>
          </a:p>
        </p:txBody>
      </p:sp>
      <p:sp>
        <p:nvSpPr>
          <p:cNvPr id="155" name="神"/>
          <p:cNvSpPr/>
          <p:nvPr/>
        </p:nvSpPr>
        <p:spPr>
          <a:xfrm>
            <a:off x="1570928" y="3226927"/>
            <a:ext cx="8882205" cy="1635697"/>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a:defRPr sz="2800" b="1">
                <a:solidFill>
                  <a:srgbClr val="F5F8EB"/>
                </a:solidFill>
              </a:defRPr>
            </a:pPr>
            <a:r>
              <a:rPr dirty="0"/>
              <a:t> </a:t>
            </a:r>
          </a:p>
          <a:p>
            <a:pPr algn="l">
              <a:defRPr sz="2800" b="1">
                <a:solidFill>
                  <a:srgbClr val="F5F8EB"/>
                </a:solidFill>
              </a:defRPr>
            </a:pPr>
            <a:r>
              <a:rPr dirty="0"/>
              <a:t>     </a:t>
            </a:r>
            <a:r>
              <a:rPr sz="4000" dirty="0" err="1"/>
              <a:t>神</a:t>
            </a:r>
            <a:endParaRPr sz="4000" dirty="0"/>
          </a:p>
        </p:txBody>
      </p:sp>
      <p:sp>
        <p:nvSpPr>
          <p:cNvPr id="156" name="經驗"/>
          <p:cNvSpPr/>
          <p:nvPr/>
        </p:nvSpPr>
        <p:spPr>
          <a:xfrm>
            <a:off x="3064747" y="3580956"/>
            <a:ext cx="1966689" cy="1016001"/>
          </a:xfrm>
          <a:prstGeom prst="roundRect">
            <a:avLst>
              <a:gd name="adj" fmla="val 10000"/>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經驗 </a:t>
            </a:r>
          </a:p>
        </p:txBody>
      </p:sp>
      <p:sp>
        <p:nvSpPr>
          <p:cNvPr id="157" name="情境"/>
          <p:cNvSpPr/>
          <p:nvPr/>
        </p:nvSpPr>
        <p:spPr>
          <a:xfrm>
            <a:off x="5173948" y="3580956"/>
            <a:ext cx="1966689" cy="1016001"/>
          </a:xfrm>
          <a:prstGeom prst="roundRect">
            <a:avLst>
              <a:gd name="adj" fmla="val 10000"/>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情境 </a:t>
            </a:r>
          </a:p>
        </p:txBody>
      </p:sp>
      <p:sp>
        <p:nvSpPr>
          <p:cNvPr id="158" name="資訊"/>
          <p:cNvSpPr/>
          <p:nvPr/>
        </p:nvSpPr>
        <p:spPr>
          <a:xfrm>
            <a:off x="7283149" y="3580956"/>
            <a:ext cx="1966690" cy="1016001"/>
          </a:xfrm>
          <a:prstGeom prst="roundRect">
            <a:avLst>
              <a:gd name="adj" fmla="val 10000"/>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rPr dirty="0" err="1"/>
              <a:t>資訊</a:t>
            </a:r>
            <a:r>
              <a:rPr dirty="0"/>
              <a:t> </a:t>
            </a:r>
          </a:p>
        </p:txBody>
      </p:sp>
      <p:sp>
        <p:nvSpPr>
          <p:cNvPr id="159" name="選擇 1"/>
          <p:cNvSpPr/>
          <p:nvPr/>
        </p:nvSpPr>
        <p:spPr>
          <a:xfrm>
            <a:off x="4123691" y="1731407"/>
            <a:ext cx="1016001" cy="10160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選擇 1</a:t>
            </a:r>
          </a:p>
        </p:txBody>
      </p:sp>
      <p:sp>
        <p:nvSpPr>
          <p:cNvPr id="160" name="選擇 2"/>
          <p:cNvSpPr/>
          <p:nvPr/>
        </p:nvSpPr>
        <p:spPr>
          <a:xfrm>
            <a:off x="5654870" y="1731407"/>
            <a:ext cx="1016001" cy="10160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選擇 2</a:t>
            </a:r>
          </a:p>
        </p:txBody>
      </p:sp>
      <p:sp>
        <p:nvSpPr>
          <p:cNvPr id="161" name="選擇 3"/>
          <p:cNvSpPr/>
          <p:nvPr/>
        </p:nvSpPr>
        <p:spPr>
          <a:xfrm>
            <a:off x="7186050" y="1731407"/>
            <a:ext cx="1016001" cy="10160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選擇 3</a:t>
            </a:r>
          </a:p>
        </p:txBody>
      </p:sp>
      <p:sp>
        <p:nvSpPr>
          <p:cNvPr id="162" name="Line"/>
          <p:cNvSpPr/>
          <p:nvPr/>
        </p:nvSpPr>
        <p:spPr>
          <a:xfrm flipV="1">
            <a:off x="4603012" y="2722126"/>
            <a:ext cx="1" cy="882270"/>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63" name="Line"/>
          <p:cNvSpPr/>
          <p:nvPr/>
        </p:nvSpPr>
        <p:spPr>
          <a:xfrm flipV="1">
            <a:off x="6157292" y="4643626"/>
            <a:ext cx="1" cy="466348"/>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64" name="Line"/>
          <p:cNvSpPr/>
          <p:nvPr/>
        </p:nvSpPr>
        <p:spPr>
          <a:xfrm flipV="1">
            <a:off x="6162870" y="2722126"/>
            <a:ext cx="1" cy="882270"/>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65" name="Line"/>
          <p:cNvSpPr/>
          <p:nvPr/>
        </p:nvSpPr>
        <p:spPr>
          <a:xfrm flipV="1">
            <a:off x="7711572" y="2714535"/>
            <a:ext cx="1" cy="897452"/>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66" name="選擇 1"/>
          <p:cNvSpPr/>
          <p:nvPr/>
        </p:nvSpPr>
        <p:spPr>
          <a:xfrm>
            <a:off x="5649292" y="5083261"/>
            <a:ext cx="1016001" cy="10160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選擇 1</a:t>
            </a:r>
          </a:p>
        </p:txBody>
      </p:sp>
      <p:sp>
        <p:nvSpPr>
          <p:cNvPr id="167" name="Line"/>
          <p:cNvSpPr/>
          <p:nvPr/>
        </p:nvSpPr>
        <p:spPr>
          <a:xfrm flipV="1">
            <a:off x="6157292" y="6074770"/>
            <a:ext cx="1" cy="493262"/>
          </a:xfrm>
          <a:prstGeom prst="line">
            <a:avLst/>
          </a:prstGeom>
          <a:ln w="63500">
            <a:solidFill>
              <a:srgbClr val="DA5100"/>
            </a:solidFill>
            <a:miter lim="400000"/>
            <a:headEnd type="stealth"/>
          </a:ln>
        </p:spPr>
        <p:txBody>
          <a:bodyPr lIns="50800" tIns="50800" rIns="50800" bIns="50800" anchor="ctr"/>
          <a:lstStyle/>
          <a:p>
            <a:pPr>
              <a:defRPr sz="2800" b="1"/>
            </a:pPr>
            <a:endParaRPr/>
          </a:p>
        </p:txBody>
      </p:sp>
      <p:sp>
        <p:nvSpPr>
          <p:cNvPr id="168" name="結果"/>
          <p:cNvSpPr/>
          <p:nvPr/>
        </p:nvSpPr>
        <p:spPr>
          <a:xfrm>
            <a:off x="5162955" y="6585566"/>
            <a:ext cx="1988675" cy="1016001"/>
          </a:xfrm>
          <a:prstGeom prst="roundRect">
            <a:avLst>
              <a:gd name="adj" fmla="val 10000"/>
            </a:avLst>
          </a:prstGeom>
          <a:blipFill>
            <a:blip r:embed="rId4"/>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t>結果</a:t>
            </a:r>
          </a:p>
        </p:txBody>
      </p:sp>
      <p:sp>
        <p:nvSpPr>
          <p:cNvPr id="170" name="靈性…"/>
          <p:cNvSpPr txBox="1"/>
          <p:nvPr/>
        </p:nvSpPr>
        <p:spPr>
          <a:xfrm>
            <a:off x="8957184" y="6272828"/>
            <a:ext cx="1784526"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000" b="1"/>
            </a:pPr>
            <a:r>
              <a:rPr dirty="0" err="1"/>
              <a:t>理性</a:t>
            </a:r>
            <a:endParaRPr dirty="0"/>
          </a:p>
          <a:p>
            <a:pPr>
              <a:defRPr sz="5000" b="1"/>
            </a:pPr>
            <a:r>
              <a:rPr dirty="0" err="1"/>
              <a:t>感性</a:t>
            </a:r>
            <a:endParaRPr dirty="0"/>
          </a:p>
        </p:txBody>
      </p:sp>
      <p:sp>
        <p:nvSpPr>
          <p:cNvPr id="171" name="評估"/>
          <p:cNvSpPr txBox="1"/>
          <p:nvPr/>
        </p:nvSpPr>
        <p:spPr>
          <a:xfrm>
            <a:off x="1854368" y="5648300"/>
            <a:ext cx="2545480" cy="67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b="1" dirty="0" err="1"/>
              <a:t>評估</a:t>
            </a:r>
            <a:r>
              <a:rPr dirty="0"/>
              <a:t> </a:t>
            </a:r>
          </a:p>
        </p:txBody>
      </p:sp>
      <p:sp>
        <p:nvSpPr>
          <p:cNvPr id="19" name="Left-Up Arrow 18">
            <a:extLst>
              <a:ext uri="{FF2B5EF4-FFF2-40B4-BE49-F238E27FC236}">
                <a16:creationId xmlns:a16="http://schemas.microsoft.com/office/drawing/2014/main" id="{263DC113-4345-3B42-9FB1-EE8AE00CF422}"/>
              </a:ext>
            </a:extLst>
          </p:cNvPr>
          <p:cNvSpPr/>
          <p:nvPr/>
        </p:nvSpPr>
        <p:spPr>
          <a:xfrm rot="5400000">
            <a:off x="3164226" y="5366494"/>
            <a:ext cx="2519646" cy="1527668"/>
          </a:xfrm>
          <a:prstGeom prst="leftUpArrow">
            <a:avLst>
              <a:gd name="adj1" fmla="val 11142"/>
              <a:gd name="adj2" fmla="val 13225"/>
              <a:gd name="adj3" fmla="val 16169"/>
            </a:avLst>
          </a:prstGeom>
          <a:blipFill rotWithShape="1">
            <a:blip r:embed="rId2"/>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a:ln>
                <a:noFill/>
              </a:ln>
              <a:solidFill>
                <a:srgbClr val="F5F8EB"/>
              </a:solidFill>
              <a:effectLst/>
              <a:uFillTx/>
              <a:latin typeface="+mn-lt"/>
              <a:ea typeface="+mn-ea"/>
              <a:cs typeface="+mn-cs"/>
              <a:sym typeface="Palatino"/>
            </a:endParaRPr>
          </a:p>
        </p:txBody>
      </p:sp>
      <p:sp>
        <p:nvSpPr>
          <p:cNvPr id="20" name="評估">
            <a:extLst>
              <a:ext uri="{FF2B5EF4-FFF2-40B4-BE49-F238E27FC236}">
                <a16:creationId xmlns:a16="http://schemas.microsoft.com/office/drawing/2014/main" id="{1C1DF47D-3F17-1A47-A6A8-DFA3083C77D7}"/>
              </a:ext>
            </a:extLst>
          </p:cNvPr>
          <p:cNvSpPr txBox="1"/>
          <p:nvPr/>
        </p:nvSpPr>
        <p:spPr>
          <a:xfrm>
            <a:off x="677172" y="622052"/>
            <a:ext cx="358003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en-US" sz="4000" b="1" dirty="0" err="1"/>
              <a:t>基督徒的選擇</a:t>
            </a:r>
            <a:r>
              <a:rPr sz="4000" dirty="0"/>
              <a:t> </a:t>
            </a:r>
          </a:p>
        </p:txBody>
      </p:sp>
      <p:sp>
        <p:nvSpPr>
          <p:cNvPr id="21" name="資訊">
            <a:extLst>
              <a:ext uri="{FF2B5EF4-FFF2-40B4-BE49-F238E27FC236}">
                <a16:creationId xmlns:a16="http://schemas.microsoft.com/office/drawing/2014/main" id="{13EA85A7-FBA6-F246-8DA0-01BB27C06CD3}"/>
              </a:ext>
            </a:extLst>
          </p:cNvPr>
          <p:cNvSpPr/>
          <p:nvPr/>
        </p:nvSpPr>
        <p:spPr>
          <a:xfrm>
            <a:off x="7283149" y="3580956"/>
            <a:ext cx="1966690" cy="1016001"/>
          </a:xfrm>
          <a:prstGeom prst="roundRect">
            <a:avLst>
              <a:gd name="adj" fmla="val 10000"/>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800" b="1">
                <a:solidFill>
                  <a:srgbClr val="F5F8EB"/>
                </a:solidFill>
              </a:defRPr>
            </a:lvl1pPr>
          </a:lstStyle>
          <a:p>
            <a:r>
              <a:rPr lang="en-US" dirty="0" err="1"/>
              <a:t>聖經</a:t>
            </a:r>
            <a:r>
              <a:rPr lang="en-US" altLang="zh-TW" dirty="0"/>
              <a:t>/</a:t>
            </a:r>
            <a:r>
              <a:rPr dirty="0" err="1"/>
              <a:t>資訊</a:t>
            </a:r>
            <a:r>
              <a:rPr dirty="0"/>
              <a:t> </a:t>
            </a:r>
          </a:p>
        </p:txBody>
      </p:sp>
      <p:sp>
        <p:nvSpPr>
          <p:cNvPr id="2" name="Rectangle 1">
            <a:extLst>
              <a:ext uri="{FF2B5EF4-FFF2-40B4-BE49-F238E27FC236}">
                <a16:creationId xmlns:a16="http://schemas.microsoft.com/office/drawing/2014/main" id="{BD010056-A8F3-BE49-9C93-02D5F6579C56}"/>
              </a:ext>
            </a:extLst>
          </p:cNvPr>
          <p:cNvSpPr/>
          <p:nvPr/>
        </p:nvSpPr>
        <p:spPr>
          <a:xfrm>
            <a:off x="9115913" y="5553963"/>
            <a:ext cx="1467068" cy="861774"/>
          </a:xfrm>
          <a:prstGeom prst="rect">
            <a:avLst/>
          </a:prstGeom>
        </p:spPr>
        <p:txBody>
          <a:bodyPr wrap="none">
            <a:spAutoFit/>
          </a:bodyPr>
          <a:lstStyle/>
          <a:p>
            <a:pPr>
              <a:defRPr sz="5000" b="1"/>
            </a:pPr>
            <a:r>
              <a:rPr lang="zh-TW" altLang="en-US" dirty="0"/>
              <a:t>靈性</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5"/>
                                        </p:tgtEl>
                                        <p:attrNameLst>
                                          <p:attrName>style.visibility</p:attrName>
                                        </p:attrNameLst>
                                      </p:cBhvr>
                                      <p:to>
                                        <p:strVal val="visible"/>
                                      </p:to>
                                    </p:set>
                                    <p:animEffect transition="in" filter="dissolve">
                                      <p:cBhvr>
                                        <p:cTn id="16"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8" grpId="0" animBg="1"/>
      <p:bldP spid="2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他們走路的時候，耶穌進了一個村莊。有一個女人，名叫馬大，接他到自己家裏。 她有一個妹子，名叫馬利亞，在耶穌腳前坐着聽他的道。 馬大伺候的事多，心裏忙亂，就進前來，說：「主啊，我，的妹子留下我一個人伺候，你不在意嗎？請吩咐她來幫助我。」 耶穌回答說：「馬大！馬大！你為許多的事思慮煩擾，但是不可少的只有一件；馬利亞已經選擇那上好的福分，是不能奪去的。」”（路加福音 10:38-42）"/>
          <p:cNvSpPr txBox="1"/>
          <p:nvPr/>
        </p:nvSpPr>
        <p:spPr>
          <a:xfrm>
            <a:off x="470969" y="465692"/>
            <a:ext cx="12062861" cy="8822215"/>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5000" b="1">
                <a:solidFill>
                  <a:srgbClr val="F5F8EB"/>
                </a:solidFill>
              </a:defRPr>
            </a:pPr>
            <a:r>
              <a:rPr dirty="0"/>
              <a:t>“</a:t>
            </a:r>
            <a:r>
              <a:rPr dirty="0" err="1"/>
              <a:t>他們走路的時候，耶穌進了一個村莊。有一個女人，名叫馬大，接他到自己家裏</a:t>
            </a:r>
            <a:r>
              <a:rPr dirty="0"/>
              <a:t>。 </a:t>
            </a:r>
            <a:r>
              <a:rPr dirty="0" err="1"/>
              <a:t>她有一個妹子，名叫馬利亞，在耶穌</a:t>
            </a:r>
            <a:r>
              <a:rPr dirty="0" err="1">
                <a:solidFill>
                  <a:srgbClr val="E22400"/>
                </a:solidFill>
              </a:rPr>
              <a:t>腳前坐着</a:t>
            </a:r>
            <a:r>
              <a:rPr dirty="0" err="1"/>
              <a:t>聽他的道</a:t>
            </a:r>
            <a:r>
              <a:rPr dirty="0"/>
              <a:t>。 </a:t>
            </a:r>
            <a:r>
              <a:rPr dirty="0" err="1"/>
              <a:t>馬大伺候的事多，心裏忙亂，就進前來，說</a:t>
            </a:r>
            <a:r>
              <a:rPr dirty="0"/>
              <a:t>：「</a:t>
            </a:r>
            <a:r>
              <a:rPr dirty="0" err="1"/>
              <a:t>主啊，我，的妹子留下我一個人伺候，你不在意嗎？請吩咐她來幫助我</a:t>
            </a:r>
            <a:r>
              <a:rPr dirty="0"/>
              <a:t>。」 </a:t>
            </a:r>
            <a:r>
              <a:rPr dirty="0" err="1"/>
              <a:t>耶穌回答說</a:t>
            </a:r>
            <a:r>
              <a:rPr dirty="0"/>
              <a:t>：「</a:t>
            </a:r>
            <a:r>
              <a:rPr dirty="0" err="1"/>
              <a:t>馬大！馬大！你為許多的</a:t>
            </a:r>
            <a:r>
              <a:rPr dirty="0" err="1">
                <a:solidFill>
                  <a:srgbClr val="E22400"/>
                </a:solidFill>
              </a:rPr>
              <a:t>事思慮煩擾</a:t>
            </a:r>
            <a:r>
              <a:rPr dirty="0" err="1"/>
              <a:t>，但是不可少的只有一件；馬利亞已經選擇那上好的福分，是不能奪去的</a:t>
            </a:r>
            <a:r>
              <a:rPr dirty="0"/>
              <a:t>。」”</a:t>
            </a:r>
            <a:endParaRPr lang="en-US" dirty="0"/>
          </a:p>
          <a:p>
            <a:pPr algn="l">
              <a:defRPr sz="5000" b="1">
                <a:solidFill>
                  <a:srgbClr val="F5F8EB"/>
                </a:solidFill>
              </a:defRPr>
            </a:pPr>
            <a:r>
              <a:rPr dirty="0"/>
              <a:t>（</a:t>
            </a:r>
            <a:r>
              <a:rPr dirty="0" err="1"/>
              <a:t>路加福音</a:t>
            </a:r>
            <a:r>
              <a:rPr dirty="0"/>
              <a:t> 10:38-42）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 descr="Image"/>
          <p:cNvPicPr>
            <a:picLocks noChangeAspect="1"/>
          </p:cNvPicPr>
          <p:nvPr/>
        </p:nvPicPr>
        <p:blipFill>
          <a:blip r:embed="rId2"/>
          <a:stretch>
            <a:fillRect/>
          </a:stretch>
        </p:blipFill>
        <p:spPr>
          <a:xfrm>
            <a:off x="905705" y="2068063"/>
            <a:ext cx="3608305" cy="5617474"/>
          </a:xfrm>
          <a:prstGeom prst="rect">
            <a:avLst/>
          </a:prstGeom>
          <a:ln w="12700">
            <a:miter lim="400000"/>
          </a:ln>
        </p:spPr>
      </p:pic>
      <p:sp>
        <p:nvSpPr>
          <p:cNvPr id="176" name="選擇的結果"/>
          <p:cNvSpPr txBox="1"/>
          <p:nvPr/>
        </p:nvSpPr>
        <p:spPr>
          <a:xfrm>
            <a:off x="5516725" y="5989484"/>
            <a:ext cx="4797594"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b="1"/>
            </a:lvl1pPr>
          </a:lstStyle>
          <a:p>
            <a:endParaRPr dirty="0"/>
          </a:p>
        </p:txBody>
      </p:sp>
      <p:sp>
        <p:nvSpPr>
          <p:cNvPr id="177" name="選擇的動機"/>
          <p:cNvSpPr txBox="1"/>
          <p:nvPr/>
        </p:nvSpPr>
        <p:spPr>
          <a:xfrm>
            <a:off x="6102967" y="4087352"/>
            <a:ext cx="5365594"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b="1"/>
            </a:lvl1pPr>
          </a:lstStyle>
          <a:p>
            <a:pPr marL="685800" indent="-685800" algn="l">
              <a:buFont typeface="Arial" panose="020B0604020202020204" pitchFamily="34" charset="0"/>
              <a:buChar char="•"/>
            </a:pPr>
            <a:r>
              <a:rPr dirty="0" err="1"/>
              <a:t>選擇的動機</a:t>
            </a:r>
            <a:endParaRPr lang="en-US" dirty="0"/>
          </a:p>
          <a:p>
            <a:pPr marL="685800" indent="-685800" algn="l">
              <a:buFont typeface="Arial" panose="020B0604020202020204" pitchFamily="34" charset="0"/>
              <a:buChar char="•"/>
            </a:pPr>
            <a:r>
              <a:rPr lang="zh-TW" altLang="en-US" dirty="0"/>
              <a:t>如何選擇</a:t>
            </a:r>
            <a:endParaRPr lang="en-US" altLang="zh-TW" dirty="0"/>
          </a:p>
          <a:p>
            <a:pPr marL="685800" indent="-685800" algn="l">
              <a:buFont typeface="Arial" panose="020B0604020202020204" pitchFamily="34" charset="0"/>
              <a:buChar char="•"/>
            </a:pPr>
            <a:r>
              <a:rPr lang="zh-TW" altLang="en-US" dirty="0"/>
              <a:t>選擇的結果</a:t>
            </a:r>
          </a:p>
        </p:txBody>
      </p:sp>
      <p:sp>
        <p:nvSpPr>
          <p:cNvPr id="6" name="評估">
            <a:extLst>
              <a:ext uri="{FF2B5EF4-FFF2-40B4-BE49-F238E27FC236}">
                <a16:creationId xmlns:a16="http://schemas.microsoft.com/office/drawing/2014/main" id="{02BD2671-842E-364E-893A-2B50B17DAEAE}"/>
              </a:ext>
            </a:extLst>
          </p:cNvPr>
          <p:cNvSpPr txBox="1"/>
          <p:nvPr/>
        </p:nvSpPr>
        <p:spPr>
          <a:xfrm>
            <a:off x="6102967" y="2321744"/>
            <a:ext cx="4420127"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en-US" sz="5400" b="1" dirty="0" err="1"/>
              <a:t>基督徒的選擇</a:t>
            </a:r>
            <a:r>
              <a:rPr sz="4000" dirty="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dissolve">
                                      <p:cBhvr>
                                        <p:cTn id="7" dur="5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dissolve">
                                      <p:cBhvr>
                                        <p:cTn id="12" dur="5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dissolve">
                                      <p:cBhvr>
                                        <p:cTn id="17" dur="500"/>
                                        <p:tgtEl>
                                          <p:spTgt spid="1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馬大"/>
          <p:cNvSpPr txBox="1"/>
          <p:nvPr/>
        </p:nvSpPr>
        <p:spPr>
          <a:xfrm>
            <a:off x="888860" y="1844783"/>
            <a:ext cx="3164557" cy="13462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1">
                <a:solidFill>
                  <a:srgbClr val="F5F8EB"/>
                </a:solidFill>
              </a:defRPr>
            </a:lvl1pPr>
          </a:lstStyle>
          <a:p>
            <a:r>
              <a:t>馬大 </a:t>
            </a:r>
          </a:p>
        </p:txBody>
      </p:sp>
      <p:sp>
        <p:nvSpPr>
          <p:cNvPr id="181" name="馬麗亞"/>
          <p:cNvSpPr txBox="1"/>
          <p:nvPr/>
        </p:nvSpPr>
        <p:spPr>
          <a:xfrm>
            <a:off x="888860" y="5658678"/>
            <a:ext cx="3164557" cy="1346201"/>
          </a:xfrm>
          <a:prstGeom prst="rect">
            <a:avLst/>
          </a:prstGeom>
          <a:blipFill>
            <a:blip r:embed="rId2"/>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1">
                <a:solidFill>
                  <a:srgbClr val="F5F8EB"/>
                </a:solidFill>
              </a:defRPr>
            </a:lvl1pPr>
          </a:lstStyle>
          <a:p>
            <a:r>
              <a:t>馬麗亞 </a:t>
            </a:r>
          </a:p>
        </p:txBody>
      </p:sp>
      <p:sp>
        <p:nvSpPr>
          <p:cNvPr id="182" name="伺候的事多…"/>
          <p:cNvSpPr txBox="1"/>
          <p:nvPr/>
        </p:nvSpPr>
        <p:spPr>
          <a:xfrm>
            <a:off x="7898584" y="1697146"/>
            <a:ext cx="3308598" cy="1641475"/>
          </a:xfrm>
          <a:prstGeom prst="rect">
            <a:avLst/>
          </a:prstGeom>
          <a:solidFill>
            <a:schemeClr val="accent1">
              <a:lumMod val="60000"/>
              <a:lumOff val="4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5000" b="1">
                <a:solidFill>
                  <a:srgbClr val="000000"/>
                </a:solidFill>
              </a:defRPr>
            </a:pPr>
            <a:r>
              <a:rPr dirty="0" err="1"/>
              <a:t>伺候的事多</a:t>
            </a:r>
            <a:endParaRPr dirty="0"/>
          </a:p>
          <a:p>
            <a:pPr>
              <a:defRPr sz="5000" b="1">
                <a:solidFill>
                  <a:srgbClr val="000000"/>
                </a:solidFill>
              </a:defRPr>
            </a:pPr>
            <a:r>
              <a:rPr dirty="0" err="1"/>
              <a:t>心裏忙亂</a:t>
            </a:r>
            <a:endParaRPr dirty="0"/>
          </a:p>
        </p:txBody>
      </p:sp>
      <p:sp>
        <p:nvSpPr>
          <p:cNvPr id="183" name="主動…"/>
          <p:cNvSpPr txBox="1"/>
          <p:nvPr/>
        </p:nvSpPr>
        <p:spPr>
          <a:xfrm>
            <a:off x="4343376" y="1436265"/>
            <a:ext cx="2077492"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685800" indent="-685800">
              <a:buFont typeface="Arial" panose="020B0604020202020204" pitchFamily="34" charset="0"/>
              <a:buChar char="•"/>
              <a:defRPr sz="5000" b="1">
                <a:solidFill>
                  <a:srgbClr val="000000"/>
                </a:solidFill>
              </a:defRPr>
            </a:pPr>
            <a:r>
              <a:rPr dirty="0" err="1"/>
              <a:t>主動</a:t>
            </a:r>
            <a:endParaRPr dirty="0"/>
          </a:p>
          <a:p>
            <a:pPr marL="685800" indent="-685800">
              <a:buFont typeface="Arial" panose="020B0604020202020204" pitchFamily="34" charset="0"/>
              <a:buChar char="•"/>
              <a:defRPr sz="5000" b="1">
                <a:solidFill>
                  <a:srgbClr val="000000"/>
                </a:solidFill>
              </a:defRPr>
            </a:pPr>
            <a:r>
              <a:rPr dirty="0" err="1"/>
              <a:t>積極</a:t>
            </a:r>
            <a:endParaRPr dirty="0"/>
          </a:p>
          <a:p>
            <a:pPr marL="685800" indent="-685800">
              <a:buFont typeface="Arial" panose="020B0604020202020204" pitchFamily="34" charset="0"/>
              <a:buChar char="•"/>
              <a:defRPr sz="5000" b="1">
                <a:solidFill>
                  <a:srgbClr val="000000"/>
                </a:solidFill>
              </a:defRPr>
            </a:pPr>
            <a:r>
              <a:rPr dirty="0" err="1"/>
              <a:t>領導</a:t>
            </a:r>
            <a:endParaRPr dirty="0"/>
          </a:p>
        </p:txBody>
      </p:sp>
      <p:sp>
        <p:nvSpPr>
          <p:cNvPr id="184" name="主動…"/>
          <p:cNvSpPr txBox="1"/>
          <p:nvPr/>
        </p:nvSpPr>
        <p:spPr>
          <a:xfrm>
            <a:off x="4343376" y="5269685"/>
            <a:ext cx="2077492"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685800" indent="-685800">
              <a:buFont typeface="Arial" panose="020B0604020202020204" pitchFamily="34" charset="0"/>
              <a:buChar char="•"/>
              <a:defRPr sz="5000" b="1">
                <a:solidFill>
                  <a:srgbClr val="000000"/>
                </a:solidFill>
              </a:defRPr>
            </a:pPr>
            <a:r>
              <a:rPr dirty="0" err="1"/>
              <a:t>主動</a:t>
            </a:r>
            <a:endParaRPr dirty="0"/>
          </a:p>
          <a:p>
            <a:pPr marL="685800" indent="-685800">
              <a:buFont typeface="Arial" panose="020B0604020202020204" pitchFamily="34" charset="0"/>
              <a:buChar char="•"/>
              <a:defRPr sz="5000" b="1">
                <a:solidFill>
                  <a:srgbClr val="000000"/>
                </a:solidFill>
              </a:defRPr>
            </a:pPr>
            <a:r>
              <a:rPr dirty="0" err="1"/>
              <a:t>積極</a:t>
            </a:r>
            <a:endParaRPr dirty="0"/>
          </a:p>
          <a:p>
            <a:pPr marL="685800" indent="-685800">
              <a:buFont typeface="Arial" panose="020B0604020202020204" pitchFamily="34" charset="0"/>
              <a:buChar char="•"/>
              <a:defRPr sz="5000" b="1">
                <a:solidFill>
                  <a:srgbClr val="000000"/>
                </a:solidFill>
              </a:defRPr>
            </a:pPr>
            <a:r>
              <a:rPr dirty="0" err="1"/>
              <a:t>尊主</a:t>
            </a:r>
            <a:endParaRPr dirty="0"/>
          </a:p>
        </p:txBody>
      </p:sp>
      <p:sp>
        <p:nvSpPr>
          <p:cNvPr id="185" name="親近耶穌…"/>
          <p:cNvSpPr txBox="1"/>
          <p:nvPr/>
        </p:nvSpPr>
        <p:spPr>
          <a:xfrm>
            <a:off x="8219183" y="5511041"/>
            <a:ext cx="2667397" cy="1641475"/>
          </a:xfrm>
          <a:prstGeom prst="rect">
            <a:avLst/>
          </a:prstGeom>
          <a:solidFill>
            <a:schemeClr val="accent1">
              <a:lumMod val="60000"/>
              <a:lumOff val="4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5000" b="1">
                <a:solidFill>
                  <a:srgbClr val="000000"/>
                </a:solidFill>
              </a:defRPr>
            </a:pPr>
            <a:r>
              <a:rPr dirty="0" err="1"/>
              <a:t>親近耶穌</a:t>
            </a:r>
            <a:endParaRPr dirty="0"/>
          </a:p>
          <a:p>
            <a:pPr>
              <a:defRPr sz="5000" b="1">
                <a:solidFill>
                  <a:srgbClr val="000000"/>
                </a:solidFill>
              </a:defRPr>
            </a:pPr>
            <a:r>
              <a:rPr lang="en-US" dirty="0" err="1"/>
              <a:t>聆</a:t>
            </a:r>
            <a:r>
              <a:rPr dirty="0" err="1"/>
              <a:t>聽耶穌</a:t>
            </a:r>
            <a:endParaRPr dirty="0"/>
          </a:p>
        </p:txBody>
      </p:sp>
      <p:sp>
        <p:nvSpPr>
          <p:cNvPr id="186" name="為許多事憂慮煩惱"/>
          <p:cNvSpPr txBox="1"/>
          <p:nvPr/>
        </p:nvSpPr>
        <p:spPr>
          <a:xfrm>
            <a:off x="6936782" y="3662405"/>
            <a:ext cx="5232202" cy="872034"/>
          </a:xfrm>
          <a:prstGeom prst="rect">
            <a:avLst/>
          </a:prstGeom>
          <a:solidFill>
            <a:schemeClr val="accent5">
              <a:lumMod val="60000"/>
              <a:lumOff val="4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0000"/>
                </a:solidFill>
              </a:defRPr>
            </a:lvl1pPr>
          </a:lstStyle>
          <a:p>
            <a:r>
              <a:rPr dirty="0" err="1">
                <a:solidFill>
                  <a:srgbClr val="FFFFFF"/>
                </a:solidFill>
              </a:rPr>
              <a:t>為許多事憂慮煩惱</a:t>
            </a:r>
            <a:endParaRPr dirty="0">
              <a:solidFill>
                <a:srgbClr val="FFFFFF"/>
              </a:solidFill>
            </a:endParaRPr>
          </a:p>
        </p:txBody>
      </p:sp>
      <p:sp>
        <p:nvSpPr>
          <p:cNvPr id="187" name="選擇上好的福分"/>
          <p:cNvSpPr txBox="1"/>
          <p:nvPr/>
        </p:nvSpPr>
        <p:spPr>
          <a:xfrm>
            <a:off x="7257383" y="7610828"/>
            <a:ext cx="4591000" cy="872034"/>
          </a:xfrm>
          <a:prstGeom prst="rect">
            <a:avLst/>
          </a:prstGeom>
          <a:solidFill>
            <a:schemeClr val="accent5">
              <a:lumMod val="60000"/>
              <a:lumOff val="4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0000"/>
                </a:solidFill>
              </a:defRPr>
            </a:lvl1pPr>
          </a:lstStyle>
          <a:p>
            <a:r>
              <a:rPr dirty="0" err="1">
                <a:solidFill>
                  <a:srgbClr val="FFFFFF"/>
                </a:solidFill>
              </a:rPr>
              <a:t>選擇上好的福分</a:t>
            </a:r>
            <a:endParaRPr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6"/>
                                        </p:tgtEl>
                                        <p:attrNameLst>
                                          <p:attrName>style.visibility</p:attrName>
                                        </p:attrNameLst>
                                      </p:cBhvr>
                                      <p:to>
                                        <p:strVal val="visible"/>
                                      </p:to>
                                    </p:set>
                                    <p:anim calcmode="lin" valueType="num">
                                      <p:cBhvr additive="base">
                                        <p:cTn id="23" dur="500" fill="hold"/>
                                        <p:tgtEl>
                                          <p:spTgt spid="186"/>
                                        </p:tgtEl>
                                        <p:attrNameLst>
                                          <p:attrName>ppt_x</p:attrName>
                                        </p:attrNameLst>
                                      </p:cBhvr>
                                      <p:tavLst>
                                        <p:tav tm="0">
                                          <p:val>
                                            <p:strVal val="#ppt_x"/>
                                          </p:val>
                                        </p:tav>
                                        <p:tav tm="100000">
                                          <p:val>
                                            <p:strVal val="#ppt_x"/>
                                          </p:val>
                                        </p:tav>
                                      </p:tavLst>
                                    </p:anim>
                                    <p:anim calcmode="lin" valueType="num">
                                      <p:cBhvr additive="base">
                                        <p:cTn id="24"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ppt_x"/>
                                          </p:val>
                                        </p:tav>
                                        <p:tav tm="100000">
                                          <p:val>
                                            <p:strVal val="#ppt_x"/>
                                          </p:val>
                                        </p:tav>
                                      </p:tavLst>
                                    </p:anim>
                                    <p:anim calcmode="lin" valueType="num">
                                      <p:cBhvr additive="base">
                                        <p:cTn id="30"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4" grpId="0" animBg="1"/>
      <p:bldP spid="185" grpId="0" animBg="1"/>
      <p:bldP spid="186" grpId="0" animBg="1"/>
      <p:bldP spid="18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Image" descr="Image"/>
          <p:cNvPicPr>
            <a:picLocks noChangeAspect="1"/>
          </p:cNvPicPr>
          <p:nvPr/>
        </p:nvPicPr>
        <p:blipFill>
          <a:blip r:embed="rId2"/>
          <a:stretch>
            <a:fillRect/>
          </a:stretch>
        </p:blipFill>
        <p:spPr>
          <a:xfrm>
            <a:off x="668299" y="528918"/>
            <a:ext cx="5749649" cy="3737272"/>
          </a:xfrm>
          <a:prstGeom prst="rect">
            <a:avLst/>
          </a:prstGeom>
          <a:ln w="12700">
            <a:miter lim="400000"/>
          </a:ln>
        </p:spPr>
      </p:pic>
      <p:sp>
        <p:nvSpPr>
          <p:cNvPr id="190" name="約翰福音 11:1-44…"/>
          <p:cNvSpPr txBox="1"/>
          <p:nvPr/>
        </p:nvSpPr>
        <p:spPr>
          <a:xfrm>
            <a:off x="7573966" y="1470148"/>
            <a:ext cx="4006193" cy="160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200" b="1">
                <a:solidFill>
                  <a:srgbClr val="000000"/>
                </a:solidFill>
              </a:defRPr>
            </a:pPr>
            <a:r>
              <a:rPr dirty="0" err="1"/>
              <a:t>約翰福音</a:t>
            </a:r>
            <a:r>
              <a:rPr dirty="0"/>
              <a:t> 11:1-44</a:t>
            </a:r>
          </a:p>
          <a:p>
            <a:pPr>
              <a:defRPr sz="4200" b="1">
                <a:solidFill>
                  <a:srgbClr val="000000"/>
                </a:solidFill>
              </a:defRPr>
            </a:pPr>
            <a:r>
              <a:rPr dirty="0" err="1"/>
              <a:t>拉撒路復活</a:t>
            </a:r>
            <a:endParaRPr dirty="0"/>
          </a:p>
        </p:txBody>
      </p:sp>
      <p:sp>
        <p:nvSpPr>
          <p:cNvPr id="191" name="“馬大對耶穌說：「主啊，你若早在這裏，我兄弟必不死。 就是現在，我也知道，你無論向神求甚麼，神也必賜給你。」” （約翰福音 11:21-22）"/>
          <p:cNvSpPr txBox="1"/>
          <p:nvPr/>
        </p:nvSpPr>
        <p:spPr>
          <a:xfrm>
            <a:off x="582710" y="4398311"/>
            <a:ext cx="11704471" cy="2349501"/>
          </a:xfrm>
          <a:prstGeom prst="rect">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200" b="1">
                <a:solidFill>
                  <a:srgbClr val="F5F8EB"/>
                </a:solidFill>
              </a:defRPr>
            </a:lvl1pPr>
          </a:lstStyle>
          <a:p>
            <a:r>
              <a:rPr dirty="0"/>
              <a:t>“</a:t>
            </a:r>
            <a:r>
              <a:rPr dirty="0" err="1"/>
              <a:t>馬大對耶穌說</a:t>
            </a:r>
            <a:r>
              <a:rPr dirty="0"/>
              <a:t>：「</a:t>
            </a:r>
            <a:r>
              <a:rPr dirty="0" err="1"/>
              <a:t>主啊，你若早在這裏，我兄弟必不死</a:t>
            </a:r>
            <a:r>
              <a:rPr dirty="0"/>
              <a:t>。 </a:t>
            </a:r>
            <a:r>
              <a:rPr dirty="0" err="1"/>
              <a:t>就是現在，我也知道，你無論向神求甚麼，神也必賜給你</a:t>
            </a:r>
            <a:r>
              <a:rPr dirty="0"/>
              <a:t>。」” （</a:t>
            </a:r>
            <a:r>
              <a:rPr dirty="0" err="1"/>
              <a:t>約翰福音</a:t>
            </a:r>
            <a:r>
              <a:rPr dirty="0"/>
              <a:t> 11:21-22）</a:t>
            </a:r>
          </a:p>
        </p:txBody>
      </p:sp>
      <p:sp>
        <p:nvSpPr>
          <p:cNvPr id="192" name="“馬利亞到了耶穌那裏，看見他，就俯伏在他腳前，說：「主啊，你若早在這裏，我兄弟必不死。」”（約翰福音 11:32）"/>
          <p:cNvSpPr txBox="1"/>
          <p:nvPr/>
        </p:nvSpPr>
        <p:spPr>
          <a:xfrm>
            <a:off x="620059" y="6879933"/>
            <a:ext cx="11629773" cy="2349501"/>
          </a:xfrm>
          <a:prstGeom prst="rect">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200" b="1">
                <a:solidFill>
                  <a:srgbClr val="F5F8EB"/>
                </a:solidFill>
              </a:defRPr>
            </a:lvl1pPr>
          </a:lstStyle>
          <a:p>
            <a:r>
              <a:rPr dirty="0"/>
              <a:t>“</a:t>
            </a:r>
            <a:r>
              <a:rPr dirty="0" err="1"/>
              <a:t>馬利亞到了耶穌那裏，看見他，就俯伏在他腳前，說</a:t>
            </a:r>
            <a:r>
              <a:rPr dirty="0"/>
              <a:t>：「</a:t>
            </a:r>
            <a:r>
              <a:rPr dirty="0" err="1"/>
              <a:t>主啊，你若早在這裏，我兄弟必不死</a:t>
            </a:r>
            <a:r>
              <a:rPr dirty="0"/>
              <a:t>。」”（</a:t>
            </a:r>
            <a:r>
              <a:rPr dirty="0" err="1"/>
              <a:t>約翰福音</a:t>
            </a:r>
            <a:r>
              <a:rPr dirty="0"/>
              <a:t> 11:32）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dissolv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dissolve">
                                      <p:cBhvr>
                                        <p:cTn id="12"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 descr="Image"/>
          <p:cNvPicPr>
            <a:picLocks noChangeAspect="1"/>
          </p:cNvPicPr>
          <p:nvPr/>
        </p:nvPicPr>
        <p:blipFill>
          <a:blip r:embed="rId2"/>
          <a:stretch>
            <a:fillRect/>
          </a:stretch>
        </p:blipFill>
        <p:spPr>
          <a:xfrm>
            <a:off x="537979" y="509677"/>
            <a:ext cx="4764274" cy="3739955"/>
          </a:xfrm>
          <a:prstGeom prst="rect">
            <a:avLst/>
          </a:prstGeom>
          <a:ln w="12700">
            <a:miter lim="400000"/>
          </a:ln>
        </p:spPr>
      </p:pic>
      <p:sp>
        <p:nvSpPr>
          <p:cNvPr id="195" name="耶穌在伯大尼受膏"/>
          <p:cNvSpPr txBox="1"/>
          <p:nvPr/>
        </p:nvSpPr>
        <p:spPr>
          <a:xfrm>
            <a:off x="6520720" y="1401657"/>
            <a:ext cx="4381501" cy="850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200" b="1">
                <a:solidFill>
                  <a:srgbClr val="000000"/>
                </a:solidFill>
              </a:defRPr>
            </a:lvl1pPr>
          </a:lstStyle>
          <a:p>
            <a:r>
              <a:rPr dirty="0" err="1"/>
              <a:t>耶穌在伯大尼受膏</a:t>
            </a:r>
            <a:endParaRPr dirty="0"/>
          </a:p>
        </p:txBody>
      </p:sp>
      <p:sp>
        <p:nvSpPr>
          <p:cNvPr id="196" name="“馬利亞就拿着一斤極貴的真哪噠香膏，抹耶穌的腳，又用自己頭髮去擦，屋裏就滿了膏的香氣。”（約翰福音 12:3）"/>
          <p:cNvSpPr txBox="1"/>
          <p:nvPr/>
        </p:nvSpPr>
        <p:spPr>
          <a:xfrm>
            <a:off x="134911" y="4387610"/>
            <a:ext cx="12606728" cy="2687915"/>
          </a:xfrm>
          <a:prstGeom prst="rect">
            <a:avLst/>
          </a:prstGeom>
          <a:solidFill>
            <a:srgbClr val="D2AB67"/>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200" b="1">
                <a:solidFill>
                  <a:srgbClr val="F5F8EB"/>
                </a:solidFill>
              </a:defRPr>
            </a:lvl1pPr>
          </a:lstStyle>
          <a:p>
            <a:pPr algn="l"/>
            <a:r>
              <a:rPr lang="en-US" dirty="0">
                <a:solidFill>
                  <a:srgbClr val="FFFFFF"/>
                </a:solidFill>
              </a:rPr>
              <a:t>”</a:t>
            </a:r>
            <a:r>
              <a:rPr lang="zh-TW" altLang="en-US" dirty="0">
                <a:solidFill>
                  <a:srgbClr val="FFFFFF"/>
                </a:solidFill>
              </a:rPr>
              <a:t>有人在那裏給耶穌預備筵席； 馬大 伺候， 拉撒路 也在那同耶穌坐席的人中。 </a:t>
            </a:r>
            <a:r>
              <a:rPr dirty="0" err="1">
                <a:solidFill>
                  <a:srgbClr val="FFFFFF"/>
                </a:solidFill>
              </a:rPr>
              <a:t>馬利亞就拿着一斤極貴的真哪噠香膏，抹耶穌的腳，又用自己頭髮去擦，屋裏就滿了膏的香氣</a:t>
            </a:r>
            <a:r>
              <a:rPr dirty="0">
                <a:solidFill>
                  <a:srgbClr val="FFFFFF"/>
                </a:solidFill>
              </a:rPr>
              <a:t>。”（</a:t>
            </a:r>
            <a:r>
              <a:rPr dirty="0" err="1">
                <a:solidFill>
                  <a:srgbClr val="FFFFFF"/>
                </a:solidFill>
              </a:rPr>
              <a:t>約翰福音</a:t>
            </a:r>
            <a:r>
              <a:rPr dirty="0">
                <a:solidFill>
                  <a:srgbClr val="FFFFFF"/>
                </a:solidFill>
              </a:rPr>
              <a:t> 12:3）</a:t>
            </a:r>
            <a:endParaRPr lang="en-US" dirty="0">
              <a:solidFill>
                <a:srgbClr val="FFFFFF"/>
              </a:solidFill>
            </a:endParaRPr>
          </a:p>
        </p:txBody>
      </p:sp>
      <p:sp>
        <p:nvSpPr>
          <p:cNvPr id="3" name="Rectangle 2">
            <a:extLst>
              <a:ext uri="{FF2B5EF4-FFF2-40B4-BE49-F238E27FC236}">
                <a16:creationId xmlns:a16="http://schemas.microsoft.com/office/drawing/2014/main" id="{87BDA16E-3157-584E-9ED9-F1B8502BA6A0}"/>
              </a:ext>
            </a:extLst>
          </p:cNvPr>
          <p:cNvSpPr/>
          <p:nvPr/>
        </p:nvSpPr>
        <p:spPr>
          <a:xfrm>
            <a:off x="134911" y="7213503"/>
            <a:ext cx="12606728" cy="2031325"/>
          </a:xfrm>
          <a:prstGeom prst="rect">
            <a:avLst/>
          </a:prstGeom>
          <a:solidFill>
            <a:srgbClr val="D2AB67"/>
          </a:solidFill>
        </p:spPr>
        <p:txBody>
          <a:bodyPr wrap="square">
            <a:spAutoFit/>
          </a:bodyPr>
          <a:lstStyle/>
          <a:p>
            <a:pPr algn="l"/>
            <a:r>
              <a:rPr lang="en-US" altLang="zh-TW" sz="4200" b="1" dirty="0">
                <a:solidFill>
                  <a:srgbClr val="FFFFFF"/>
                </a:solidFill>
              </a:rPr>
              <a:t>‘</a:t>
            </a:r>
            <a:r>
              <a:rPr lang="zh-TW" altLang="en-US" sz="4200" b="1" dirty="0">
                <a:solidFill>
                  <a:srgbClr val="FFFFFF"/>
                </a:solidFill>
              </a:rPr>
              <a:t>她將這香膏澆在我身上是為我安葬做的。 我實在告訴你們，普天之下，無論在甚麼地方傳這福音，也要述說這女人所行的，作個紀念。」 </a:t>
            </a:r>
            <a:r>
              <a:rPr lang="en-US" altLang="zh-TW" sz="4200" b="1" dirty="0">
                <a:solidFill>
                  <a:srgbClr val="FFFFFF"/>
                </a:solidFill>
              </a:rPr>
              <a:t>’ </a:t>
            </a:r>
            <a:r>
              <a:rPr lang="zh-TW" altLang="en-US" sz="4200" b="1" dirty="0">
                <a:solidFill>
                  <a:srgbClr val="FFFFFF"/>
                </a:solidFill>
              </a:rPr>
              <a:t>（馬太福音 ）</a:t>
            </a:r>
            <a:endParaRPr lang="en-US" sz="4200" b="1"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dissolve">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372</Words>
  <Application>Microsoft Macintosh PowerPoint</Application>
  <PresentationFormat>Custom</PresentationFormat>
  <Paragraphs>74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Helvetica</vt:lpstr>
      <vt:lpstr>Helvetica Neue</vt:lpstr>
      <vt:lpstr>Hoefler Text</vt:lpstr>
      <vt:lpstr>Palatino</vt:lpstr>
      <vt:lpstr>BrushedCanvas</vt:lpstr>
      <vt:lpstr>上好選擇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上好選擇</dc:title>
  <cp:lastModifiedBy>Miles Wu</cp:lastModifiedBy>
  <cp:revision>2</cp:revision>
  <cp:lastPrinted>2021-09-19T03:57:49Z</cp:lastPrinted>
  <dcterms:modified xsi:type="dcterms:W3CDTF">2021-09-19T04:30:31Z</dcterms:modified>
</cp:coreProperties>
</file>