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60" r:id="rId5"/>
    <p:sldId id="259" r:id="rId6"/>
    <p:sldId id="262" r:id="rId7"/>
    <p:sldId id="261" r:id="rId8"/>
    <p:sldId id="269" r:id="rId9"/>
    <p:sldId id="270" r:id="rId10"/>
    <p:sldId id="271" r:id="rId11"/>
    <p:sldId id="272" r:id="rId12"/>
    <p:sldId id="273" r:id="rId13"/>
    <p:sldId id="274" r:id="rId14"/>
    <p:sldId id="275" r:id="rId15"/>
    <p:sldId id="276" r:id="rId16"/>
    <p:sldId id="277" r:id="rId17"/>
    <p:sldId id="278" r:id="rId18"/>
    <p:sldId id="281" r:id="rId19"/>
    <p:sldId id="279" r:id="rId20"/>
    <p:sldId id="280" r:id="rId2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51" d="100"/>
          <a:sy n="51" d="100"/>
        </p:scale>
        <p:origin x="1282" y="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E2469D-8399-41F7-B5BF-377ED4E36E99}" type="datetimeFigureOut">
              <a:rPr lang="en-US" smtClean="0"/>
              <a:t>5/27/2021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D7D03C-0FF2-4E27-AC89-59E1E827C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86619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E2469D-8399-41F7-B5BF-377ED4E36E99}" type="datetimeFigureOut">
              <a:rPr lang="en-US" smtClean="0"/>
              <a:t>5/27/2021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D7D03C-0FF2-4E27-AC89-59E1E827C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7957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E2469D-8399-41F7-B5BF-377ED4E36E99}" type="datetimeFigureOut">
              <a:rPr lang="en-US" smtClean="0"/>
              <a:t>5/27/2021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D7D03C-0FF2-4E27-AC89-59E1E827C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7687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E2469D-8399-41F7-B5BF-377ED4E36E99}" type="datetimeFigureOut">
              <a:rPr lang="en-US" smtClean="0"/>
              <a:t>5/27/2021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D7D03C-0FF2-4E27-AC89-59E1E827C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4638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E2469D-8399-41F7-B5BF-377ED4E36E99}" type="datetimeFigureOut">
              <a:rPr lang="en-US" smtClean="0"/>
              <a:t>5/27/2021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D7D03C-0FF2-4E27-AC89-59E1E827C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9797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E2469D-8399-41F7-B5BF-377ED4E36E99}" type="datetimeFigureOut">
              <a:rPr lang="en-US" smtClean="0"/>
              <a:t>5/27/2021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D7D03C-0FF2-4E27-AC89-59E1E827C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19932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E2469D-8399-41F7-B5BF-377ED4E36E99}" type="datetimeFigureOut">
              <a:rPr lang="en-US" smtClean="0"/>
              <a:t>5/27/2021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D7D03C-0FF2-4E27-AC89-59E1E827C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82661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E2469D-8399-41F7-B5BF-377ED4E36E99}" type="datetimeFigureOut">
              <a:rPr lang="en-US" smtClean="0"/>
              <a:t>5/27/2021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D7D03C-0FF2-4E27-AC89-59E1E827C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84311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E2469D-8399-41F7-B5BF-377ED4E36E99}" type="datetimeFigureOut">
              <a:rPr lang="en-US" smtClean="0"/>
              <a:t>5/27/2021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D7D03C-0FF2-4E27-AC89-59E1E827C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32177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E2469D-8399-41F7-B5BF-377ED4E36E99}" type="datetimeFigureOut">
              <a:rPr lang="en-US" smtClean="0"/>
              <a:t>5/27/2021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D7D03C-0FF2-4E27-AC89-59E1E827C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5559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E2469D-8399-41F7-B5BF-377ED4E36E99}" type="datetimeFigureOut">
              <a:rPr lang="en-US" smtClean="0"/>
              <a:t>5/27/2021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D7D03C-0FF2-4E27-AC89-59E1E827C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4667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E2469D-8399-41F7-B5BF-377ED4E36E99}" type="datetimeFigureOut">
              <a:rPr lang="en-US" smtClean="0"/>
              <a:t>5/27/2021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D7D03C-0FF2-4E27-AC89-59E1E827C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85589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0"/>
                <a:lumOff val="100000"/>
              </a:schemeClr>
            </a:gs>
            <a:gs pos="35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虛實 | 何為真實? | AZone | Flick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367484" cy="6954820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582757" y="1592132"/>
            <a:ext cx="4673074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5000" dirty="0" smtClean="0">
                <a:solidFill>
                  <a:srgbClr val="002060"/>
                </a:solidFill>
                <a:latin typeface="文鼎霹靂體" panose="02010609010101010101" pitchFamily="49" charset="-120"/>
                <a:ea typeface="文鼎霹靂體" panose="02010609010101010101" pitchFamily="49" charset="-120"/>
                <a:cs typeface="文鼎霹靂體" panose="02010609010101010101" pitchFamily="49" charset="-120"/>
              </a:rPr>
              <a:t>「信仰的虛實」</a:t>
            </a:r>
            <a:endParaRPr lang="en-US" sz="5000" dirty="0">
              <a:solidFill>
                <a:srgbClr val="002060"/>
              </a:solidFill>
              <a:latin typeface="文鼎霹靂體" panose="02010609010101010101" pitchFamily="49" charset="-120"/>
              <a:ea typeface="文鼎霹靂體" panose="02010609010101010101" pitchFamily="49" charset="-120"/>
              <a:cs typeface="文鼎霹靂體" panose="02010609010101010101" pitchFamily="49" charset="-12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470019" y="2453906"/>
            <a:ext cx="2898550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400" dirty="0" smtClean="0">
                <a:solidFill>
                  <a:srgbClr val="00206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(</a:t>
            </a:r>
            <a:r>
              <a:rPr lang="zh-TW" altLang="en-US" sz="3400" dirty="0" smtClean="0">
                <a:solidFill>
                  <a:srgbClr val="00206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民數記 </a:t>
            </a:r>
            <a:r>
              <a:rPr lang="en-US" altLang="zh-TW" sz="3400" dirty="0" smtClean="0">
                <a:solidFill>
                  <a:srgbClr val="00206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22</a:t>
            </a:r>
            <a:r>
              <a:rPr lang="zh-TW" altLang="en-US" sz="3400" dirty="0" smtClean="0">
                <a:solidFill>
                  <a:srgbClr val="00206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章</a:t>
            </a:r>
            <a:r>
              <a:rPr lang="en-US" altLang="zh-TW" sz="3400" dirty="0" smtClean="0">
                <a:solidFill>
                  <a:srgbClr val="00206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)</a:t>
            </a:r>
            <a:endParaRPr lang="en-US" sz="3400" dirty="0">
              <a:solidFill>
                <a:srgbClr val="002060"/>
              </a:solidFill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676806" y="4962231"/>
            <a:ext cx="24849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dirty="0" smtClean="0">
                <a:solidFill>
                  <a:srgbClr val="00206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薛忠勇</a:t>
            </a:r>
            <a:r>
              <a:rPr lang="zh-TW" altLang="en-US" sz="3400" dirty="0" smtClean="0">
                <a:solidFill>
                  <a:srgbClr val="00206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 </a:t>
            </a:r>
            <a:r>
              <a:rPr lang="zh-TW" altLang="en-US" sz="3000" dirty="0" smtClean="0">
                <a:solidFill>
                  <a:srgbClr val="00206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弟兄</a:t>
            </a:r>
            <a:endParaRPr lang="en-US" sz="3000" dirty="0">
              <a:solidFill>
                <a:srgbClr val="002060"/>
              </a:solidFill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8803822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lum bright="70000" contrast="-7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36668" y="311972"/>
            <a:ext cx="32159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dirty="0">
                <a:solidFill>
                  <a:schemeClr val="accent5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二</a:t>
            </a:r>
            <a:r>
              <a:rPr lang="en-US" altLang="zh-TW" sz="3600" dirty="0" smtClean="0">
                <a:solidFill>
                  <a:schemeClr val="accent5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. </a:t>
            </a:r>
            <a:r>
              <a:rPr lang="zh-TW" altLang="en-US" sz="3600" dirty="0" smtClean="0">
                <a:solidFill>
                  <a:schemeClr val="accent5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巴蘭的錯謬</a:t>
            </a:r>
            <a:endParaRPr lang="en-US" sz="3600" dirty="0">
              <a:solidFill>
                <a:schemeClr val="accent5">
                  <a:lumMod val="50000"/>
                </a:schemeClr>
              </a:solidFill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941293" y="958303"/>
            <a:ext cx="793376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6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他們有禍了！</a:t>
            </a:r>
            <a:r>
              <a:rPr lang="en-US" altLang="zh-TW" sz="36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...</a:t>
            </a:r>
            <a:r>
              <a:rPr lang="zh-TW" altLang="en-US" sz="36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又</a:t>
            </a:r>
            <a:r>
              <a:rPr lang="zh-TW" altLang="en-US" sz="3600" dirty="0" smtClean="0">
                <a:solidFill>
                  <a:srgbClr val="C00000"/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為利</a:t>
            </a:r>
            <a:r>
              <a:rPr lang="zh-TW" altLang="en-US" sz="36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往</a:t>
            </a:r>
            <a:r>
              <a:rPr lang="zh-TW" altLang="en-US" sz="3600" u="sng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巴蘭的錯謬</a:t>
            </a:r>
            <a:r>
              <a:rPr lang="zh-TW" altLang="en-US" sz="36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裡直奔 </a:t>
            </a:r>
            <a:r>
              <a:rPr lang="en-US" altLang="zh-TW" sz="32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(</a:t>
            </a:r>
            <a:r>
              <a:rPr lang="zh-TW" altLang="en-US" sz="32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猶</a:t>
            </a:r>
            <a:r>
              <a:rPr lang="en-US" altLang="zh-TW" sz="32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11)</a:t>
            </a:r>
            <a:endParaRPr lang="en-US" sz="3200" dirty="0"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59623" y="2141652"/>
            <a:ext cx="46057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dirty="0" smtClean="0">
                <a:solidFill>
                  <a:srgbClr val="FF000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  <a:sym typeface="Wingdings" panose="05000000000000000000" pitchFamily="2" charset="2"/>
              </a:rPr>
              <a:t></a:t>
            </a:r>
            <a:r>
              <a:rPr lang="zh-TW" altLang="en-US" sz="3600" dirty="0" smtClean="0">
                <a:latin typeface="華康黑體 Std W9" panose="020B0900000000000000" pitchFamily="34" charset="-120"/>
                <a:ea typeface="華康黑體 Std W9" panose="020B0900000000000000" pitchFamily="34" charset="-120"/>
                <a:sym typeface="Wingdings" panose="05000000000000000000" pitchFamily="2" charset="2"/>
              </a:rPr>
              <a:t>企圖擺脫上帝的限制</a:t>
            </a:r>
            <a:endParaRPr lang="en-US" sz="3600" dirty="0"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941292" y="2753989"/>
            <a:ext cx="820270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6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巴蘭見耶和華喜歡賜福與以色列，就不像前兩次去求法術，卻面向曠野 </a:t>
            </a:r>
            <a:r>
              <a:rPr lang="en-US" altLang="zh-TW" sz="32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(</a:t>
            </a:r>
            <a:r>
              <a:rPr lang="zh-TW" altLang="en-US" sz="32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民</a:t>
            </a:r>
            <a:r>
              <a:rPr lang="en-US" altLang="zh-TW" sz="32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24:1)</a:t>
            </a:r>
            <a:endParaRPr lang="en-US" sz="3200" dirty="0"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17180" y="3995074"/>
            <a:ext cx="6647974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zh-TW" altLang="en-US" sz="36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該祝福的不去祝福，反而去咒詛</a:t>
            </a:r>
            <a:endParaRPr lang="en-US" sz="3600" dirty="0"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5371" y="4773188"/>
            <a:ext cx="3173730" cy="193520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82352" y="4791389"/>
            <a:ext cx="2583019" cy="1935201"/>
          </a:xfrm>
          <a:prstGeom prst="rect">
            <a:avLst/>
          </a:prstGeom>
        </p:spPr>
      </p:pic>
      <p:sp>
        <p:nvSpPr>
          <p:cNvPr id="11" name="Cloud Callout 10"/>
          <p:cNvSpPr/>
          <p:nvPr/>
        </p:nvSpPr>
        <p:spPr>
          <a:xfrm>
            <a:off x="86502" y="4761587"/>
            <a:ext cx="2592151" cy="1946720"/>
          </a:xfrm>
          <a:prstGeom prst="cloudCallout">
            <a:avLst>
              <a:gd name="adj1" fmla="val 88783"/>
              <a:gd name="adj2" fmla="val -2060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339551" y="5077885"/>
            <a:ext cx="233910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4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為什麼要請</a:t>
            </a:r>
            <a:endParaRPr lang="en-US" altLang="zh-TW" sz="2400" dirty="0" smtClean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  <a:p>
            <a:r>
              <a:rPr lang="zh-TW" altLang="en-US" sz="24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巴蘭來咒詛</a:t>
            </a:r>
            <a:endParaRPr lang="en-US" altLang="zh-TW" sz="2400" dirty="0" smtClean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  <a:p>
            <a:r>
              <a:rPr lang="zh-TW" altLang="en-US" sz="24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自己的婚姻呢？</a:t>
            </a:r>
            <a:endParaRPr lang="en-US" sz="2400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485130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 animBg="1"/>
      <p:bldP spid="11" grpId="0" animBg="1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lum bright="70000" contrast="-7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36668" y="311972"/>
            <a:ext cx="32159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dirty="0">
                <a:solidFill>
                  <a:schemeClr val="accent5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二</a:t>
            </a:r>
            <a:r>
              <a:rPr lang="en-US" altLang="zh-TW" sz="3600" dirty="0" smtClean="0">
                <a:solidFill>
                  <a:schemeClr val="accent5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. </a:t>
            </a:r>
            <a:r>
              <a:rPr lang="zh-TW" altLang="en-US" sz="3600" dirty="0" smtClean="0">
                <a:solidFill>
                  <a:schemeClr val="accent5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巴蘭的錯謬</a:t>
            </a:r>
            <a:endParaRPr lang="en-US" sz="3600" dirty="0">
              <a:solidFill>
                <a:schemeClr val="accent5">
                  <a:lumMod val="50000"/>
                </a:schemeClr>
              </a:solidFill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17180" y="1015208"/>
            <a:ext cx="7571303" cy="120032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zh-TW" altLang="en-US" sz="36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上帝不允許巴蘭咒詛以色列人，反而</a:t>
            </a:r>
            <a:endParaRPr lang="en-US" altLang="zh-TW" sz="3600" dirty="0" smtClean="0"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  <a:p>
            <a:r>
              <a:rPr lang="zh-TW" altLang="en-US" sz="36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將使他</a:t>
            </a:r>
            <a:r>
              <a:rPr lang="zh-TW" altLang="en-US" sz="3600" dirty="0" smtClean="0">
                <a:solidFill>
                  <a:schemeClr val="accent2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將咒詛轉為祝福</a:t>
            </a:r>
            <a:endParaRPr lang="en-US" sz="3600" dirty="0">
              <a:solidFill>
                <a:schemeClr val="accent2">
                  <a:lumMod val="50000"/>
                </a:schemeClr>
              </a:solidFill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017180" y="2215537"/>
            <a:ext cx="7890152" cy="11439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4100"/>
              </a:lnSpc>
            </a:pPr>
            <a:r>
              <a:rPr lang="zh-TW" altLang="en-US" sz="36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神沒有咒詛的，我焉能咒詛？耶和華沒有怒罵的，我焉能怒罵？ </a:t>
            </a:r>
            <a:r>
              <a:rPr lang="en-US" altLang="zh-TW" sz="32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(</a:t>
            </a:r>
            <a:r>
              <a:rPr lang="zh-TW" altLang="en-US" sz="32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民</a:t>
            </a:r>
            <a:r>
              <a:rPr lang="en-US" altLang="zh-TW" sz="32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23:8)</a:t>
            </a:r>
            <a:endParaRPr lang="en-US" sz="3200" dirty="0"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017179" y="3391005"/>
            <a:ext cx="8040759" cy="16696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4100"/>
              </a:lnSpc>
            </a:pPr>
            <a:r>
              <a:rPr lang="zh-TW" altLang="en-US" sz="3600" dirty="0" smtClean="0">
                <a:solidFill>
                  <a:srgbClr val="C00000"/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人口中所結的果子</a:t>
            </a:r>
            <a:r>
              <a:rPr lang="en-US" altLang="zh-TW" sz="36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...</a:t>
            </a:r>
            <a:r>
              <a:rPr lang="zh-TW" altLang="en-US" sz="36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他嘴所出的，必使他飽足。</a:t>
            </a:r>
            <a:r>
              <a:rPr lang="zh-TW" altLang="en-US" sz="3600" dirty="0" smtClean="0">
                <a:solidFill>
                  <a:srgbClr val="C00000"/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生死在舌頭的權下</a:t>
            </a:r>
            <a:r>
              <a:rPr lang="zh-TW" altLang="en-US" sz="36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，喜愛他的，必喫他所結的果子 </a:t>
            </a:r>
            <a:r>
              <a:rPr lang="en-US" altLang="zh-TW" sz="32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(</a:t>
            </a:r>
            <a:r>
              <a:rPr lang="zh-TW" altLang="en-US" sz="32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箴</a:t>
            </a:r>
            <a:r>
              <a:rPr lang="en-US" altLang="zh-TW" sz="32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28:20-21)</a:t>
            </a:r>
            <a:endParaRPr lang="en-US" sz="3200" dirty="0"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017179" y="5062383"/>
            <a:ext cx="8162812" cy="16696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4100"/>
              </a:lnSpc>
            </a:pPr>
            <a:r>
              <a:rPr lang="zh-TW" altLang="en-US" sz="36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頌讚和咒詛從一個口裡出來</a:t>
            </a:r>
            <a:r>
              <a:rPr lang="en-US" altLang="zh-TW" sz="36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... </a:t>
            </a:r>
            <a:r>
              <a:rPr lang="zh-TW" altLang="en-US" sz="36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是不應當</a:t>
            </a:r>
            <a:endParaRPr lang="en-US" altLang="zh-TW" sz="3600" dirty="0" smtClean="0"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  <a:p>
            <a:pPr>
              <a:lnSpc>
                <a:spcPts val="4100"/>
              </a:lnSpc>
            </a:pPr>
            <a:r>
              <a:rPr lang="zh-TW" altLang="en-US" sz="36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的。泉源從一個眼裡能發出甜苦兩樣的</a:t>
            </a:r>
            <a:endParaRPr lang="en-US" altLang="zh-TW" sz="3600" dirty="0" smtClean="0"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  <a:p>
            <a:pPr>
              <a:lnSpc>
                <a:spcPts val="4100"/>
              </a:lnSpc>
            </a:pPr>
            <a:r>
              <a:rPr lang="zh-TW" altLang="en-US" sz="36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水麼？</a:t>
            </a:r>
            <a:r>
              <a:rPr lang="en-US" altLang="zh-TW" sz="32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(</a:t>
            </a:r>
            <a:r>
              <a:rPr lang="zh-TW" altLang="en-US" sz="32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雅</a:t>
            </a:r>
            <a:r>
              <a:rPr lang="en-US" altLang="zh-TW" sz="32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3:10-11)</a:t>
            </a:r>
            <a:endParaRPr lang="en-US" sz="3200" dirty="0"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18975365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What it's like to live next door to a NYC firehous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551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485016" y="247426"/>
            <a:ext cx="4031873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5000" dirty="0" smtClean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化咒詛為祝福</a:t>
            </a:r>
            <a:endParaRPr lang="en-US" sz="5000" dirty="0">
              <a:solidFill>
                <a:srgbClr val="FFFF00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49523949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lum bright="70000" contrast="-7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36668" y="311972"/>
            <a:ext cx="46009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dirty="0">
                <a:solidFill>
                  <a:schemeClr val="accent5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三</a:t>
            </a:r>
            <a:r>
              <a:rPr lang="en-US" altLang="zh-TW" sz="3600" dirty="0" smtClean="0">
                <a:solidFill>
                  <a:schemeClr val="accent5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. </a:t>
            </a:r>
            <a:r>
              <a:rPr lang="zh-TW" altLang="en-US" sz="3600" dirty="0" smtClean="0">
                <a:solidFill>
                  <a:schemeClr val="accent5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巴蘭的教訓 </a:t>
            </a:r>
            <a:r>
              <a:rPr lang="en-US" altLang="zh-TW" sz="3600" dirty="0" smtClean="0">
                <a:solidFill>
                  <a:schemeClr val="accent5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(</a:t>
            </a:r>
            <a:r>
              <a:rPr lang="zh-TW" altLang="en-US" sz="3600" dirty="0" smtClean="0">
                <a:solidFill>
                  <a:schemeClr val="accent5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計謀</a:t>
            </a:r>
            <a:r>
              <a:rPr lang="en-US" altLang="zh-TW" sz="3600" dirty="0" smtClean="0">
                <a:solidFill>
                  <a:schemeClr val="accent5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)</a:t>
            </a:r>
            <a:endParaRPr lang="en-US" sz="3600" dirty="0">
              <a:solidFill>
                <a:schemeClr val="accent5">
                  <a:lumMod val="50000"/>
                </a:schemeClr>
              </a:solidFill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59623" y="958303"/>
            <a:ext cx="36824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dirty="0" smtClean="0">
                <a:solidFill>
                  <a:srgbClr val="FF000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  <a:sym typeface="Wingdings" panose="05000000000000000000" pitchFamily="2" charset="2"/>
              </a:rPr>
              <a:t></a:t>
            </a:r>
            <a:r>
              <a:rPr lang="zh-TW" altLang="en-US" sz="36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引誘別人去犯罪</a:t>
            </a:r>
            <a:endParaRPr lang="en-US" sz="3600" dirty="0"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17180" y="1539650"/>
            <a:ext cx="80329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巴蘭獻計：藉摩押女子引誘以色列犯罪</a:t>
            </a:r>
            <a:endParaRPr lang="en-US" sz="3600" dirty="0"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5626" y="2282445"/>
            <a:ext cx="4673974" cy="301546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272208" y="2905686"/>
            <a:ext cx="30572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2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暗地裡借刀殺人</a:t>
            </a:r>
            <a:endParaRPr lang="en-US" sz="3200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800831" y="4399877"/>
            <a:ext cx="20313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dirty="0" smtClean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美蘇冷戰</a:t>
            </a:r>
            <a:endParaRPr lang="en-US" sz="3600" dirty="0">
              <a:solidFill>
                <a:srgbClr val="FFFF00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77004" y="5222606"/>
            <a:ext cx="878411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2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別迦摩教會：因</a:t>
            </a:r>
            <a:r>
              <a:rPr lang="zh-TW" altLang="en-US" sz="3200" dirty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為在你那裡有人</a:t>
            </a:r>
            <a:r>
              <a:rPr lang="zh-TW" altLang="en-US" sz="3200" dirty="0">
                <a:solidFill>
                  <a:schemeClr val="accent5">
                    <a:lumMod val="50000"/>
                  </a:schemeClr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服從了</a:t>
            </a:r>
            <a:r>
              <a:rPr lang="zh-TW" altLang="en-US" sz="3200" dirty="0">
                <a:solidFill>
                  <a:srgbClr val="C00000"/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巴蘭的教訓</a:t>
            </a:r>
            <a:r>
              <a:rPr lang="zh-TW" altLang="en-US" sz="3200" dirty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；這巴蘭曾教導巴勒將</a:t>
            </a:r>
            <a:r>
              <a:rPr lang="zh-TW" altLang="en-US" sz="3200" dirty="0">
                <a:solidFill>
                  <a:srgbClr val="C00000"/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絆腳石</a:t>
            </a:r>
            <a:r>
              <a:rPr lang="zh-TW" altLang="en-US" sz="3200" dirty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放在以色列人面前，叫他們喫祭偶像之物，行姦淫的</a:t>
            </a:r>
            <a:r>
              <a:rPr lang="zh-TW" altLang="en-US" sz="32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事 </a:t>
            </a:r>
            <a:r>
              <a:rPr lang="en-US" altLang="zh-TW" sz="30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(</a:t>
            </a:r>
            <a:r>
              <a:rPr lang="zh-TW" altLang="en-US" sz="30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啟</a:t>
            </a:r>
            <a:r>
              <a:rPr lang="en-US" altLang="zh-TW" sz="30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2:14)</a:t>
            </a:r>
            <a:endParaRPr lang="en-US" sz="3000" dirty="0"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342874" y="2565116"/>
            <a:ext cx="2031325" cy="175432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zh-TW" altLang="en-US" sz="36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與世妥協</a:t>
            </a:r>
            <a:endParaRPr lang="en-US" altLang="zh-TW" sz="3600" dirty="0" smtClean="0"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  <a:p>
            <a:r>
              <a:rPr lang="zh-TW" altLang="en-US" sz="36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聖俗不分</a:t>
            </a:r>
            <a:endParaRPr lang="en-US" altLang="zh-TW" sz="3600" dirty="0" smtClean="0"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  <a:p>
            <a:r>
              <a:rPr lang="zh-TW" altLang="en-US" sz="3600" dirty="0" smtClean="0">
                <a:solidFill>
                  <a:schemeClr val="accent5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混合主義</a:t>
            </a:r>
            <a:endParaRPr lang="en-US" altLang="zh-TW" sz="3600" dirty="0" smtClean="0">
              <a:solidFill>
                <a:schemeClr val="accent5">
                  <a:lumMod val="50000"/>
                </a:schemeClr>
              </a:solidFill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100381127"/>
      </p:ext>
    </p:extLst>
  </p:cSld>
  <p:clrMapOvr>
    <a:masterClrMapping/>
  </p:clrMapOvr>
  <p:transition spd="med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  <p:bldP spid="8" grpId="0"/>
      <p:bldP spid="9" grpId="0"/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 descr="The Abyss of Moral Relativis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28" name="Picture 4" descr="Relativism | Courser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34963" y="160338"/>
            <a:ext cx="2874074" cy="233907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262978" y="5431536"/>
            <a:ext cx="4747165" cy="677108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3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楷書體 Std W9" panose="03000900000000000000" pitchFamily="66" charset="-120"/>
                <a:ea typeface="華康楷書體 Std W9" panose="03000900000000000000" pitchFamily="66" charset="-120"/>
              </a:rPr>
              <a:t>沒有絕對的道德真</a:t>
            </a:r>
            <a:r>
              <a:rPr lang="zh-TW" altLang="en-US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楷書體 Std W9" panose="03000900000000000000" pitchFamily="66" charset="-120"/>
                <a:ea typeface="華康楷書體 Std W9" panose="03000900000000000000" pitchFamily="66" charset="-120"/>
              </a:rPr>
              <a:t>理</a:t>
            </a:r>
            <a:endParaRPr lang="en-US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楷書體 Std W9" panose="03000900000000000000" pitchFamily="66" charset="-120"/>
              <a:ea typeface="華康楷書體 Std W9" panose="03000900000000000000" pitchFamily="66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021296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036" y="291464"/>
            <a:ext cx="8618220" cy="48291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61440" y="4104976"/>
            <a:ext cx="8644816" cy="1015663"/>
          </a:xfrm>
          <a:prstGeom prst="rect">
            <a:avLst/>
          </a:prstGeom>
          <a:solidFill>
            <a:schemeClr val="bg2">
              <a:lumMod val="75000"/>
              <a:alpha val="66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60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   </a:t>
            </a:r>
            <a:r>
              <a:rPr lang="en-US" sz="6000" i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Secularism</a:t>
            </a:r>
            <a:r>
              <a:rPr lang="en-US" sz="60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  </a:t>
            </a:r>
            <a:r>
              <a:rPr lang="zh-TW" altLang="en-US" sz="60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與世混合    </a:t>
            </a:r>
            <a:endParaRPr lang="en-US" sz="6000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49355" y="5266944"/>
            <a:ext cx="8468985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800" dirty="0" smtClean="0">
                <a:solidFill>
                  <a:schemeClr val="accent5">
                    <a:lumMod val="75000"/>
                  </a:schemeClr>
                </a:solidFill>
                <a:latin typeface="王漢宗超明體繁" panose="02020300000000000000" pitchFamily="18" charset="-120"/>
                <a:ea typeface="王漢宗超明體繁" panose="02020300000000000000" pitchFamily="18" charset="-120"/>
              </a:rPr>
              <a:t>聖俗不分，採用世界的東西將其</a:t>
            </a:r>
            <a:r>
              <a:rPr lang="zh-TW" altLang="en-US" sz="3800" dirty="0" smtClean="0">
                <a:solidFill>
                  <a:srgbClr val="C00000"/>
                </a:solidFill>
                <a:latin typeface="王漢宗超明體繁" panose="02020300000000000000" pitchFamily="18" charset="-120"/>
                <a:ea typeface="王漢宗超明體繁" panose="02020300000000000000" pitchFamily="18" charset="-120"/>
              </a:rPr>
              <a:t>宗教化</a:t>
            </a:r>
            <a:endParaRPr lang="en-US" sz="3800" dirty="0">
              <a:solidFill>
                <a:srgbClr val="C00000"/>
              </a:solidFill>
              <a:latin typeface="王漢宗超明體繁" panose="02020300000000000000" pitchFamily="18" charset="-120"/>
              <a:ea typeface="王漢宗超明體繁" panose="020203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253228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Top 7 Christian Rap-Rock Bands Ever - Rapzill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015" y="230954"/>
            <a:ext cx="4864609" cy="35629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b="13485"/>
          <a:stretch/>
        </p:blipFill>
        <p:spPr>
          <a:xfrm>
            <a:off x="5044348" y="731068"/>
            <a:ext cx="3952905" cy="34198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384048" y="4828032"/>
            <a:ext cx="5649303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800" i="1" dirty="0" smtClean="0">
                <a:solidFill>
                  <a:schemeClr val="accent5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Reckless</a:t>
            </a:r>
            <a:r>
              <a:rPr lang="en-US" sz="3800" i="1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 </a:t>
            </a:r>
            <a:r>
              <a:rPr lang="en-US" sz="38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Love (</a:t>
            </a:r>
            <a:r>
              <a:rPr lang="zh-TW" altLang="en-US" sz="3800" dirty="0" smtClean="0">
                <a:solidFill>
                  <a:schemeClr val="accent5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魯莽</a:t>
            </a:r>
            <a:r>
              <a:rPr lang="zh-TW" altLang="en-US" sz="38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的愛</a:t>
            </a:r>
            <a:r>
              <a:rPr lang="en-US" altLang="zh-TW" sz="3800" dirty="0" smtClean="0"/>
              <a:t>)</a:t>
            </a:r>
            <a:endParaRPr lang="en-US" sz="3800" dirty="0"/>
          </a:p>
        </p:txBody>
      </p:sp>
      <p:sp>
        <p:nvSpPr>
          <p:cNvPr id="5" name="TextBox 4"/>
          <p:cNvSpPr txBox="1"/>
          <p:nvPr/>
        </p:nvSpPr>
        <p:spPr>
          <a:xfrm>
            <a:off x="384048" y="5505140"/>
            <a:ext cx="6636753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800" i="1" dirty="0" smtClean="0">
                <a:solidFill>
                  <a:schemeClr val="accent5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Scandal </a:t>
            </a:r>
            <a:r>
              <a:rPr lang="en-US" sz="38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of Grace (</a:t>
            </a:r>
            <a:r>
              <a:rPr lang="zh-TW" altLang="en-US" sz="38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恩典的</a:t>
            </a:r>
            <a:r>
              <a:rPr lang="zh-TW" altLang="en-US" sz="3800" dirty="0" smtClean="0">
                <a:solidFill>
                  <a:schemeClr val="accent5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醜聞</a:t>
            </a:r>
            <a:r>
              <a:rPr lang="en-US" altLang="zh-TW" sz="3800" dirty="0" smtClean="0"/>
              <a:t>)</a:t>
            </a:r>
            <a:endParaRPr lang="en-US" sz="3800" dirty="0"/>
          </a:p>
        </p:txBody>
      </p:sp>
      <p:pic>
        <p:nvPicPr>
          <p:cNvPr id="2052" name="Picture 4" descr="Question Mark PNG Transparent HD Photo | PNG Al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79124">
            <a:off x="6811533" y="4362647"/>
            <a:ext cx="1927575" cy="2570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6774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5488" y="356616"/>
            <a:ext cx="8156448" cy="57012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749808" y="4517136"/>
            <a:ext cx="48013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000" dirty="0" smtClean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信與不信同負一軛！</a:t>
            </a:r>
            <a:endParaRPr lang="en-US" sz="4000" dirty="0">
              <a:solidFill>
                <a:srgbClr val="FFFF00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49807" y="5206734"/>
            <a:ext cx="685315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0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神的物</a:t>
            </a:r>
            <a:r>
              <a:rPr lang="zh-TW" altLang="en-US" sz="4000" dirty="0" smtClean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與</a:t>
            </a:r>
            <a:r>
              <a:rPr lang="zh-TW" altLang="en-US" sz="40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該撒的物</a:t>
            </a:r>
            <a:r>
              <a:rPr lang="zh-TW" altLang="en-US" sz="4000" dirty="0" smtClean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一起拼用！</a:t>
            </a:r>
            <a:endParaRPr lang="en-US" sz="4000" dirty="0">
              <a:solidFill>
                <a:srgbClr val="FFFF00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36759779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5458" y="396306"/>
            <a:ext cx="7890678" cy="4575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 rot="21439806">
            <a:off x="4968393" y="2329779"/>
            <a:ext cx="23391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800" dirty="0" smtClean="0">
                <a:solidFill>
                  <a:srgbClr val="C00000"/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掛名的基督徒</a:t>
            </a:r>
            <a:endParaRPr lang="en-US" sz="2800" dirty="0">
              <a:solidFill>
                <a:srgbClr val="C00000"/>
              </a:solidFill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57056" y="5131405"/>
            <a:ext cx="7879080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4000" dirty="0">
                <a:solidFill>
                  <a:schemeClr val="accent5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有敬虔的外貌，卻背了敬虔的實</a:t>
            </a:r>
            <a:r>
              <a:rPr lang="zh-TW" altLang="en-US" sz="4000" dirty="0" smtClean="0">
                <a:solidFill>
                  <a:schemeClr val="accent5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意</a:t>
            </a:r>
            <a:endParaRPr lang="en-US" altLang="zh-TW" sz="4000" dirty="0" smtClean="0">
              <a:solidFill>
                <a:schemeClr val="accent5">
                  <a:lumMod val="50000"/>
                </a:schemeClr>
              </a:solidFill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  <a:p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 </a:t>
            </a:r>
            <a:r>
              <a:rPr lang="en-US" sz="4000" dirty="0" smtClean="0">
                <a:solidFill>
                  <a:schemeClr val="accent5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                 </a:t>
            </a:r>
            <a:r>
              <a:rPr lang="en-US" sz="3200" dirty="0" smtClean="0">
                <a:solidFill>
                  <a:schemeClr val="accent5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(</a:t>
            </a:r>
            <a:r>
              <a:rPr lang="zh-TW" altLang="en-US" sz="3200" dirty="0" smtClean="0">
                <a:solidFill>
                  <a:schemeClr val="accent5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提後 </a:t>
            </a:r>
            <a:r>
              <a:rPr lang="en-US" altLang="zh-TW" sz="3200" dirty="0" smtClean="0">
                <a:solidFill>
                  <a:schemeClr val="accent5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3:5)</a:t>
            </a:r>
            <a:endParaRPr lang="en-US" sz="3200" dirty="0">
              <a:solidFill>
                <a:schemeClr val="accent5">
                  <a:lumMod val="50000"/>
                </a:schemeClr>
              </a:solidFill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625940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ipple dir="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7 Atrocities Soviet Dictator Joseph Stalin Committed | HowStuffWork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1707" y="511978"/>
            <a:ext cx="3931993" cy="2212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91353" y="511978"/>
            <a:ext cx="3309365" cy="51024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7544" y="2890666"/>
            <a:ext cx="2438504" cy="37151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5399913" y="5824761"/>
            <a:ext cx="359585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000" dirty="0" smtClean="0">
                <a:latin typeface="王漢宗超明體繁" panose="02020300000000000000" pitchFamily="18" charset="-120"/>
                <a:ea typeface="王漢宗超明體繁" panose="02020300000000000000" pitchFamily="18" charset="-120"/>
              </a:rPr>
              <a:t>史達林 </a:t>
            </a:r>
            <a:r>
              <a:rPr lang="en-US" altLang="zh-TW" sz="4000" dirty="0" smtClean="0">
                <a:latin typeface="王漢宗超明體繁" panose="02020300000000000000" pitchFamily="18" charset="-120"/>
                <a:ea typeface="王漢宗超明體繁" panose="02020300000000000000" pitchFamily="18" charset="-120"/>
              </a:rPr>
              <a:t>= </a:t>
            </a:r>
            <a:r>
              <a:rPr lang="zh-TW" altLang="en-US" sz="4000" dirty="0" smtClean="0">
                <a:latin typeface="王漢宗超明體繁" panose="02020300000000000000" pitchFamily="18" charset="-120"/>
                <a:ea typeface="王漢宗超明體繁" panose="02020300000000000000" pitchFamily="18" charset="-120"/>
              </a:rPr>
              <a:t>鐵人</a:t>
            </a:r>
            <a:endParaRPr lang="en-US" sz="4000" dirty="0">
              <a:latin typeface="王漢宗超明體繁" panose="02020300000000000000" pitchFamily="18" charset="-120"/>
              <a:ea typeface="王漢宗超明體繁" panose="020203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417317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0"/>
                <a:lumOff val="100000"/>
              </a:schemeClr>
            </a:gs>
            <a:gs pos="35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英国の新聞が伝える「日本の変なこと素敵なこと」は正しいか否か検証してみた (2018年8月18日) - エキサイトニュース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" y="-75304"/>
            <a:ext cx="9142942" cy="5485765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伪_书法字典查询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8923" y="4001846"/>
            <a:ext cx="3016903" cy="3016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065826" y="5041129"/>
            <a:ext cx="1422184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200" dirty="0" smtClean="0">
                <a:solidFill>
                  <a:schemeClr val="accent5">
                    <a:lumMod val="75000"/>
                  </a:schemeClr>
                </a:solidFill>
                <a:latin typeface="Stencil" panose="040409050D0802020404" pitchFamily="82" charset="0"/>
              </a:rPr>
              <a:t>2007</a:t>
            </a:r>
            <a:endParaRPr lang="en-US" sz="4200" dirty="0">
              <a:solidFill>
                <a:schemeClr val="accent5">
                  <a:lumMod val="75000"/>
                </a:schemeClr>
              </a:solidFill>
              <a:latin typeface="Stencil" panose="040409050D0802020404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3270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What is a Politically Exposed Person? - KYC-Chain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22"/>
          <a:stretch/>
        </p:blipFill>
        <p:spPr bwMode="auto">
          <a:xfrm>
            <a:off x="576198" y="256032"/>
            <a:ext cx="8074025" cy="5246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>
              <a:alpha val="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603504" y="4785883"/>
            <a:ext cx="828446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600" dirty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並且被造的沒有一樣</a:t>
            </a:r>
            <a:r>
              <a:rPr lang="zh-TW" altLang="en-US" sz="3600" dirty="0" smtClean="0">
                <a:solidFill>
                  <a:schemeClr val="accent5">
                    <a:lumMod val="75000"/>
                  </a:schemeClr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在祂面</a:t>
            </a:r>
            <a:r>
              <a:rPr lang="zh-TW" altLang="en-US" sz="3600" dirty="0">
                <a:solidFill>
                  <a:schemeClr val="accent5">
                    <a:lumMod val="75000"/>
                  </a:schemeClr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前</a:t>
            </a:r>
            <a:r>
              <a:rPr lang="zh-TW" altLang="en-US" sz="3600" dirty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不顯然的；原來</a:t>
            </a:r>
            <a:r>
              <a:rPr lang="zh-TW" altLang="en-US" sz="3600" dirty="0">
                <a:solidFill>
                  <a:schemeClr val="accent5">
                    <a:lumMod val="75000"/>
                  </a:schemeClr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萬物</a:t>
            </a:r>
            <a:r>
              <a:rPr lang="zh-TW" altLang="en-US" sz="3600" dirty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在那與我們有關係的主眼前，都是</a:t>
            </a:r>
            <a:r>
              <a:rPr lang="zh-TW" altLang="en-US" sz="3600" dirty="0">
                <a:solidFill>
                  <a:schemeClr val="accent5">
                    <a:lumMod val="75000"/>
                  </a:schemeClr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赤露敞開</a:t>
            </a:r>
            <a:r>
              <a:rPr lang="zh-TW" altLang="en-US" sz="36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的 </a:t>
            </a:r>
            <a:r>
              <a:rPr lang="en-US" altLang="zh-TW" sz="32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(</a:t>
            </a:r>
            <a:r>
              <a:rPr lang="zh-TW" altLang="en-US" sz="32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來</a:t>
            </a:r>
            <a:r>
              <a:rPr lang="en-US" altLang="zh-TW" sz="32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4:13)</a:t>
            </a:r>
            <a:endParaRPr lang="en-US" sz="3200" dirty="0"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283720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3637" y="4602718"/>
            <a:ext cx="579036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2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70% </a:t>
            </a:r>
            <a:r>
              <a:rPr lang="zh-TW" altLang="en-US" sz="42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高中生承認作過弊</a:t>
            </a:r>
            <a:endParaRPr lang="en-US" sz="4200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6773" y="265162"/>
            <a:ext cx="7450454" cy="40723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1830592" y="3362142"/>
            <a:ext cx="5899372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200" dirty="0" smtClean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網路抄襲六年內增加</a:t>
            </a:r>
            <a:r>
              <a:rPr lang="en-US" altLang="zh-TW" sz="4200" dirty="0" smtClean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4</a:t>
            </a:r>
            <a:r>
              <a:rPr lang="zh-TW" altLang="en-US" sz="4200" dirty="0" smtClean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倍</a:t>
            </a:r>
            <a:endParaRPr lang="en-US" sz="4200" dirty="0">
              <a:solidFill>
                <a:schemeClr val="accent4">
                  <a:lumMod val="40000"/>
                  <a:lumOff val="60000"/>
                </a:schemeClr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76222772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0"/>
                <a:lumOff val="100000"/>
              </a:schemeClr>
            </a:gs>
            <a:gs pos="35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0615" y="415624"/>
            <a:ext cx="8145622" cy="457592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5277" y="5163671"/>
            <a:ext cx="8956298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800" dirty="0" smtClean="0">
                <a:solidFill>
                  <a:srgbClr val="002060"/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一個人或多或少都要作點</a:t>
            </a:r>
            <a:r>
              <a:rPr lang="zh-TW" altLang="en-US" sz="3800" dirty="0" smtClean="0">
                <a:solidFill>
                  <a:srgbClr val="C00000"/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欺騙才可以成功</a:t>
            </a:r>
            <a:endParaRPr lang="en-US" sz="3800" dirty="0">
              <a:solidFill>
                <a:srgbClr val="C00000"/>
              </a:solidFill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666903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0"/>
                <a:lumOff val="100000"/>
              </a:schemeClr>
            </a:gs>
            <a:gs pos="35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The top frauds of 201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6065"/>
            <a:ext cx="9156260" cy="5529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67301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Balaam's Donkey by Vanzkie on DeviantAr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73336" y="410255"/>
            <a:ext cx="6611105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dirty="0" smtClean="0">
                <a:solidFill>
                  <a:srgbClr val="FF00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  <a:sym typeface="Wingdings" panose="05000000000000000000" pitchFamily="2" charset="2"/>
              </a:rPr>
              <a:t></a:t>
            </a:r>
            <a:r>
              <a:rPr lang="zh-TW" altLang="en-US" sz="36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  <a:sym typeface="Wingdings" panose="05000000000000000000" pitchFamily="2" charset="2"/>
              </a:rPr>
              <a:t>走了</a:t>
            </a:r>
            <a:r>
              <a:rPr lang="zh-TW" altLang="en-US" sz="3600" dirty="0" smtClean="0">
                <a:solidFill>
                  <a:srgbClr val="FFC0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巴蘭的路</a:t>
            </a:r>
            <a:r>
              <a:rPr lang="zh-TW" altLang="en-US" sz="36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 </a:t>
            </a:r>
            <a:r>
              <a:rPr lang="en-US" altLang="zh-TW" sz="36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(</a:t>
            </a:r>
            <a:r>
              <a:rPr lang="zh-TW" altLang="en-US" sz="36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彼後</a:t>
            </a:r>
            <a:r>
              <a:rPr lang="en-US" altLang="zh-TW" sz="36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2:15)</a:t>
            </a:r>
          </a:p>
          <a:p>
            <a:r>
              <a:rPr lang="zh-TW" altLang="en-US" sz="3600" dirty="0" smtClean="0">
                <a:solidFill>
                  <a:srgbClr val="FF00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  <a:sym typeface="Wingdings" panose="05000000000000000000" pitchFamily="2" charset="2"/>
              </a:rPr>
              <a:t></a:t>
            </a:r>
            <a:r>
              <a:rPr lang="zh-TW" altLang="en-US" sz="36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  <a:sym typeface="Wingdings" panose="05000000000000000000" pitchFamily="2" charset="2"/>
              </a:rPr>
              <a:t>奔往</a:t>
            </a:r>
            <a:r>
              <a:rPr lang="zh-TW" altLang="en-US" sz="3600" dirty="0" smtClean="0">
                <a:solidFill>
                  <a:srgbClr val="FFC0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巴蘭的錯謬</a:t>
            </a:r>
            <a:r>
              <a:rPr lang="zh-TW" altLang="en-US" sz="36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 </a:t>
            </a:r>
            <a:r>
              <a:rPr lang="en-US" altLang="zh-TW" sz="36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(</a:t>
            </a:r>
            <a:r>
              <a:rPr lang="zh-TW" altLang="en-US" sz="36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猶</a:t>
            </a:r>
            <a:r>
              <a:rPr lang="en-US" altLang="zh-TW" sz="36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11)</a:t>
            </a:r>
          </a:p>
          <a:p>
            <a:r>
              <a:rPr lang="zh-TW" altLang="en-US" sz="3600" dirty="0" smtClean="0">
                <a:solidFill>
                  <a:srgbClr val="FF00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  <a:sym typeface="Wingdings" panose="05000000000000000000" pitchFamily="2" charset="2"/>
              </a:rPr>
              <a:t></a:t>
            </a:r>
            <a:r>
              <a:rPr lang="zh-TW" altLang="en-US" sz="36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  <a:sym typeface="Wingdings" panose="05000000000000000000" pitchFamily="2" charset="2"/>
              </a:rPr>
              <a:t>服從</a:t>
            </a:r>
            <a:r>
              <a:rPr lang="zh-TW" altLang="en-US" sz="3600" dirty="0" smtClean="0">
                <a:solidFill>
                  <a:srgbClr val="FFC0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巴蘭的教訓</a:t>
            </a:r>
            <a:r>
              <a:rPr lang="en-US" altLang="zh-TW" sz="3600" dirty="0" smtClean="0">
                <a:solidFill>
                  <a:srgbClr val="FFC0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/</a:t>
            </a:r>
            <a:r>
              <a:rPr lang="zh-TW" altLang="en-US" sz="3600" dirty="0" smtClean="0">
                <a:solidFill>
                  <a:srgbClr val="FFC0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計謀</a:t>
            </a:r>
            <a:r>
              <a:rPr lang="zh-TW" altLang="en-US" sz="36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 </a:t>
            </a:r>
            <a:r>
              <a:rPr lang="en-US" altLang="zh-TW" sz="36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(</a:t>
            </a:r>
            <a:r>
              <a:rPr lang="zh-TW" altLang="en-US" sz="36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啟</a:t>
            </a:r>
            <a:r>
              <a:rPr lang="en-US" altLang="zh-TW" sz="36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2:14)</a:t>
            </a:r>
            <a:endParaRPr lang="en-US" sz="3600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65759" y="3982821"/>
            <a:ext cx="78325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巴蘭</a:t>
            </a:r>
            <a:r>
              <a:rPr lang="en-US" altLang="zh-TW" sz="36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... </a:t>
            </a:r>
            <a:r>
              <a:rPr lang="zh-TW" altLang="en-US" sz="36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貪愛不義工價的</a:t>
            </a:r>
            <a:r>
              <a:rPr lang="zh-TW" altLang="en-US" sz="3600" dirty="0" smtClean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先知</a:t>
            </a:r>
            <a:r>
              <a:rPr lang="zh-TW" altLang="en-US" sz="36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 </a:t>
            </a:r>
            <a:r>
              <a:rPr lang="en-US" altLang="zh-TW" sz="32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(</a:t>
            </a:r>
            <a:r>
              <a:rPr lang="zh-TW" altLang="en-US" sz="32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彼後</a:t>
            </a:r>
            <a:r>
              <a:rPr lang="en-US" altLang="zh-TW" sz="32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2:15)</a:t>
            </a:r>
            <a:endParaRPr lang="en-US" sz="3200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5109542" y="4694841"/>
            <a:ext cx="867024" cy="0"/>
          </a:xfrm>
          <a:prstGeom prst="line">
            <a:avLst/>
          </a:prstGeom>
          <a:ln w="38100">
            <a:solidFill>
              <a:schemeClr val="accent4">
                <a:lumMod val="60000"/>
                <a:lumOff val="40000"/>
              </a:schemeClr>
            </a:solidFill>
            <a:prstDash val="sysDash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365759" y="4737872"/>
            <a:ext cx="81195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用刀殺了比珥的兒子</a:t>
            </a:r>
            <a:r>
              <a:rPr lang="zh-TW" altLang="en-US" sz="3600" dirty="0" smtClean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術士</a:t>
            </a:r>
            <a:r>
              <a:rPr lang="zh-TW" altLang="en-US" sz="36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巴蘭 </a:t>
            </a:r>
            <a:r>
              <a:rPr lang="en-US" altLang="zh-TW" sz="32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(</a:t>
            </a:r>
            <a:r>
              <a:rPr lang="zh-TW" altLang="en-US" sz="32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書</a:t>
            </a:r>
            <a:r>
              <a:rPr lang="en-US" altLang="zh-TW" sz="32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13:22)</a:t>
            </a:r>
            <a:endParaRPr lang="en-US" sz="3200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25330" y="2599829"/>
            <a:ext cx="62889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dirty="0" smtClean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巴蘭 </a:t>
            </a:r>
            <a:r>
              <a:rPr lang="en-US" altLang="zh-TW" sz="3600" dirty="0" smtClean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(</a:t>
            </a:r>
            <a:r>
              <a:rPr lang="zh-TW" altLang="en-US" sz="3600" dirty="0" smtClean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名意 </a:t>
            </a:r>
            <a:r>
              <a:rPr lang="en-US" altLang="zh-TW" sz="3600" dirty="0" smtClean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= </a:t>
            </a:r>
            <a:r>
              <a:rPr lang="zh-TW" altLang="en-US" sz="36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制服</a:t>
            </a:r>
            <a:r>
              <a:rPr lang="zh-TW" altLang="en-US" sz="3600" dirty="0" smtClean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或</a:t>
            </a:r>
            <a:r>
              <a:rPr lang="zh-TW" altLang="en-US" sz="36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吞噬</a:t>
            </a:r>
            <a:r>
              <a:rPr lang="zh-TW" altLang="en-US" sz="3600" dirty="0" smtClean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人民</a:t>
            </a:r>
            <a:r>
              <a:rPr lang="en-US" altLang="zh-TW" sz="3600" dirty="0" smtClean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)</a:t>
            </a:r>
            <a:endParaRPr lang="en-US" sz="3600" dirty="0">
              <a:solidFill>
                <a:srgbClr val="FFFF00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73336" y="5827302"/>
            <a:ext cx="2749471" cy="70788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zh-TW" altLang="en-US" sz="4000" dirty="0" smtClean="0">
                <a:solidFill>
                  <a:schemeClr val="accent5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宗教偽君子</a:t>
            </a:r>
            <a:endParaRPr lang="en-US" sz="4000" dirty="0">
              <a:solidFill>
                <a:schemeClr val="accent5">
                  <a:lumMod val="50000"/>
                </a:schemeClr>
              </a:solidFill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082172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7" grpId="0"/>
      <p:bldP spid="6" grpId="0"/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lum bright="70000" contrast="-7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36668" y="311972"/>
            <a:ext cx="27542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dirty="0" smtClean="0">
                <a:solidFill>
                  <a:schemeClr val="accent5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一</a:t>
            </a:r>
            <a:r>
              <a:rPr lang="en-US" altLang="zh-TW" sz="3600" dirty="0" smtClean="0">
                <a:solidFill>
                  <a:schemeClr val="accent5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. </a:t>
            </a:r>
            <a:r>
              <a:rPr lang="zh-TW" altLang="en-US" sz="3600" dirty="0" smtClean="0">
                <a:solidFill>
                  <a:schemeClr val="accent5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巴蘭的路</a:t>
            </a:r>
            <a:endParaRPr lang="en-US" sz="3600" dirty="0">
              <a:solidFill>
                <a:schemeClr val="accent5">
                  <a:lumMod val="50000"/>
                </a:schemeClr>
              </a:solidFill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59623" y="958303"/>
            <a:ext cx="22974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dirty="0" smtClean="0">
                <a:solidFill>
                  <a:srgbClr val="FF000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  <a:sym typeface="Wingdings" panose="05000000000000000000" pitchFamily="2" charset="2"/>
              </a:rPr>
              <a:t></a:t>
            </a:r>
            <a:r>
              <a:rPr lang="zh-TW" altLang="en-US" sz="36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口是心非</a:t>
            </a:r>
            <a:endParaRPr lang="en-US" sz="3600" dirty="0"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59623" y="1593440"/>
            <a:ext cx="819166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6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  <a:sym typeface="Wingdings" panose="05000000000000000000" pitchFamily="2" charset="2"/>
              </a:rPr>
              <a:t>v.12</a:t>
            </a:r>
            <a:r>
              <a:rPr lang="zh-TW" altLang="en-US" sz="3600" dirty="0">
                <a:latin typeface="華康魏碑體 Std W7" panose="03000700000000000000" pitchFamily="66" charset="-120"/>
                <a:ea typeface="華康魏碑體 Std W7" panose="03000700000000000000" pitchFamily="66" charset="-120"/>
                <a:sym typeface="Wingdings" panose="05000000000000000000" pitchFamily="2" charset="2"/>
              </a:rPr>
              <a:t> </a:t>
            </a:r>
            <a:r>
              <a:rPr lang="zh-TW" altLang="en-US" sz="36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  <a:sym typeface="Wingdings" panose="05000000000000000000" pitchFamily="2" charset="2"/>
              </a:rPr>
              <a:t>耶和華已清楚說：</a:t>
            </a:r>
            <a:r>
              <a:rPr lang="zh-TW" altLang="en-US" sz="3600" dirty="0" smtClean="0">
                <a:solidFill>
                  <a:srgbClr val="C00000"/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不</a:t>
            </a:r>
            <a:r>
              <a:rPr lang="zh-TW" altLang="en-US" sz="3600" dirty="0">
                <a:solidFill>
                  <a:srgbClr val="C00000"/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可同他們去</a:t>
            </a:r>
            <a:r>
              <a:rPr lang="zh-TW" altLang="en-US" sz="3600" dirty="0" smtClean="0">
                <a:solidFill>
                  <a:srgbClr val="C00000"/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，</a:t>
            </a:r>
            <a:endParaRPr lang="en-US" altLang="zh-TW" sz="3600" dirty="0" smtClean="0">
              <a:solidFill>
                <a:srgbClr val="C00000"/>
              </a:solidFill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  <a:p>
            <a:r>
              <a:rPr lang="en-US" altLang="zh-TW" sz="3600" dirty="0">
                <a:solidFill>
                  <a:srgbClr val="C00000"/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 </a:t>
            </a:r>
            <a:r>
              <a:rPr lang="en-US" altLang="zh-TW" sz="3600" dirty="0" smtClean="0">
                <a:solidFill>
                  <a:srgbClr val="C00000"/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      </a:t>
            </a:r>
            <a:r>
              <a:rPr lang="zh-TW" altLang="en-US" sz="3600" dirty="0" smtClean="0">
                <a:solidFill>
                  <a:srgbClr val="C00000"/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也</a:t>
            </a:r>
            <a:r>
              <a:rPr lang="zh-TW" altLang="en-US" sz="3600" dirty="0">
                <a:solidFill>
                  <a:srgbClr val="C00000"/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不可咒詛那民</a:t>
            </a:r>
            <a:endParaRPr lang="en-US" sz="3600" dirty="0">
              <a:solidFill>
                <a:srgbClr val="C00000"/>
              </a:solidFill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959623" y="2707822"/>
            <a:ext cx="825649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36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  <a:sym typeface="Wingdings" panose="05000000000000000000" pitchFamily="2" charset="2"/>
              </a:rPr>
              <a:t>v.19 </a:t>
            </a:r>
            <a:r>
              <a:rPr lang="zh-TW" altLang="en-US" sz="36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請你們今夜在這裡住宿，</a:t>
            </a:r>
            <a:r>
              <a:rPr lang="zh-TW" altLang="en-US" sz="3600" u="sng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等我得知</a:t>
            </a:r>
            <a:endParaRPr lang="en-US" altLang="zh-TW" sz="3600" u="sng" dirty="0" smtClean="0"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  <a:p>
            <a:r>
              <a:rPr lang="en-US" altLang="zh-TW" sz="3600" dirty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 </a:t>
            </a:r>
            <a:r>
              <a:rPr lang="en-US" altLang="zh-TW" sz="36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      </a:t>
            </a:r>
            <a:r>
              <a:rPr lang="zh-TW" altLang="en-US" sz="3600" u="sng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耶和華還要對我說甚麼</a:t>
            </a:r>
            <a:r>
              <a:rPr lang="zh-TW" altLang="en-US" sz="36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。</a:t>
            </a:r>
            <a:endParaRPr lang="en-US" sz="3600" dirty="0"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82929" y="4782911"/>
            <a:ext cx="768351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「</a:t>
            </a:r>
            <a:r>
              <a:rPr lang="zh-TW" altLang="en-US" sz="3600" dirty="0" smtClean="0">
                <a:solidFill>
                  <a:schemeClr val="accent5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屈服</a:t>
            </a:r>
            <a:r>
              <a:rPr lang="zh-TW" altLang="en-US" sz="36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」而非「</a:t>
            </a:r>
            <a:r>
              <a:rPr lang="zh-TW" altLang="en-US" sz="3600" dirty="0" smtClean="0">
                <a:solidFill>
                  <a:schemeClr val="accent5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順服</a:t>
            </a:r>
            <a:r>
              <a:rPr lang="zh-TW" altLang="en-US" sz="36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」</a:t>
            </a:r>
            <a:r>
              <a:rPr lang="en-US" altLang="zh-TW" sz="36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- </a:t>
            </a:r>
            <a:r>
              <a:rPr lang="zh-TW" altLang="en-US" sz="36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人的心意與</a:t>
            </a:r>
            <a:endParaRPr lang="en-US" altLang="zh-TW" sz="3600" dirty="0" smtClean="0"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  <a:p>
            <a:r>
              <a:rPr lang="zh-TW" altLang="en-US" sz="36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   神的旨意沒達成一致</a:t>
            </a:r>
            <a:endParaRPr lang="en-US" sz="3600" dirty="0"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17180" y="3995074"/>
            <a:ext cx="7571303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zh-TW" altLang="en-US" sz="36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不是我不想去，乃是上帝不讓我去！</a:t>
            </a:r>
            <a:endParaRPr lang="en-US" sz="3600" dirty="0"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82929" y="5998499"/>
            <a:ext cx="76642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「</a:t>
            </a:r>
            <a:r>
              <a:rPr lang="zh-TW" altLang="en-US" sz="3600" dirty="0" smtClean="0">
                <a:solidFill>
                  <a:schemeClr val="accent5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應該做</a:t>
            </a:r>
            <a:r>
              <a:rPr lang="zh-TW" altLang="en-US" sz="36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」</a:t>
            </a:r>
            <a:r>
              <a:rPr lang="en-US" altLang="zh-TW" sz="36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VS</a:t>
            </a:r>
            <a:r>
              <a:rPr lang="zh-TW" altLang="en-US" sz="36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「</a:t>
            </a:r>
            <a:r>
              <a:rPr lang="zh-TW" altLang="en-US" sz="3600" dirty="0" smtClean="0">
                <a:solidFill>
                  <a:schemeClr val="accent5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我想做</a:t>
            </a:r>
            <a:r>
              <a:rPr lang="zh-TW" altLang="en-US" sz="36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」的內心掙扎</a:t>
            </a:r>
            <a:endParaRPr lang="en-US" sz="3600" dirty="0"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397851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 animBg="1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lum bright="70000" contrast="-7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36668" y="311972"/>
            <a:ext cx="27542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dirty="0" smtClean="0">
                <a:solidFill>
                  <a:schemeClr val="accent5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一</a:t>
            </a:r>
            <a:r>
              <a:rPr lang="en-US" altLang="zh-TW" sz="3600" dirty="0" smtClean="0">
                <a:solidFill>
                  <a:schemeClr val="accent5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. </a:t>
            </a:r>
            <a:r>
              <a:rPr lang="zh-TW" altLang="en-US" sz="3600" dirty="0" smtClean="0">
                <a:solidFill>
                  <a:schemeClr val="accent5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巴蘭的路</a:t>
            </a:r>
            <a:endParaRPr lang="en-US" sz="3600" dirty="0">
              <a:solidFill>
                <a:schemeClr val="accent5">
                  <a:lumMod val="50000"/>
                </a:schemeClr>
              </a:solidFill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59623" y="958303"/>
            <a:ext cx="73757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dirty="0" smtClean="0">
                <a:solidFill>
                  <a:srgbClr val="FF000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  <a:sym typeface="Wingdings" panose="05000000000000000000" pitchFamily="2" charset="2"/>
              </a:rPr>
              <a:t></a:t>
            </a:r>
            <a:r>
              <a:rPr lang="zh-TW" altLang="en-US" sz="36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信仰成了束縛，而不是自由與釋放</a:t>
            </a:r>
            <a:endParaRPr lang="en-US" sz="3600" dirty="0"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59623" y="1593440"/>
            <a:ext cx="66351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  <a:sym typeface="Wingdings" panose="05000000000000000000" pitchFamily="2" charset="2"/>
              </a:rPr>
              <a:t>巴蘭貪愛不義的工價</a:t>
            </a:r>
            <a:r>
              <a:rPr lang="zh-TW" altLang="en-US" sz="3600" dirty="0">
                <a:solidFill>
                  <a:srgbClr val="C00000"/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  <a:sym typeface="Wingdings" panose="05000000000000000000" pitchFamily="2" charset="2"/>
              </a:rPr>
              <a:t> </a:t>
            </a:r>
            <a:r>
              <a:rPr lang="en-US" altLang="zh-TW" sz="32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  <a:sym typeface="Wingdings" panose="05000000000000000000" pitchFamily="2" charset="2"/>
              </a:rPr>
              <a:t>(</a:t>
            </a:r>
            <a:r>
              <a:rPr lang="zh-TW" altLang="en-US" sz="32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  <a:sym typeface="Wingdings" panose="05000000000000000000" pitchFamily="2" charset="2"/>
              </a:rPr>
              <a:t>彼後</a:t>
            </a:r>
            <a:r>
              <a:rPr lang="en-US" altLang="zh-TW" sz="32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  <a:sym typeface="Wingdings" panose="05000000000000000000" pitchFamily="2" charset="2"/>
              </a:rPr>
              <a:t>2:15)</a:t>
            </a:r>
            <a:endParaRPr lang="en-US" altLang="zh-TW" sz="3200" dirty="0" smtClean="0"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15978" y="4257528"/>
            <a:ext cx="798167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為何在 </a:t>
            </a:r>
            <a:r>
              <a:rPr lang="en-US" altLang="zh-TW" sz="36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20</a:t>
            </a:r>
            <a:r>
              <a:rPr lang="zh-TW" altLang="en-US" sz="36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節 上帝叫巴蘭跟巴勒的臣僕</a:t>
            </a:r>
            <a:endParaRPr lang="en-US" altLang="zh-TW" sz="3600" dirty="0" smtClean="0"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  <a:p>
            <a:r>
              <a:rPr lang="zh-TW" altLang="en-US" sz="36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去，但路上又派使者阻擋呢？</a:t>
            </a:r>
            <a:endParaRPr lang="en-US" sz="3600" dirty="0"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115979" y="2997240"/>
            <a:ext cx="8028022" cy="120032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TW" altLang="en-US" sz="36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為了明顯的罪和不當的行為去求問上帝</a:t>
            </a:r>
            <a:endParaRPr lang="en-US" altLang="zh-TW" sz="3600" dirty="0" smtClean="0"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  <a:p>
            <a:r>
              <a:rPr lang="zh-TW" altLang="en-US" sz="36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的旨意！找個屬靈藉口 </a:t>
            </a:r>
            <a:r>
              <a:rPr lang="en-US" altLang="zh-TW" sz="36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= </a:t>
            </a:r>
            <a:r>
              <a:rPr lang="en-US" altLang="zh-TW" sz="3600" i="1" dirty="0" smtClean="0">
                <a:solidFill>
                  <a:schemeClr val="accent5">
                    <a:lumMod val="75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manipulate</a:t>
            </a:r>
            <a:r>
              <a:rPr lang="en-US" altLang="zh-TW" sz="36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 </a:t>
            </a:r>
            <a:endParaRPr lang="en-US" sz="3600" dirty="0"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82929" y="2268969"/>
            <a:ext cx="78374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dirty="0" smtClean="0">
                <a:solidFill>
                  <a:srgbClr val="FF000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  <a:sym typeface="Wingdings" panose="05000000000000000000" pitchFamily="2" charset="2"/>
              </a:rPr>
              <a:t></a:t>
            </a:r>
            <a:r>
              <a:rPr lang="zh-TW" altLang="en-US" sz="3600" dirty="0" smtClean="0">
                <a:solidFill>
                  <a:schemeClr val="accent2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禱告變得虛偽，不清楚神旨意是藉口</a:t>
            </a:r>
            <a:endParaRPr lang="en-US" sz="3600" dirty="0">
              <a:solidFill>
                <a:schemeClr val="accent2">
                  <a:lumMod val="50000"/>
                </a:schemeClr>
              </a:solidFill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071232" y="5457857"/>
            <a:ext cx="802802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6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他們</a:t>
            </a:r>
            <a:r>
              <a:rPr lang="zh-TW" altLang="en-US" sz="3600" dirty="0" smtClean="0">
                <a:solidFill>
                  <a:srgbClr val="C00000"/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既然故意</a:t>
            </a:r>
            <a:r>
              <a:rPr lang="zh-TW" altLang="en-US" sz="36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不認識神，</a:t>
            </a:r>
            <a:r>
              <a:rPr lang="zh-TW" altLang="en-US" sz="3600" dirty="0" smtClean="0">
                <a:solidFill>
                  <a:srgbClr val="C00000"/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神就任憑</a:t>
            </a:r>
            <a:r>
              <a:rPr lang="zh-TW" altLang="en-US" sz="36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他們存邪僻的心，行那些不合理的事</a:t>
            </a:r>
            <a:r>
              <a:rPr lang="en-US" altLang="zh-TW" sz="30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(</a:t>
            </a:r>
            <a:r>
              <a:rPr lang="zh-TW" altLang="en-US" sz="30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羅</a:t>
            </a:r>
            <a:r>
              <a:rPr lang="en-US" altLang="zh-TW" sz="30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1:24)</a:t>
            </a:r>
            <a:endParaRPr lang="en-US" sz="3000" dirty="0"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729671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 animBg="1"/>
      <p:bldP spid="9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0"/>
                <a:lumOff val="100000"/>
              </a:schemeClr>
            </a:gs>
            <a:gs pos="35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2233"/>
          <a:stretch/>
        </p:blipFill>
        <p:spPr>
          <a:xfrm>
            <a:off x="2042145" y="96819"/>
            <a:ext cx="5540092" cy="66374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296406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8595</TotalTime>
  <Words>956</Words>
  <Application>Microsoft Office PowerPoint</Application>
  <PresentationFormat>On-screen Show (4:3)</PresentationFormat>
  <Paragraphs>71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2" baseType="lpstr">
      <vt:lpstr>文鼎霹靂體</vt:lpstr>
      <vt:lpstr>新細明體</vt:lpstr>
      <vt:lpstr>王漢宗超明體繁</vt:lpstr>
      <vt:lpstr>華康楷書體 Std W9</vt:lpstr>
      <vt:lpstr>華康魏碑體 Std W7</vt:lpstr>
      <vt:lpstr>華康黑體 Std W9</vt:lpstr>
      <vt:lpstr>Arial</vt:lpstr>
      <vt:lpstr>Calibri</vt:lpstr>
      <vt:lpstr>Calibri Light</vt:lpstr>
      <vt:lpstr>Stencil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</dc:creator>
  <cp:lastModifiedBy>HP</cp:lastModifiedBy>
  <cp:revision>71</cp:revision>
  <dcterms:created xsi:type="dcterms:W3CDTF">2021-04-19T01:48:43Z</dcterms:created>
  <dcterms:modified xsi:type="dcterms:W3CDTF">2021-05-27T19:44:46Z</dcterms:modified>
</cp:coreProperties>
</file>