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9" r:id="rId3"/>
    <p:sldId id="291" r:id="rId4"/>
    <p:sldId id="28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6" r:id="rId14"/>
    <p:sldId id="258" r:id="rId15"/>
    <p:sldId id="257" r:id="rId16"/>
    <p:sldId id="270" r:id="rId17"/>
    <p:sldId id="281" r:id="rId18"/>
    <p:sldId id="271" r:id="rId19"/>
    <p:sldId id="272" r:id="rId20"/>
    <p:sldId id="284" r:id="rId21"/>
    <p:sldId id="283" r:id="rId22"/>
    <p:sldId id="259" r:id="rId23"/>
    <p:sldId id="273" r:id="rId24"/>
    <p:sldId id="285" r:id="rId25"/>
    <p:sldId id="260" r:id="rId26"/>
    <p:sldId id="274" r:id="rId27"/>
    <p:sldId id="275" r:id="rId28"/>
    <p:sldId id="276" r:id="rId29"/>
    <p:sldId id="286" r:id="rId30"/>
    <p:sldId id="287" r:id="rId31"/>
    <p:sldId id="277" r:id="rId32"/>
    <p:sldId id="27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1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7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0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6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47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534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364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21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133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12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053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574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86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54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603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702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55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5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1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8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3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9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9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0FC47-C4F0-42F3-BF0F-7DEE36E5AA37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E65DB-7E59-45EA-B866-0934A675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67B8-754E-43C3-9E96-AE82673E31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8649A-ABC6-4BDB-BB42-9F0A8BDE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atthewball.us/wp-content/uploads/2015/10/joy_fruitsos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3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97659" y="5738129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薛忠勇 </a:t>
            </a:r>
            <a:r>
              <a:rPr lang="zh-TW" altLang="en-US" sz="3000" dirty="0" smtClean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弟兄</a:t>
            </a:r>
            <a:endParaRPr lang="en-US" sz="3000" dirty="0">
              <a:solidFill>
                <a:srgbClr val="FFFF99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6828" y="3980307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POP3體 Std W12" panose="040B0C00000000000000" pitchFamily="82" charset="-120"/>
                <a:ea typeface="華康POP3體 Std W12" panose="040B0C00000000000000" pitchFamily="82" charset="-120"/>
              </a:rPr>
              <a:t>『</a:t>
            </a:r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POP3體 Std W12" panose="040B0C00000000000000" pitchFamily="82" charset="-120"/>
                <a:ea typeface="華康POP3體 Std W12" panose="040B0C00000000000000" pitchFamily="82" charset="-120"/>
              </a:rPr>
              <a:t>另類喜樂</a:t>
            </a:r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POP3體 Std W12" panose="040B0C00000000000000" pitchFamily="82" charset="-120"/>
                <a:ea typeface="華康POP3體 Std W12" panose="040B0C00000000000000" pitchFamily="82" charset="-120"/>
              </a:rPr>
              <a:t>』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華康POP3體 Std W12" panose="040B0C00000000000000" pitchFamily="82" charset="-120"/>
              <a:ea typeface="華康POP3體 Std W12" panose="040B0C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1241" y="4766777"/>
            <a:ext cx="3163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腓立比書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1:1-11)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177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jamesrg.files.wordpress.com/2013/01/rome-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954" y="334107"/>
            <a:ext cx="39196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同甘共苦的喜樂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516" y="1107921"/>
            <a:ext cx="846898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「因為從頭一天直到如今，你們是同心合意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的興旺福音</a:t>
            </a:r>
            <a:r>
              <a:rPr lang="en-US" altLang="zh-TW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(5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516" y="2246694"/>
            <a:ext cx="8588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en-US" altLang="zh-TW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“</a:t>
            </a:r>
            <a:r>
              <a:rPr lang="en-US" altLang="zh-TW" sz="3200" b="1" i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Sharing</a:t>
            </a:r>
            <a:r>
              <a:rPr lang="en-US" altLang="zh-TW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”</a:t>
            </a:r>
            <a:r>
              <a:rPr lang="en-US" altLang="zh-TW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(NIV) “</a:t>
            </a:r>
            <a:r>
              <a:rPr lang="en-US" altLang="zh-TW" sz="3200" b="1" i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Partnership</a:t>
            </a:r>
            <a:r>
              <a:rPr lang="en-US" altLang="zh-TW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” </a:t>
            </a:r>
            <a:r>
              <a:rPr lang="en-US" altLang="zh-TW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(NRSV)</a:t>
            </a:r>
          </a:p>
          <a:p>
            <a:r>
              <a:rPr lang="en-US" altLang="zh-TW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     in the gospel</a:t>
            </a:r>
            <a:endParaRPr lang="en-US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9" panose="020B09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8189" y="3434683"/>
            <a:ext cx="66768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最早蒙恩的腓立比信徒：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徒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16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705" y="4060994"/>
            <a:ext cx="280076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呂底亞一家</a:t>
            </a:r>
            <a:endParaRPr lang="en-US" altLang="zh-TW" sz="3400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被鬼附的婢女</a:t>
            </a:r>
            <a:endParaRPr lang="en-US" altLang="zh-TW" sz="3400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禁卒全家</a:t>
            </a:r>
            <a:endParaRPr lang="en-US" sz="34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954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2.staticflickr.com/4/3087/2874933678_287cb4edb0_z.jpg?zz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632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shorouknews.com/uploadedimages/Sections/Sports/original/spain-champions_2264378b%20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884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fDCBcNtD3WU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r="13625"/>
          <a:stretch/>
        </p:blipFill>
        <p:spPr bwMode="auto">
          <a:xfrm>
            <a:off x="232329" y="3513724"/>
            <a:ext cx="2813285" cy="29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329" y="298938"/>
            <a:ext cx="89162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church has:</a:t>
            </a:r>
          </a:p>
          <a:p>
            <a:r>
              <a:rPr lang="en-US" sz="3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Many organizers, but few agonizers</a:t>
            </a:r>
          </a:p>
          <a:p>
            <a:r>
              <a:rPr lang="en-US" sz="3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Many who pay, but few who pray</a:t>
            </a:r>
          </a:p>
          <a:p>
            <a:r>
              <a:rPr lang="en-US" sz="3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Many </a:t>
            </a:r>
            <a:r>
              <a:rPr lang="en-US" sz="30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resters</a:t>
            </a:r>
            <a:r>
              <a:rPr lang="en-US" sz="3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but few wrestlers</a:t>
            </a:r>
          </a:p>
          <a:p>
            <a:r>
              <a:rPr lang="en-US" sz="3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Many enterprising, but few interceding</a:t>
            </a:r>
            <a:endParaRPr lang="en-US" sz="30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3539" y="3630633"/>
            <a:ext cx="58528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多能組織的人，少能捱苦的人</a:t>
            </a:r>
            <a:endParaRPr lang="en-US" altLang="zh-TW" sz="34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多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會給錢的人，少會禱告的人</a:t>
            </a:r>
            <a:endParaRPr lang="en-US" altLang="zh-TW" sz="34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多</a:t>
            </a:r>
            <a:r>
              <a:rPr lang="zh-TW" altLang="en-US" sz="34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休歇的人，少有跤力的人</a:t>
            </a:r>
            <a:endParaRPr lang="en-US" altLang="zh-TW" sz="34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多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會創業的人，少會代求的</a:t>
            </a:r>
            <a:r>
              <a:rPr lang="zh-TW" altLang="en-US" sz="34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</a:t>
            </a:r>
            <a:endParaRPr lang="en-US" altLang="zh-TW" sz="34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en-US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9" y="6020680"/>
            <a:ext cx="26622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Leonard </a:t>
            </a:r>
            <a:r>
              <a:rPr lang="en-US" altLang="zh-TW" sz="2600" b="1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Ravenhill</a:t>
            </a:r>
            <a:endParaRPr lang="en-US" sz="26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90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989" t="21685" r="24230" b="22786"/>
          <a:stretch/>
        </p:blipFill>
        <p:spPr>
          <a:xfrm>
            <a:off x="3934403" y="145110"/>
            <a:ext cx="5209597" cy="4545519"/>
          </a:xfrm>
          <a:prstGeom prst="rect">
            <a:avLst/>
          </a:prstGeom>
        </p:spPr>
      </p:pic>
      <p:pic>
        <p:nvPicPr>
          <p:cNvPr id="3074" name="Picture 2" descr="http://2.bp.blogspot.com/-UIv1klOyKcA/VHEXQAjdEFI/AAAAAAAAA-0/0gTcJWixM5A/s1600/medium_RGC_Technical_ThemesHydrogeologyHYQU_072702_26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7" y="2052205"/>
            <a:ext cx="42291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ytimg.com/vi/UPPoUKORPAg/h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14" y="3230376"/>
            <a:ext cx="4456726" cy="334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799" y="560049"/>
            <a:ext cx="33810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2002 </a:t>
            </a:r>
            <a:r>
              <a:rPr lang="zh-TW" altLang="en-US" sz="3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賓州</a:t>
            </a:r>
            <a:endParaRPr lang="en-US" altLang="zh-TW" sz="3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Quecreek</a:t>
            </a:r>
            <a:r>
              <a:rPr lang="en-US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Mine</a:t>
            </a:r>
            <a:endParaRPr lang="en-US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ryellenmark.com/images/375px/237V-040-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312159"/>
            <a:ext cx="4356041" cy="334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cx.images-amazon.com/images/I/51QZVBWZE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18" y="252264"/>
            <a:ext cx="3928258" cy="505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edia-cdn.tripadvisor.com/media/photo-s/01/f4/fb/aa/quecreek-historical-mark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3870766"/>
            <a:ext cx="4378037" cy="287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5718" y="5389582"/>
            <a:ext cx="39725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同心合意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en-US" altLang="zh-TW" sz="3400" i="1" dirty="0" err="1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Kononia</a:t>
            </a:r>
            <a:endParaRPr lang="en-US" altLang="zh-TW" sz="3400" i="1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400" b="1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Fellowship</a:t>
            </a:r>
            <a:endParaRPr lang="en-US" sz="3400" b="1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54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nibis.de/~niff/material/bild/speisen/original/partybuff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5719" r="1929" b="5864"/>
          <a:stretch/>
        </p:blipFill>
        <p:spPr bwMode="auto">
          <a:xfrm>
            <a:off x="215247" y="2210034"/>
            <a:ext cx="4450996" cy="20781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wellspringministries.com/Fellowshi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clker.com/cliparts/1/4/3/6/1194984633710061892pace_e_bene__architetto__01.svg.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89" y="2141101"/>
            <a:ext cx="3010487" cy="221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picturesof.net/_images_300/People_on_a_Hiking_Trip_Royalty_Free_Clipart_Picture_090510-010783-1360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3" y="4505946"/>
            <a:ext cx="2857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-media-cache-ak0.pinimg.com/236x/b3/53/05/b35305aed82a6dc8afa3911d0a893d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08" y="4435034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images.clipartpanda.com/games-clip-art-clip-art-board-games-92016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19" y="4505945"/>
            <a:ext cx="2643896" cy="210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85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同舟共济摄影图__其他人物_人物图库_摄影图库_昵图网nipic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8"/>
          <a:stretch/>
        </p:blipFill>
        <p:spPr bwMode="auto">
          <a:xfrm>
            <a:off x="951640" y="1893663"/>
            <a:ext cx="7653902" cy="483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同舟共济创意毛笔字设计元素素材下载-正版素材401545668-摄图网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605" r="98721">
                        <a14:foregroundMark x1="57442" y1="35345" x2="58023" y2="35345"/>
                        <a14:foregroundMark x1="58023" y1="58966" x2="58372" y2="59310"/>
                        <a14:foregroundMark x1="70233" y1="29310" x2="70233" y2="29310"/>
                        <a14:foregroundMark x1="71860" y1="43448" x2="71860" y2="43448"/>
                        <a14:foregroundMark x1="76860" y1="29828" x2="76860" y2="29828"/>
                        <a14:foregroundMark x1="87326" y1="50345" x2="87326" y2="50345"/>
                        <a14:foregroundMark x1="85698" y1="49310" x2="85698" y2="50000"/>
                        <a14:foregroundMark x1="64535" y1="62069" x2="65233" y2="61897"/>
                        <a14:foregroundMark x1="72209" y1="60862" x2="72209" y2="60862"/>
                        <a14:foregroundMark x1="65116" y1="47759" x2="65116" y2="47759"/>
                        <a14:foregroundMark x1="70349" y1="37414" x2="70349" y2="37414"/>
                        <a14:foregroundMark x1="65581" y1="30862" x2="65581" y2="30862"/>
                        <a14:foregroundMark x1="52326" y1="53103" x2="52326" y2="53621"/>
                        <a14:foregroundMark x1="60116" y1="40345" x2="60116" y2="40345"/>
                        <a14:foregroundMark x1="29535" y1="43103" x2="29535" y2="43103"/>
                        <a14:foregroundMark x1="39651" y1="69828" x2="39651" y2="69828"/>
                        <a14:foregroundMark x1="31628" y1="64655" x2="31628" y2="64655"/>
                        <a14:foregroundMark x1="35930" y1="56724" x2="35930" y2="56724"/>
                        <a14:foregroundMark x1="46047" y1="54483" x2="46279" y2="55172"/>
                        <a14:foregroundMark x1="48372" y1="63103" x2="48372" y2="63103"/>
                        <a14:foregroundMark x1="44767" y1="44483" x2="44767" y2="44483"/>
                        <a14:foregroundMark x1="10581" y1="62931" x2="10581" y2="62931"/>
                        <a14:foregroundMark x1="17093" y1="73448" x2="17093" y2="73448"/>
                        <a14:foregroundMark x1="13605" y1="72759" x2="13605" y2="72759"/>
                        <a14:foregroundMark x1="17791" y1="41552" x2="17791" y2="41552"/>
                        <a14:foregroundMark x1="14419" y1="46034" x2="14419" y2="46034"/>
                        <a14:foregroundMark x1="42209" y1="51552" x2="42209" y2="52069"/>
                        <a14:foregroundMark x1="28256" y1="55345" x2="28256" y2="55345"/>
                        <a14:foregroundMark x1="35698" y1="52586" x2="35698" y2="52586"/>
                        <a14:foregroundMark x1="38256" y1="59138" x2="38721" y2="59310"/>
                        <a14:foregroundMark x1="35930" y1="43276" x2="35930" y2="4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13" y="-505609"/>
            <a:ext cx="4625788" cy="311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4744" y="354057"/>
            <a:ext cx="36006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34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Fellowship</a:t>
            </a:r>
            <a:r>
              <a:rPr lang="en-US" sz="34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=</a:t>
            </a:r>
          </a:p>
          <a:p>
            <a:pPr>
              <a:lnSpc>
                <a:spcPts val="3400"/>
              </a:lnSpc>
            </a:pPr>
            <a:r>
              <a:rPr lang="en-US" sz="34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Different </a:t>
            </a:r>
            <a:r>
              <a:rPr lang="en-US" sz="34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fellows</a:t>
            </a:r>
            <a:r>
              <a:rPr lang="en-US" sz="34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</a:p>
          <a:p>
            <a:pPr>
              <a:lnSpc>
                <a:spcPts val="3400"/>
              </a:lnSpc>
            </a:pPr>
            <a:r>
              <a:rPr lang="en-US" sz="34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on the same </a:t>
            </a:r>
            <a:r>
              <a:rPr lang="en-US" sz="34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ship</a:t>
            </a:r>
            <a:endParaRPr lang="en-US" sz="34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30" name="Picture 6" descr="School Family Clipart - We Are Family Logo - Png Download (#1712194) -  PinClip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1" b="930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79" y="1644284"/>
            <a:ext cx="10472468" cy="54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5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jamesrg.files.wordpress.com/2013/01/rome-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954" y="334107"/>
            <a:ext cx="43556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確信神信實的喜樂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516" y="1107921"/>
            <a:ext cx="716093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「我深信那在你們心裡動了善工的，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必成全這工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(6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8680" b="8967"/>
          <a:stretch/>
        </p:blipFill>
        <p:spPr>
          <a:xfrm>
            <a:off x="781427" y="2379259"/>
            <a:ext cx="5163670" cy="43461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698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-media-cache-ak0.pinimg.com/736x/6a/a0/0c/6aa00c735fe56bce1d7b5e5fc8c8e1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9" y="-1"/>
            <a:ext cx="91489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6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ther Worried About Unhappy Teenage Son - Rappahannock Area Community  Services 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976"/>
            <a:ext cx="9144000" cy="583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6075" y="126870"/>
            <a:ext cx="6580648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TW" sz="3200" b="1" i="1" dirty="0" smtClean="0">
                <a:solidFill>
                  <a:schemeClr val="accent5">
                    <a:lumMod val="50000"/>
                  </a:schemeClr>
                </a:solidFill>
              </a:rPr>
              <a:t>I believe in God who can change you!</a:t>
            </a:r>
          </a:p>
          <a:p>
            <a:pPr>
              <a:lnSpc>
                <a:spcPts val="3400"/>
              </a:lnSpc>
            </a:pPr>
            <a:r>
              <a:rPr lang="zh-TW" altLang="en-US" sz="34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 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我相信上帝能改變你，幫助你！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22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Smiling Affects Those Around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862"/>
            <a:ext cx="9165516" cy="611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ppy brain chemicals: Dopamine, Serotonin, Oxytocin and Endorph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1646" y="6137031"/>
            <a:ext cx="2989385" cy="509954"/>
          </a:xfrm>
          <a:prstGeom prst="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15708" y="5987252"/>
            <a:ext cx="2989385" cy="509954"/>
          </a:xfrm>
          <a:prstGeom prst="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9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voiceofshalom.com/wp-content/uploads/2015/05/woman-counsel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60"/>
            <a:ext cx="9191459" cy="68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034001"/>
            <a:ext cx="716093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「我深信那在你們心裡動了善工的，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必成全這工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(6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775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52" y="145143"/>
            <a:ext cx="3698569" cy="3733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31" y="1516743"/>
            <a:ext cx="3698569" cy="3733544"/>
          </a:xfrm>
          <a:prstGeom prst="rect">
            <a:avLst/>
          </a:prstGeom>
        </p:spPr>
      </p:pic>
      <p:sp>
        <p:nvSpPr>
          <p:cNvPr id="2" name="Up Arrow 1"/>
          <p:cNvSpPr/>
          <p:nvPr/>
        </p:nvSpPr>
        <p:spPr>
          <a:xfrm rot="3547026">
            <a:off x="6264706" y="758541"/>
            <a:ext cx="508000" cy="9489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0657" y="2152398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70C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不動</a:t>
            </a:r>
            <a:endParaRPr lang="en-US" sz="3800" dirty="0">
              <a:solidFill>
                <a:srgbClr val="0070C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Oval Callout 5"/>
          <p:cNvSpPr/>
          <p:nvPr/>
        </p:nvSpPr>
        <p:spPr>
          <a:xfrm rot="21428540">
            <a:off x="7175536" y="629346"/>
            <a:ext cx="1798261" cy="1029537"/>
          </a:xfrm>
          <a:prstGeom prst="wedgeEllipseCallout">
            <a:avLst>
              <a:gd name="adj1" fmla="val -57842"/>
              <a:gd name="adj2" fmla="val 64349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磨擦</a:t>
            </a:r>
            <a:endParaRPr lang="en-US" sz="40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9" y="847003"/>
            <a:ext cx="3698569" cy="3733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3" y="2580639"/>
            <a:ext cx="3698569" cy="3733544"/>
          </a:xfrm>
          <a:prstGeom prst="rect">
            <a:avLst/>
          </a:prstGeom>
        </p:spPr>
      </p:pic>
      <p:sp>
        <p:nvSpPr>
          <p:cNvPr id="13" name="Up Arrow 12"/>
          <p:cNvSpPr/>
          <p:nvPr/>
        </p:nvSpPr>
        <p:spPr>
          <a:xfrm rot="3547026">
            <a:off x="2234243" y="1345457"/>
            <a:ext cx="508000" cy="9489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14163252">
            <a:off x="2480526" y="3127350"/>
            <a:ext cx="508000" cy="9489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322986" y="1927127"/>
            <a:ext cx="1731181" cy="1140982"/>
          </a:xfrm>
          <a:prstGeom prst="wedgeEllipseCallout">
            <a:avLst>
              <a:gd name="adj1" fmla="val 79651"/>
              <a:gd name="adj2" fmla="val 39602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磨擦</a:t>
            </a:r>
            <a:endParaRPr lang="en-US" sz="40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2050" name="Picture 2" descr="http://lollapalooza2013lineup.com/wp-content/uploads/2015/05/marriagecounse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" y="339148"/>
            <a:ext cx="9141174" cy="60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13" grpId="0" animBg="1"/>
      <p:bldP spid="14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litetrack.com/wp-content/uploads/2015/08/About-Aromathera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6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543" y="796087"/>
            <a:ext cx="890500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我栽種了，亞波羅澆灌了，</a:t>
            </a:r>
            <a:r>
              <a:rPr lang="zh-TW" altLang="en-US" sz="3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惟有神叫他生長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林前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3:6)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52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aling with difficult teenagers: A quick guide | by Ess Ess | 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165"/>
            <a:ext cx="9155422" cy="575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enagers are meant to be difficult and take risks with drinking and sex,  parents are told | Daily Mail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8" y="3617896"/>
            <a:ext cx="4457700" cy="2724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 descr="http://www.churchleaders.com/wp-content/uploads/files/article_images/children_boys_misbehave_2184682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86" y="3639666"/>
            <a:ext cx="3858456" cy="2737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0" y="15943"/>
            <a:ext cx="9155422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所以，我親愛的弟兄們，你們務要堅固，不可搖動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常</a:t>
            </a:r>
            <a:r>
              <a:rPr lang="zh-TW" altLang="en-US" sz="3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常竭力多作主工；因為知道，你們的勞苦在主裡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面</a:t>
            </a:r>
            <a:endParaRPr lang="en-US" altLang="zh-TW" sz="3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</a:t>
            </a:r>
            <a:r>
              <a:rPr lang="zh-TW" altLang="en-US" sz="3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是徒然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2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林前</a:t>
            </a:r>
            <a:r>
              <a:rPr lang="en-US" altLang="zh-TW" sz="2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15:58)</a:t>
            </a:r>
            <a:endParaRPr lang="en-US" sz="2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49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10776" b="4568"/>
          <a:stretch/>
        </p:blipFill>
        <p:spPr>
          <a:xfrm rot="5134300">
            <a:off x="-307201" y="1229989"/>
            <a:ext cx="6380547" cy="4385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3548" y="667656"/>
            <a:ext cx="4083169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雖然未必能</a:t>
            </a:r>
            <a:r>
              <a:rPr lang="zh-TW" altLang="en-US" sz="38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活到</a:t>
            </a:r>
            <a:endParaRPr lang="en-US" altLang="zh-TW" sz="38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看見樹兒成長，</a:t>
            </a:r>
            <a:endParaRPr lang="en-US" altLang="zh-TW" sz="38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但我們仍不斷地</a:t>
            </a:r>
            <a:endParaRPr lang="en-US" altLang="zh-TW" sz="38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播種，因為我們</a:t>
            </a:r>
            <a:endParaRPr lang="en-US" altLang="zh-TW" sz="38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相信神是信實的！</a:t>
            </a:r>
            <a:endParaRPr lang="en-US" sz="38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Oval 3"/>
          <p:cNvSpPr/>
          <p:nvPr/>
        </p:nvSpPr>
        <p:spPr>
          <a:xfrm rot="21355794">
            <a:off x="457128" y="3863704"/>
            <a:ext cx="5070538" cy="25212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jamesrg.files.wordpress.com/2013/01/rome-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954" y="334107"/>
            <a:ext cx="43556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生命得成長的喜樂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516" y="1107921"/>
            <a:ext cx="847058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「我所禱告的，就是你們的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愛心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，在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知識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各樣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見識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上，多而又多，使你們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分別是非</a:t>
            </a:r>
            <a:endParaRPr lang="en-US" altLang="zh-TW" sz="3400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誠實無過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的人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(9-10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6" name="Picture 2" descr="你知道《愛的教育》里融入了幾種人世間最偉大的愛？ - 每日頭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53" y="2928175"/>
            <a:ext cx="2689411" cy="37993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 Signs You Are Raising A Spoilt Ch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28" y="3171497"/>
            <a:ext cx="4644024" cy="325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06954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1.theodysseyonline.com/files/2016/02/11/635908302799355494123222403_in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09273"/>
            <a:ext cx="9144001" cy="574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5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mustardseed.org.au/catalog/images/ProveIt!G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6" r="17920" b="5573"/>
          <a:stretch/>
        </p:blipFill>
        <p:spPr bwMode="auto">
          <a:xfrm>
            <a:off x="464695" y="854439"/>
            <a:ext cx="3747541" cy="54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blueprintforlife.com/blog/wp-content/uploads/2014/11/discern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773"/>
            <a:ext cx="9185632" cy="61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AutoShape 2" descr="Love and Knowledge – Potter's Hou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72000" y="4021292"/>
            <a:ext cx="4487462" cy="2479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83057" y="1945887"/>
            <a:ext cx="1107996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愛心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7375" y="1563029"/>
            <a:ext cx="1107996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6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知識</a:t>
            </a:r>
            <a:endParaRPr lang="en-US" sz="6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67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-media-cache-ak0.pinimg.com/736x/4c/d5/5e/4cd55e1853da554e2c7e99f8875557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2" y="0"/>
            <a:ext cx="9185632" cy="68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225" y="5861148"/>
            <a:ext cx="85731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結滿仁義的果子，將榮耀歸於神 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(11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51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414"/>
            <a:ext cx="9135475" cy="68804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497" b="16776"/>
          <a:stretch/>
        </p:blipFill>
        <p:spPr>
          <a:xfrm>
            <a:off x="1332768" y="518021"/>
            <a:ext cx="3606026" cy="34778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601124" y="1707327"/>
            <a:ext cx="116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16x</a:t>
            </a:r>
            <a:endParaRPr lang="en-US" sz="40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7642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hristiantimes.org.hk/News/70474/PastorS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8" y="200493"/>
            <a:ext cx="3187232" cy="400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325350"/>
            <a:ext cx="49808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「做事不錯，作人常錯」</a:t>
            </a:r>
            <a:endParaRPr lang="en-US" sz="34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271" y="4940903"/>
            <a:ext cx="8974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知識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如鐵，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智慧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如火，只有智慧才能熔解知識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</a:p>
          <a:p>
            <a:r>
              <a:rPr lang="zh-TW" altLang="en-US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真理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如鐵，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禱告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如火，只有禱告才能將真理化成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/>
            </a:r>
            <a:br>
              <a:rPr lang="en-US" altLang="zh-TW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</a:br>
            <a:r>
              <a:rPr lang="en-US" altLang="zh-TW" sz="2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我們的生命</a:t>
            </a:r>
            <a:endParaRPr lang="en-US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6148" name="Picture 4" descr="Family Pray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122" y="134772"/>
            <a:ext cx="3312928" cy="44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86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andpit.eastside.org.au/wp-content/uploads/graphics/Slider/Phillipi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533"/>
            <a:ext cx="9144000" cy="476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5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munion at Home – First Bible Baptist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8905" y="2260121"/>
            <a:ext cx="3485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家中擘餅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6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K9R9YtaoYAE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7d9.scene7.com/is/image/LifeWayChristianResources/005781324?$Product$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18"/>
          <a:stretch/>
        </p:blipFill>
        <p:spPr bwMode="auto">
          <a:xfrm>
            <a:off x="366761" y="4916758"/>
            <a:ext cx="2751958" cy="1553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Multiply 1"/>
          <p:cNvSpPr/>
          <p:nvPr/>
        </p:nvSpPr>
        <p:spPr>
          <a:xfrm>
            <a:off x="613187" y="4408202"/>
            <a:ext cx="2259106" cy="257107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87516" y="1797784"/>
            <a:ext cx="13205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endParaRPr lang="en-US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5239" y="2460138"/>
            <a:ext cx="13205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n-US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955" y="1432660"/>
            <a:ext cx="13205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en-US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88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ncretizedchristianity.files.wordpress.com/2015/06/joy-happiness-differences-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96316"/>
            <a:ext cx="8045007" cy="47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50" y="74215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喜樂</a:t>
            </a:r>
            <a:endParaRPr lang="en-US" sz="40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6353" y="68843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快樂</a:t>
            </a:r>
            <a:endParaRPr lang="en-US" sz="40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2977447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心態</a:t>
            </a:r>
            <a:endParaRPr lang="en-US" sz="3400" dirty="0">
              <a:solidFill>
                <a:srgbClr val="0070C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6950" y="2978447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情緒</a:t>
            </a:r>
            <a:endParaRPr lang="en-US" sz="3400" dirty="0">
              <a:solidFill>
                <a:srgbClr val="0070C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6950" y="3975907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暫時</a:t>
            </a:r>
            <a:endParaRPr lang="en-US" sz="3400" dirty="0">
              <a:solidFill>
                <a:srgbClr val="0070C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3965148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持續</a:t>
            </a:r>
            <a:endParaRPr lang="en-US" sz="3400" dirty="0">
              <a:solidFill>
                <a:srgbClr val="0070C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4918379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內在</a:t>
            </a:r>
            <a:endParaRPr lang="en-US" sz="3400" dirty="0">
              <a:solidFill>
                <a:srgbClr val="0070C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6950" y="4918378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外在</a:t>
            </a:r>
            <a:endParaRPr lang="en-US" sz="3400" dirty="0">
              <a:solidFill>
                <a:srgbClr val="0070C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5638" y="6104297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在於環境</a:t>
            </a:r>
            <a:endParaRPr lang="en-US" sz="3400" dirty="0">
              <a:solidFill>
                <a:srgbClr val="0070C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1650" y="6104297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來自上帝</a:t>
            </a:r>
            <a:endParaRPr lang="en-US" sz="3400" dirty="0">
              <a:solidFill>
                <a:srgbClr val="0070C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0179" y="68843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happens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5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arkmcmillion.com/wp-content/uploads/2014/04/Paul-in-pr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85750"/>
            <a:ext cx="5396061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905250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419100"/>
            <a:ext cx="45047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「捆鎖之中」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(1:7, 14)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7216" y="726876"/>
            <a:ext cx="323678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200"/>
              </a:lnSpc>
            </a:pP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POP3體 Std W12" panose="040B0C00000000000000" pitchFamily="82" charset="-120"/>
                <a:ea typeface="華康POP3體 Std W12" panose="040B0C00000000000000" pitchFamily="82" charset="-120"/>
              </a:rPr>
              <a:t>四封監獄書信：</a:t>
            </a:r>
            <a:endParaRPr lang="en-US" altLang="zh-TW" sz="3400" dirty="0" smtClean="0">
              <a:solidFill>
                <a:schemeClr val="accent5">
                  <a:lumMod val="75000"/>
                </a:schemeClr>
              </a:solidFill>
              <a:latin typeface="華康POP3體 Std W12" panose="040B0C00000000000000" pitchFamily="82" charset="-120"/>
              <a:ea typeface="華康POP3體 Std W12" panose="040B0C00000000000000" pitchFamily="82" charset="-120"/>
            </a:endParaRPr>
          </a:p>
          <a:p>
            <a:pPr>
              <a:lnSpc>
                <a:spcPts val="3400"/>
              </a:lnSpc>
            </a:pPr>
            <a:endParaRPr lang="en-US" altLang="zh-TW" sz="3400" dirty="0" smtClean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˙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POP3體 Std W12" panose="040B0C00000000000000" pitchFamily="82" charset="-120"/>
                <a:ea typeface="華康POP3體 Std W12" panose="040B0C00000000000000" pitchFamily="82" charset="-120"/>
              </a:rPr>
              <a:t>腓立比書</a:t>
            </a:r>
            <a:endParaRPr lang="en-US" altLang="zh-TW" sz="3400" dirty="0" smtClean="0">
              <a:solidFill>
                <a:schemeClr val="accent5">
                  <a:lumMod val="75000"/>
                </a:schemeClr>
              </a:solidFill>
              <a:latin typeface="華康POP3體 Std W12" panose="040B0C00000000000000" pitchFamily="82" charset="-120"/>
              <a:ea typeface="華康POP3體 Std W12" panose="040B0C00000000000000" pitchFamily="82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˙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POP3體 Std W12" panose="040B0C00000000000000" pitchFamily="82" charset="-120"/>
                <a:ea typeface="華康POP3體 Std W12" panose="040B0C00000000000000" pitchFamily="82" charset="-120"/>
              </a:rPr>
              <a:t>以弗所書</a:t>
            </a:r>
            <a:endParaRPr lang="en-US" altLang="zh-TW" sz="3400" dirty="0" smtClean="0">
              <a:solidFill>
                <a:schemeClr val="accent5">
                  <a:lumMod val="75000"/>
                </a:schemeClr>
              </a:solidFill>
              <a:latin typeface="華康POP3體 Std W12" panose="040B0C00000000000000" pitchFamily="82" charset="-120"/>
              <a:ea typeface="華康POP3體 Std W12" panose="040B0C00000000000000" pitchFamily="82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˙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POP3體 Std W12" panose="040B0C00000000000000" pitchFamily="82" charset="-120"/>
                <a:ea typeface="華康POP3體 Std W12" panose="040B0C00000000000000" pitchFamily="82" charset="-120"/>
              </a:rPr>
              <a:t>歌羅西書</a:t>
            </a:r>
            <a:endParaRPr lang="en-US" altLang="zh-TW" sz="3400" dirty="0" smtClean="0">
              <a:solidFill>
                <a:schemeClr val="accent5">
                  <a:lumMod val="75000"/>
                </a:schemeClr>
              </a:solidFill>
              <a:latin typeface="華康POP3體 Std W12" panose="040B0C00000000000000" pitchFamily="82" charset="-120"/>
              <a:ea typeface="華康POP3體 Std W12" panose="040B0C00000000000000" pitchFamily="82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˙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POP3體 Std W12" panose="040B0C00000000000000" pitchFamily="82" charset="-120"/>
                <a:ea typeface="華康POP3體 Std W12" panose="040B0C00000000000000" pitchFamily="82" charset="-120"/>
              </a:rPr>
              <a:t>腓利門書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POP3體 Std W12" panose="040B0C00000000000000" pitchFamily="82" charset="-120"/>
              <a:ea typeface="華康POP3體 Std W12" panose="040B0C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618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ym.org/wp-content/uploads/2015/09/survey-checkl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2775"/>
            <a:ext cx="585787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9029" y="400050"/>
            <a:ext cx="81259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Sprint SF" pitchFamily="2" charset="0"/>
              </a:rPr>
              <a:t>What must you have to be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Sprint SF" pitchFamily="2" charset="0"/>
              </a:rPr>
              <a:t>happy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Sprint SF" pitchFamily="2" charset="0"/>
              </a:rPr>
              <a:t>?</a:t>
            </a:r>
          </a:p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你要擁有什麼才能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快樂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？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6645" y="1505843"/>
            <a:ext cx="321273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1900 -- 72 </a:t>
            </a:r>
            <a:r>
              <a:rPr lang="zh-TW" altLang="en-US" sz="34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項</a:t>
            </a:r>
            <a:endParaRPr lang="en-US" altLang="zh-TW" sz="3400" dirty="0" smtClean="0">
              <a:solidFill>
                <a:schemeClr val="accent6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1950 </a:t>
            </a:r>
            <a:r>
              <a:rPr lang="en-US" altLang="zh-TW" sz="3400" dirty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--</a:t>
            </a:r>
            <a:r>
              <a:rPr lang="en-US" altLang="zh-TW" sz="34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496 </a:t>
            </a:r>
            <a:r>
              <a:rPr lang="zh-TW" altLang="en-US" sz="34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項</a:t>
            </a:r>
            <a:endParaRPr lang="en-US" altLang="zh-TW" sz="3400" dirty="0" smtClean="0">
              <a:solidFill>
                <a:schemeClr val="accent6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048" y="2590919"/>
            <a:ext cx="26372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2021</a:t>
            </a:r>
            <a:r>
              <a:rPr lang="en-US" sz="20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--  </a:t>
            </a:r>
            <a:r>
              <a:rPr lang="en-US" sz="34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79615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hoopwhoopblog.files.wordpress.com/2016/01/joy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392145">
            <a:off x="316092" y="5547167"/>
            <a:ext cx="8436800" cy="768342"/>
          </a:xfrm>
          <a:prstGeom prst="rect">
            <a:avLst/>
          </a:prstGeom>
          <a:solidFill>
            <a:schemeClr val="bg1">
              <a:alpha val="21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rakashsabc.files.wordpress.com/2010/03/long_paul_in_prison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2" y="133350"/>
            <a:ext cx="5176723" cy="67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2874" y="187630"/>
            <a:ext cx="1754326" cy="66325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我每逢想念你們，就感謝我的神，</a:t>
            </a:r>
            <a:endParaRPr lang="en-US" altLang="zh-TW" sz="3400" dirty="0" smtClean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每逢為你們眾人祈求的時候</a:t>
            </a:r>
            <a:endParaRPr lang="en-US" altLang="zh-TW" sz="3400" dirty="0" smtClean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常是歡歡喜喜的祈求</a:t>
            </a:r>
            <a:r>
              <a:rPr lang="en-US" altLang="zh-TW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(</a:t>
            </a:r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三至四節</a:t>
            </a:r>
            <a:r>
              <a:rPr lang="en-US" altLang="zh-TW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63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13707</TotalTime>
  <Words>704</Words>
  <Application>Microsoft Office PowerPoint</Application>
  <PresentationFormat>On-screen Show (4:3)</PresentationFormat>
  <Paragraphs>90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新細明體</vt:lpstr>
      <vt:lpstr>王漢宗空疊圓繁</vt:lpstr>
      <vt:lpstr>華康POP3體 Std W12</vt:lpstr>
      <vt:lpstr>華康魏碑體 Std W7</vt:lpstr>
      <vt:lpstr>華康黑體 Std W7</vt:lpstr>
      <vt:lpstr>華康黑體 Std W9</vt:lpstr>
      <vt:lpstr>華康龍門石碑 Std W9</vt:lpstr>
      <vt:lpstr>Arial</vt:lpstr>
      <vt:lpstr>Calibri</vt:lpstr>
      <vt:lpstr>Calibri Light</vt:lpstr>
      <vt:lpstr>Sprint SF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HP</cp:lastModifiedBy>
  <cp:revision>82</cp:revision>
  <dcterms:created xsi:type="dcterms:W3CDTF">2016-02-18T03:00:47Z</dcterms:created>
  <dcterms:modified xsi:type="dcterms:W3CDTF">2021-01-08T17:30:06Z</dcterms:modified>
</cp:coreProperties>
</file>