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339" r:id="rId2"/>
    <p:sldId id="307" r:id="rId3"/>
    <p:sldId id="306" r:id="rId4"/>
    <p:sldId id="311" r:id="rId5"/>
    <p:sldId id="312" r:id="rId6"/>
    <p:sldId id="333" r:id="rId7"/>
    <p:sldId id="329" r:id="rId8"/>
    <p:sldId id="330" r:id="rId9"/>
    <p:sldId id="336" r:id="rId10"/>
    <p:sldId id="331" r:id="rId11"/>
    <p:sldId id="338" r:id="rId12"/>
    <p:sldId id="347" r:id="rId13"/>
    <p:sldId id="328" r:id="rId14"/>
    <p:sldId id="316" r:id="rId15"/>
    <p:sldId id="324" r:id="rId16"/>
    <p:sldId id="325" r:id="rId17"/>
    <p:sldId id="32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88" autoAdjust="0"/>
    <p:restoredTop sz="90353" autoAdjust="0"/>
  </p:normalViewPr>
  <p:slideViewPr>
    <p:cSldViewPr snapToGrid="0">
      <p:cViewPr>
        <p:scale>
          <a:sx n="26" d="100"/>
          <a:sy n="26" d="100"/>
        </p:scale>
        <p:origin x="895" y="4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E0EB4-DA89-490F-9704-70E81697B721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4E788-9BE4-4287-818F-13C4B10AA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59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9">
            <a:extLst>
              <a:ext uri="{FF2B5EF4-FFF2-40B4-BE49-F238E27FC236}">
                <a16:creationId xmlns:a16="http://schemas.microsoft.com/office/drawing/2014/main" id="{83FBDFE4-8E70-45B0-98BC-1C617CA5813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14C1263-0168-4C00-97C0-03B0B7E4E170}" type="slidenum">
              <a:rPr lang="en-US" altLang="en-US">
                <a:latin typeface="Calibri" panose="020F050202020403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9699" name="Rectangle 1">
            <a:extLst>
              <a:ext uri="{FF2B5EF4-FFF2-40B4-BE49-F238E27FC236}">
                <a16:creationId xmlns:a16="http://schemas.microsoft.com/office/drawing/2014/main" id="{DE655073-DC10-492A-9ED3-65314905A0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0688" y="704850"/>
            <a:ext cx="6245225" cy="351313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7FD9267F-63C7-4BB1-84A2-367203F674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452938"/>
            <a:ext cx="5667375" cy="42148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9701" name="Text Box 3">
            <a:extLst>
              <a:ext uri="{FF2B5EF4-FFF2-40B4-BE49-F238E27FC236}">
                <a16:creationId xmlns:a16="http://schemas.microsoft.com/office/drawing/2014/main" id="{FD4F0D68-278F-41B7-9CC6-FC8992944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3200" y="8902700"/>
            <a:ext cx="3071813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587" tIns="47625" rIns="91587" bIns="47625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4A3344F-87B3-41ED-94E2-F1DB96D8225F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9">
            <a:extLst>
              <a:ext uri="{FF2B5EF4-FFF2-40B4-BE49-F238E27FC236}">
                <a16:creationId xmlns:a16="http://schemas.microsoft.com/office/drawing/2014/main" id="{83FBDFE4-8E70-45B0-98BC-1C617CA5813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14C1263-0168-4C00-97C0-03B0B7E4E170}" type="slidenum">
              <a:rPr lang="en-US" altLang="en-US">
                <a:latin typeface="Calibri" panose="020F050202020403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9699" name="Rectangle 1">
            <a:extLst>
              <a:ext uri="{FF2B5EF4-FFF2-40B4-BE49-F238E27FC236}">
                <a16:creationId xmlns:a16="http://schemas.microsoft.com/office/drawing/2014/main" id="{DE655073-DC10-492A-9ED3-65314905A0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0688" y="704850"/>
            <a:ext cx="6245225" cy="351313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7FD9267F-63C7-4BB1-84A2-367203F674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452938"/>
            <a:ext cx="5667375" cy="42148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9701" name="Text Box 3">
            <a:extLst>
              <a:ext uri="{FF2B5EF4-FFF2-40B4-BE49-F238E27FC236}">
                <a16:creationId xmlns:a16="http://schemas.microsoft.com/office/drawing/2014/main" id="{FD4F0D68-278F-41B7-9CC6-FC8992944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3200" y="8902700"/>
            <a:ext cx="3071813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587" tIns="47625" rIns="91587" bIns="47625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4A3344F-87B3-41ED-94E2-F1DB96D8225F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983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9">
            <a:extLst>
              <a:ext uri="{FF2B5EF4-FFF2-40B4-BE49-F238E27FC236}">
                <a16:creationId xmlns:a16="http://schemas.microsoft.com/office/drawing/2014/main" id="{83FBDFE4-8E70-45B0-98BC-1C617CA5813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14C1263-0168-4C00-97C0-03B0B7E4E170}" type="slidenum">
              <a:rPr lang="en-US" altLang="en-US">
                <a:latin typeface="Calibri" panose="020F050202020403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9699" name="Rectangle 1">
            <a:extLst>
              <a:ext uri="{FF2B5EF4-FFF2-40B4-BE49-F238E27FC236}">
                <a16:creationId xmlns:a16="http://schemas.microsoft.com/office/drawing/2014/main" id="{DE655073-DC10-492A-9ED3-65314905A0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0688" y="704850"/>
            <a:ext cx="6245225" cy="351313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7FD9267F-63C7-4BB1-84A2-367203F674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452938"/>
            <a:ext cx="5667375" cy="42148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9701" name="Text Box 3">
            <a:extLst>
              <a:ext uri="{FF2B5EF4-FFF2-40B4-BE49-F238E27FC236}">
                <a16:creationId xmlns:a16="http://schemas.microsoft.com/office/drawing/2014/main" id="{FD4F0D68-278F-41B7-9CC6-FC8992944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3200" y="8902700"/>
            <a:ext cx="3071813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587" tIns="47625" rIns="91587" bIns="47625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4A3344F-87B3-41ED-94E2-F1DB96D8225F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112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9">
            <a:extLst>
              <a:ext uri="{FF2B5EF4-FFF2-40B4-BE49-F238E27FC236}">
                <a16:creationId xmlns:a16="http://schemas.microsoft.com/office/drawing/2014/main" id="{83FBDFE4-8E70-45B0-98BC-1C617CA5813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14C1263-0168-4C00-97C0-03B0B7E4E170}" type="slidenum">
              <a:rPr lang="en-US" altLang="en-US">
                <a:latin typeface="Calibri" panose="020F050202020403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9699" name="Rectangle 1">
            <a:extLst>
              <a:ext uri="{FF2B5EF4-FFF2-40B4-BE49-F238E27FC236}">
                <a16:creationId xmlns:a16="http://schemas.microsoft.com/office/drawing/2014/main" id="{DE655073-DC10-492A-9ED3-65314905A0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0688" y="704850"/>
            <a:ext cx="6245225" cy="351313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7FD9267F-63C7-4BB1-84A2-367203F674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452938"/>
            <a:ext cx="5667375" cy="42148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9701" name="Text Box 3">
            <a:extLst>
              <a:ext uri="{FF2B5EF4-FFF2-40B4-BE49-F238E27FC236}">
                <a16:creationId xmlns:a16="http://schemas.microsoft.com/office/drawing/2014/main" id="{FD4F0D68-278F-41B7-9CC6-FC8992944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3200" y="8902700"/>
            <a:ext cx="3071813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587" tIns="47625" rIns="91587" bIns="47625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4A3344F-87B3-41ED-94E2-F1DB96D8225F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574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9">
            <a:extLst>
              <a:ext uri="{FF2B5EF4-FFF2-40B4-BE49-F238E27FC236}">
                <a16:creationId xmlns:a16="http://schemas.microsoft.com/office/drawing/2014/main" id="{83FBDFE4-8E70-45B0-98BC-1C617CA5813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14C1263-0168-4C00-97C0-03B0B7E4E170}" type="slidenum">
              <a:rPr lang="en-US" altLang="en-US">
                <a:latin typeface="Calibri" panose="020F050202020403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9699" name="Rectangle 1">
            <a:extLst>
              <a:ext uri="{FF2B5EF4-FFF2-40B4-BE49-F238E27FC236}">
                <a16:creationId xmlns:a16="http://schemas.microsoft.com/office/drawing/2014/main" id="{DE655073-DC10-492A-9ED3-65314905A0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0688" y="704850"/>
            <a:ext cx="6245225" cy="351313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7FD9267F-63C7-4BB1-84A2-367203F674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452938"/>
            <a:ext cx="5667375" cy="42148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9701" name="Text Box 3">
            <a:extLst>
              <a:ext uri="{FF2B5EF4-FFF2-40B4-BE49-F238E27FC236}">
                <a16:creationId xmlns:a16="http://schemas.microsoft.com/office/drawing/2014/main" id="{FD4F0D68-278F-41B7-9CC6-FC8992944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3200" y="8902700"/>
            <a:ext cx="3071813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587" tIns="47625" rIns="91587" bIns="47625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4A3344F-87B3-41ED-94E2-F1DB96D8225F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679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9">
            <a:extLst>
              <a:ext uri="{FF2B5EF4-FFF2-40B4-BE49-F238E27FC236}">
                <a16:creationId xmlns:a16="http://schemas.microsoft.com/office/drawing/2014/main" id="{83FBDFE4-8E70-45B0-98BC-1C617CA5813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14C1263-0168-4C00-97C0-03B0B7E4E170}" type="slidenum">
              <a:rPr lang="en-US" altLang="en-US">
                <a:latin typeface="Calibri" panose="020F050202020403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9699" name="Rectangle 1">
            <a:extLst>
              <a:ext uri="{FF2B5EF4-FFF2-40B4-BE49-F238E27FC236}">
                <a16:creationId xmlns:a16="http://schemas.microsoft.com/office/drawing/2014/main" id="{DE655073-DC10-492A-9ED3-65314905A0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0688" y="704850"/>
            <a:ext cx="6245225" cy="351313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7FD9267F-63C7-4BB1-84A2-367203F674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452938"/>
            <a:ext cx="5667375" cy="42148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9701" name="Text Box 3">
            <a:extLst>
              <a:ext uri="{FF2B5EF4-FFF2-40B4-BE49-F238E27FC236}">
                <a16:creationId xmlns:a16="http://schemas.microsoft.com/office/drawing/2014/main" id="{FD4F0D68-278F-41B7-9CC6-FC8992944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3200" y="8902700"/>
            <a:ext cx="3071813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587" tIns="47625" rIns="91587" bIns="47625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4A3344F-87B3-41ED-94E2-F1DB96D8225F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9273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9">
            <a:extLst>
              <a:ext uri="{FF2B5EF4-FFF2-40B4-BE49-F238E27FC236}">
                <a16:creationId xmlns:a16="http://schemas.microsoft.com/office/drawing/2014/main" id="{83FBDFE4-8E70-45B0-98BC-1C617CA5813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14C1263-0168-4C00-97C0-03B0B7E4E170}" type="slidenum">
              <a:rPr lang="en-US" altLang="en-US">
                <a:latin typeface="Calibri" panose="020F050202020403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9699" name="Rectangle 1">
            <a:extLst>
              <a:ext uri="{FF2B5EF4-FFF2-40B4-BE49-F238E27FC236}">
                <a16:creationId xmlns:a16="http://schemas.microsoft.com/office/drawing/2014/main" id="{DE655073-DC10-492A-9ED3-65314905A0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0688" y="704850"/>
            <a:ext cx="6245225" cy="351313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7FD9267F-63C7-4BB1-84A2-367203F674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452938"/>
            <a:ext cx="5667375" cy="42148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9701" name="Text Box 3">
            <a:extLst>
              <a:ext uri="{FF2B5EF4-FFF2-40B4-BE49-F238E27FC236}">
                <a16:creationId xmlns:a16="http://schemas.microsoft.com/office/drawing/2014/main" id="{FD4F0D68-278F-41B7-9CC6-FC8992944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3200" y="8902700"/>
            <a:ext cx="3071813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587" tIns="47625" rIns="91587" bIns="47625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4A3344F-87B3-41ED-94E2-F1DB96D8225F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71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9">
            <a:extLst>
              <a:ext uri="{FF2B5EF4-FFF2-40B4-BE49-F238E27FC236}">
                <a16:creationId xmlns:a16="http://schemas.microsoft.com/office/drawing/2014/main" id="{83FBDFE4-8E70-45B0-98BC-1C617CA5813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61963" algn="l"/>
                <a:tab pos="928688" algn="l"/>
                <a:tab pos="1393825" algn="l"/>
                <a:tab pos="1858963" algn="l"/>
                <a:tab pos="2324100" algn="l"/>
                <a:tab pos="2790825" algn="l"/>
                <a:tab pos="3254375" algn="l"/>
                <a:tab pos="3719513" algn="l"/>
                <a:tab pos="4184650" algn="l"/>
                <a:tab pos="4649788" algn="l"/>
                <a:tab pos="5114925" algn="l"/>
                <a:tab pos="5581650" algn="l"/>
                <a:tab pos="6046788" algn="l"/>
                <a:tab pos="6511925" algn="l"/>
                <a:tab pos="6977063" algn="l"/>
                <a:tab pos="7442200" algn="l"/>
                <a:tab pos="7905750" algn="l"/>
                <a:tab pos="8372475" algn="l"/>
                <a:tab pos="8837613" algn="l"/>
                <a:tab pos="93043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14C1263-0168-4C00-97C0-03B0B7E4E170}" type="slidenum">
              <a:rPr lang="en-US" altLang="en-US">
                <a:latin typeface="Calibri" panose="020F050202020403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9699" name="Rectangle 1">
            <a:extLst>
              <a:ext uri="{FF2B5EF4-FFF2-40B4-BE49-F238E27FC236}">
                <a16:creationId xmlns:a16="http://schemas.microsoft.com/office/drawing/2014/main" id="{DE655073-DC10-492A-9ED3-65314905A0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0688" y="704850"/>
            <a:ext cx="6245225" cy="351313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7FD9267F-63C7-4BB1-84A2-367203F674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452938"/>
            <a:ext cx="5667375" cy="42148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9701" name="Text Box 3">
            <a:extLst>
              <a:ext uri="{FF2B5EF4-FFF2-40B4-BE49-F238E27FC236}">
                <a16:creationId xmlns:a16="http://schemas.microsoft.com/office/drawing/2014/main" id="{FD4F0D68-278F-41B7-9CC6-FC8992944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3200" y="8902700"/>
            <a:ext cx="3071813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587" tIns="47625" rIns="91587" bIns="47625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4A3344F-87B3-41ED-94E2-F1DB96D8225F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007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736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6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62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1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99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97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36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2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55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67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D58E-8ECB-41AD-9175-ED9CE3297BD4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96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9D58E-8ECB-41AD-9175-ED9CE3297BD4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2EC61-ED4E-45D9-8F67-F7279091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44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8363" y="190512"/>
            <a:ext cx="10549247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400300"/>
            <a:r>
              <a:rPr lang="en-US" altLang="zh-TW" sz="40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 </a:t>
            </a:r>
            <a:r>
              <a:rPr lang="zh-TW" altLang="en-US" sz="42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當耶穌開</a:t>
            </a:r>
            <a:r>
              <a:rPr lang="zh-TW" altLang="en-US" sz="4200" b="1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始祂事</a:t>
            </a:r>
            <a:r>
              <a:rPr lang="zh-TW" altLang="en-US" sz="42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工之前，宣告這個</a:t>
            </a:r>
            <a:r>
              <a:rPr lang="zh-TW" altLang="en-US" sz="4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好消</a:t>
            </a:r>
            <a:r>
              <a:rPr lang="zh-TW" altLang="en-US" sz="4200" b="1" dirty="0" smtClean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息</a:t>
            </a:r>
            <a:r>
              <a:rPr lang="zh-TW" altLang="en-US" sz="4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：</a:t>
            </a:r>
            <a:endParaRPr lang="en-US" altLang="zh-TW" sz="4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indent="-2400300"/>
            <a:r>
              <a:rPr lang="en-US" altLang="zh-TW" sz="32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		</a:t>
            </a:r>
            <a:r>
              <a:rPr lang="zh-CN" altLang="en-US" sz="3200" dirty="0"/>
              <a:t/>
            </a:r>
            <a:br>
              <a:rPr lang="zh-CN" altLang="en-US" sz="3200" dirty="0"/>
            </a:br>
            <a:endParaRPr 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5012798D-A0FB-4D3A-89F7-373AA311F7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2287"/>
            <a:ext cx="12192000" cy="580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957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1DB97239-0584-498C-8793-38EF666A3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676400"/>
            <a:ext cx="9220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F8716AE7-5F31-4AFB-9412-AD20295910F7}"/>
              </a:ext>
            </a:extLst>
          </p:cNvPr>
          <p:cNvSpPr txBox="1">
            <a:spLocks noChangeArrowheads="1"/>
          </p:cNvSpPr>
          <p:nvPr/>
        </p:nvSpPr>
        <p:spPr bwMode="auto">
          <a:xfrm flipV="1">
            <a:off x="1981200" y="716282"/>
            <a:ext cx="82296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zh-TW" sz="3600" dirty="0">
              <a:latin typeface="MingLiU" panose="020B0604030504040204" pitchFamily="49" charset="-120"/>
              <a:ea typeface="宋体" panose="02010600030101010101" pitchFamily="2" charset="-122"/>
            </a:endParaRPr>
          </a:p>
          <a:p>
            <a:pPr algn="ctr" eaLnBrk="1" hangingPunct="1">
              <a:spcBef>
                <a:spcPct val="0"/>
              </a:spcBef>
            </a:pPr>
            <a:endParaRPr lang="en-US" altLang="en-US" sz="3200" dirty="0">
              <a:latin typeface="MingLiU" panose="020B0604030504040204" pitchFamily="49" charset="-120"/>
              <a:ea typeface="宋体" panose="02010600030101010101" pitchFamily="2" charset="-122"/>
            </a:endParaRPr>
          </a:p>
        </p:txBody>
      </p:sp>
      <p:sp>
        <p:nvSpPr>
          <p:cNvPr id="28676" name="Text Box 3">
            <a:extLst>
              <a:ext uri="{FF2B5EF4-FFF2-40B4-BE49-F238E27FC236}">
                <a16:creationId xmlns:a16="http://schemas.microsoft.com/office/drawing/2014/main" id="{0D4A4A9F-AD3A-4867-BE4F-F1903889D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258" y="192644"/>
            <a:ext cx="11756571" cy="629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US" altLang="zh-TW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3) </a:t>
            </a:r>
            <a:r>
              <a:rPr lang="zh-TW" altLang="en-US" sz="4200" b="1" dirty="0">
                <a:solidFill>
                  <a:srgbClr val="C00000"/>
                </a:solidFill>
                <a:latin typeface="open sans" panose="020B0604020202020204" pitchFamily="34" charset="0"/>
              </a:rPr>
              <a:t>健康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和社交媒體        </a:t>
            </a:r>
            <a:endParaRPr lang="en-US" altLang="zh-TW" sz="4200" b="1" dirty="0">
              <a:solidFill>
                <a:schemeClr val="tx1"/>
              </a:solidFill>
              <a:latin typeface="open sans" panose="020B0604020202020204" pitchFamily="34" charset="0"/>
            </a:endParaRPr>
          </a:p>
          <a:p>
            <a:r>
              <a:rPr lang="en-US" altLang="zh-TW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    </a:t>
            </a:r>
            <a:r>
              <a:rPr lang="zh-TW" altLang="en-US" sz="42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撒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旦知道人的弱</a:t>
            </a:r>
            <a:r>
              <a:rPr lang="zh-TW" altLang="en-US" sz="42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點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：</a:t>
            </a:r>
            <a:r>
              <a:rPr lang="zh-TW" altLang="en-US" sz="42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怕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死               </a:t>
            </a:r>
            <a:endParaRPr lang="en-US" altLang="zh-TW" sz="4200" b="1" dirty="0">
              <a:solidFill>
                <a:schemeClr val="tx1"/>
              </a:solidFill>
              <a:latin typeface="open sans" panose="020B0604020202020204" pitchFamily="34" charset="0"/>
            </a:endParaRPr>
          </a:p>
          <a:p>
            <a:r>
              <a:rPr lang="en-US" altLang="zh-TW" sz="4200" b="1" dirty="0">
                <a:solidFill>
                  <a:srgbClr val="666666"/>
                </a:solidFill>
                <a:latin typeface="open sans" panose="020B0604020202020204" pitchFamily="34" charset="0"/>
              </a:rPr>
              <a:t>    </a:t>
            </a:r>
            <a:r>
              <a:rPr lang="zh-TW" altLang="en-US" sz="42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表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現 </a:t>
            </a:r>
            <a:r>
              <a:rPr lang="en-US" altLang="zh-TW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: </a:t>
            </a:r>
            <a:r>
              <a:rPr lang="zh-TW" altLang="en-US" sz="4200" b="1" dirty="0">
                <a:solidFill>
                  <a:srgbClr val="C00000"/>
                </a:solidFill>
                <a:latin typeface="open sans" panose="020B0604020202020204" pitchFamily="34" charset="0"/>
              </a:rPr>
              <a:t>過分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運動</a:t>
            </a:r>
            <a:r>
              <a:rPr lang="en-US" altLang="zh-TW" sz="42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,</a:t>
            </a:r>
            <a:r>
              <a:rPr lang="zh-TW" altLang="en-US" sz="42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、維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他命不離</a:t>
            </a:r>
            <a:r>
              <a:rPr lang="zh-TW" altLang="en-US" sz="42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口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、</a:t>
            </a:r>
            <a:r>
              <a:rPr lang="en-US" altLang="zh-TW" sz="4200" b="1" dirty="0" smtClean="0">
                <a:solidFill>
                  <a:srgbClr val="666666"/>
                </a:solidFill>
                <a:latin typeface="open sans" panose="020B0604020202020204" pitchFamily="34" charset="0"/>
              </a:rPr>
              <a:t> </a:t>
            </a:r>
            <a:r>
              <a:rPr lang="en-US" altLang="zh-TW" sz="4200" b="1" dirty="0">
                <a:solidFill>
                  <a:srgbClr val="666666"/>
                </a:solidFill>
                <a:latin typeface="open sans" panose="020B0604020202020204" pitchFamily="34" charset="0"/>
              </a:rPr>
              <a:t>			                    </a:t>
            </a:r>
            <a:r>
              <a:rPr lang="en-US" altLang="zh-TW" sz="4200" b="1" dirty="0" smtClean="0">
                <a:solidFill>
                  <a:srgbClr val="666666"/>
                </a:solidFill>
                <a:latin typeface="open sans" panose="020B0604020202020204" pitchFamily="34" charset="0"/>
              </a:rPr>
              <a:t>   </a:t>
            </a:r>
          </a:p>
          <a:p>
            <a:r>
              <a:rPr lang="en-US" altLang="zh-TW" sz="4200" b="1" dirty="0">
                <a:solidFill>
                  <a:srgbClr val="666666"/>
                </a:solidFill>
                <a:latin typeface="open sans" panose="020B0604020202020204" pitchFamily="34" charset="0"/>
              </a:rPr>
              <a:t> </a:t>
            </a:r>
            <a:r>
              <a:rPr lang="en-US" altLang="zh-TW" sz="4200" b="1" dirty="0" smtClean="0">
                <a:solidFill>
                  <a:srgbClr val="666666"/>
                </a:solidFill>
                <a:latin typeface="open sans" panose="020B0604020202020204" pitchFamily="34" charset="0"/>
              </a:rPr>
              <a:t>             </a:t>
            </a:r>
            <a:r>
              <a:rPr lang="zh-TW" altLang="en-US" sz="4200" b="1" dirty="0" smtClean="0">
                <a:solidFill>
                  <a:srgbClr val="C00000"/>
                </a:solidFill>
                <a:latin typeface="open sans" panose="020B0604020202020204" pitchFamily="34" charset="0"/>
              </a:rPr>
              <a:t>過</a:t>
            </a:r>
            <a:r>
              <a:rPr lang="zh-TW" altLang="en-US" sz="4200" b="1" dirty="0">
                <a:solidFill>
                  <a:srgbClr val="C00000"/>
                </a:solidFill>
                <a:latin typeface="open sans" panose="020B0604020202020204" pitchFamily="34" charset="0"/>
              </a:rPr>
              <a:t>分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專注健</a:t>
            </a:r>
            <a:r>
              <a:rPr lang="zh-TW" altLang="en-US" sz="42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康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、</a:t>
            </a:r>
            <a:r>
              <a:rPr lang="zh-TW" altLang="en-US" sz="42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講座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、</a:t>
            </a:r>
            <a:r>
              <a:rPr lang="zh-TW" altLang="en-US" sz="42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飲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食上面</a:t>
            </a:r>
            <a:r>
              <a:rPr lang="zh-CN" altLang="en-US" sz="4200" b="1" dirty="0">
                <a:solidFill>
                  <a:schemeClr val="tx1"/>
                </a:solidFill>
              </a:rPr>
              <a:t>                </a:t>
            </a:r>
            <a:endParaRPr lang="en-US" altLang="zh-CN" sz="4200" b="1" dirty="0">
              <a:solidFill>
                <a:schemeClr val="tx1"/>
              </a:solidFill>
            </a:endParaRPr>
          </a:p>
          <a:p>
            <a:r>
              <a:rPr lang="zh-TW" altLang="en-US" sz="4200" b="1" dirty="0" smtClean="0">
                <a:solidFill>
                  <a:srgbClr val="222222"/>
                </a:solidFill>
              </a:rPr>
              <a:t>    摩</a:t>
            </a:r>
            <a:r>
              <a:rPr lang="zh-TW" altLang="en-US" sz="4200" b="1" dirty="0">
                <a:solidFill>
                  <a:srgbClr val="222222"/>
                </a:solidFill>
              </a:rPr>
              <a:t>西的提醒</a:t>
            </a:r>
            <a:r>
              <a:rPr lang="en-US" altLang="zh-TW" sz="4200" b="1" dirty="0">
                <a:solidFill>
                  <a:srgbClr val="222222"/>
                </a:solidFill>
              </a:rPr>
              <a:t>:      </a:t>
            </a:r>
          </a:p>
          <a:p>
            <a:r>
              <a:rPr lang="en-US" altLang="zh-TW" sz="4200" b="1" dirty="0" smtClean="0">
                <a:solidFill>
                  <a:srgbClr val="222222"/>
                </a:solidFill>
              </a:rPr>
              <a:t>“</a:t>
            </a:r>
            <a:r>
              <a:rPr lang="zh-TW" altLang="en-US" sz="4200" b="1" dirty="0">
                <a:solidFill>
                  <a:srgbClr val="222222"/>
                </a:solidFill>
              </a:rPr>
              <a:t>我們一生的年日是七十歲。若是強壯可到八十歲。但其中所矜誇的，不過是勞苦愁煩。轉眼成空，我們便如飛而去</a:t>
            </a:r>
            <a:r>
              <a:rPr lang="en-US" altLang="zh-TW" sz="4200" b="1" dirty="0">
                <a:solidFill>
                  <a:srgbClr val="222222"/>
                </a:solidFill>
              </a:rPr>
              <a:t>.</a:t>
            </a:r>
            <a:r>
              <a:rPr lang="zh-TW" altLang="en-US" sz="4200" b="1" dirty="0">
                <a:solidFill>
                  <a:srgbClr val="222222"/>
                </a:solidFill>
              </a:rPr>
              <a:t>”“</a:t>
            </a:r>
            <a:r>
              <a:rPr lang="zh-TW" altLang="en-US" sz="4200" b="1" dirty="0">
                <a:solidFill>
                  <a:srgbClr val="C00000"/>
                </a:solidFill>
              </a:rPr>
              <a:t>求你指教我們怎樣數算自己的日子</a:t>
            </a:r>
            <a:r>
              <a:rPr lang="zh-TW" altLang="en-US" sz="4200" b="1" dirty="0">
                <a:solidFill>
                  <a:srgbClr val="222222"/>
                </a:solidFill>
              </a:rPr>
              <a:t>，好叫我們</a:t>
            </a:r>
            <a:r>
              <a:rPr lang="zh-TW" altLang="en-US" sz="4200" b="1" dirty="0">
                <a:solidFill>
                  <a:srgbClr val="C00000"/>
                </a:solidFill>
              </a:rPr>
              <a:t>得著智慧的心</a:t>
            </a:r>
            <a:r>
              <a:rPr lang="en-US" altLang="zh-TW" sz="4200" b="1" dirty="0">
                <a:solidFill>
                  <a:srgbClr val="222222"/>
                </a:solidFill>
              </a:rPr>
              <a:t>.</a:t>
            </a:r>
            <a:r>
              <a:rPr lang="zh-TW" altLang="en-US" sz="4200" b="1" dirty="0">
                <a:solidFill>
                  <a:srgbClr val="222222"/>
                </a:solidFill>
              </a:rPr>
              <a:t>” </a:t>
            </a:r>
            <a:r>
              <a:rPr lang="en-US" altLang="zh-TW" sz="4200" b="1" dirty="0">
                <a:solidFill>
                  <a:srgbClr val="222222"/>
                </a:solidFill>
              </a:rPr>
              <a:t>(</a:t>
            </a:r>
            <a:r>
              <a:rPr lang="zh-TW" altLang="en-US" sz="4200" b="1" dirty="0">
                <a:solidFill>
                  <a:srgbClr val="222222"/>
                </a:solidFill>
              </a:rPr>
              <a:t>詩</a:t>
            </a:r>
            <a:r>
              <a:rPr lang="en-US" altLang="zh-TW" sz="4200" b="1" dirty="0">
                <a:solidFill>
                  <a:srgbClr val="222222"/>
                </a:solidFill>
              </a:rPr>
              <a:t>90:10,12)</a:t>
            </a:r>
            <a:endParaRPr lang="en-US" altLang="zh-CN" sz="4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37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1DB97239-0584-498C-8793-38EF666A3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676400"/>
            <a:ext cx="9220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F8716AE7-5F31-4AFB-9412-AD20295910F7}"/>
              </a:ext>
            </a:extLst>
          </p:cNvPr>
          <p:cNvSpPr txBox="1">
            <a:spLocks noChangeArrowheads="1"/>
          </p:cNvSpPr>
          <p:nvPr/>
        </p:nvSpPr>
        <p:spPr bwMode="auto">
          <a:xfrm flipV="1">
            <a:off x="1981200" y="716282"/>
            <a:ext cx="82296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zh-TW" sz="3600" dirty="0">
              <a:latin typeface="MingLiU" panose="020B0604030504040204" pitchFamily="49" charset="-120"/>
              <a:ea typeface="宋体" panose="02010600030101010101" pitchFamily="2" charset="-122"/>
            </a:endParaRPr>
          </a:p>
          <a:p>
            <a:pPr algn="ctr" eaLnBrk="1" hangingPunct="1">
              <a:spcBef>
                <a:spcPct val="0"/>
              </a:spcBef>
            </a:pPr>
            <a:endParaRPr lang="en-US" altLang="en-US" sz="3200" dirty="0">
              <a:latin typeface="MingLiU" panose="020B0604030504040204" pitchFamily="49" charset="-120"/>
              <a:ea typeface="宋体" panose="02010600030101010101" pitchFamily="2" charset="-122"/>
            </a:endParaRPr>
          </a:p>
        </p:txBody>
      </p:sp>
      <p:sp>
        <p:nvSpPr>
          <p:cNvPr id="28676" name="Text Box 3">
            <a:extLst>
              <a:ext uri="{FF2B5EF4-FFF2-40B4-BE49-F238E27FC236}">
                <a16:creationId xmlns:a16="http://schemas.microsoft.com/office/drawing/2014/main" id="{0D4A4A9F-AD3A-4867-BE4F-F1903889D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4509" y="465777"/>
            <a:ext cx="10044546" cy="629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US" altLang="ja-JP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3) </a:t>
            </a:r>
            <a:r>
              <a:rPr lang="ja-JP" altLang="en-US" sz="4200" b="1" dirty="0">
                <a:solidFill>
                  <a:schemeClr val="bg2">
                    <a:lumMod val="75000"/>
                  </a:schemeClr>
                </a:solidFill>
                <a:latin typeface="open sans" panose="020B0604020202020204" pitchFamily="34" charset="0"/>
              </a:rPr>
              <a:t>健康</a:t>
            </a:r>
            <a:r>
              <a:rPr lang="ja-JP" altLang="en-US" sz="4200" b="1" dirty="0">
                <a:solidFill>
                  <a:schemeClr val="bg2">
                    <a:lumMod val="75000"/>
                  </a:schemeClr>
                </a:solidFill>
              </a:rPr>
              <a:t>和</a:t>
            </a:r>
            <a:r>
              <a:rPr lang="ja-JP" altLang="en-US" sz="4200" b="1" dirty="0">
                <a:solidFill>
                  <a:srgbClr val="C00000"/>
                </a:solidFill>
              </a:rPr>
              <a:t>社交媒體</a:t>
            </a:r>
            <a:endParaRPr lang="en-US" altLang="ja-JP" sz="4200" b="1" dirty="0">
              <a:solidFill>
                <a:srgbClr val="C00000"/>
              </a:solidFill>
            </a:endParaRPr>
          </a:p>
          <a:p>
            <a:r>
              <a:rPr lang="en-US" altLang="ja-JP" sz="4200" b="1" dirty="0">
                <a:solidFill>
                  <a:schemeClr val="tx1"/>
                </a:solidFill>
              </a:rPr>
              <a:t>        </a:t>
            </a:r>
            <a:r>
              <a:rPr lang="zh-CN" altLang="en-US" sz="4200" b="1" dirty="0">
                <a:solidFill>
                  <a:schemeClr val="tx1"/>
                </a:solidFill>
              </a:rPr>
              <a:t>撒旦知道人容易被</a:t>
            </a:r>
            <a:r>
              <a:rPr lang="ja-JP" altLang="en-US" sz="4200" b="1" dirty="0">
                <a:solidFill>
                  <a:schemeClr val="tx1"/>
                </a:solidFill>
              </a:rPr>
              <a:t>社交媒體引诱</a:t>
            </a:r>
            <a:endParaRPr lang="en-US" altLang="zh-CN" sz="4200" b="1" dirty="0">
              <a:solidFill>
                <a:schemeClr val="tx1"/>
              </a:solidFill>
            </a:endParaRPr>
          </a:p>
          <a:p>
            <a:r>
              <a:rPr lang="en-US" altLang="ja-JP" sz="4200" b="1" dirty="0">
                <a:solidFill>
                  <a:srgbClr val="FF0000"/>
                </a:solidFill>
              </a:rPr>
              <a:t>			</a:t>
            </a:r>
            <a:r>
              <a:rPr lang="en-US" altLang="ja-JP" sz="4200" b="1" dirty="0" smtClean="0">
                <a:solidFill>
                  <a:srgbClr val="FF0000"/>
                </a:solidFill>
              </a:rPr>
              <a:t>  </a:t>
            </a:r>
            <a:r>
              <a:rPr lang="zh-TW" altLang="en-US" sz="4200" b="1" dirty="0" smtClean="0">
                <a:solidFill>
                  <a:srgbClr val="002060"/>
                </a:solidFill>
              </a:rPr>
              <a:t>引</a:t>
            </a:r>
            <a:r>
              <a:rPr lang="zh-TW" altLang="en-US" sz="4200" b="1" dirty="0">
                <a:solidFill>
                  <a:srgbClr val="002060"/>
                </a:solidFill>
              </a:rPr>
              <a:t>誘</a:t>
            </a:r>
            <a:r>
              <a:rPr lang="en-US" altLang="zh-TW" sz="4200" b="1" dirty="0">
                <a:solidFill>
                  <a:srgbClr val="002060"/>
                </a:solidFill>
              </a:rPr>
              <a:t>: </a:t>
            </a:r>
            <a:r>
              <a:rPr lang="zh-TW" altLang="en-US" sz="4200" b="1" dirty="0">
                <a:solidFill>
                  <a:schemeClr val="tx1"/>
                </a:solidFill>
              </a:rPr>
              <a:t>色</a:t>
            </a:r>
            <a:r>
              <a:rPr lang="zh-TW" altLang="en-US" sz="4200" b="1" dirty="0" smtClean="0">
                <a:solidFill>
                  <a:schemeClr val="tx1"/>
                </a:solidFill>
              </a:rPr>
              <a:t>情</a:t>
            </a:r>
            <a:r>
              <a:rPr lang="zh-TW" altLang="en-US" sz="4200" b="1" dirty="0">
                <a:solidFill>
                  <a:schemeClr val="tx1"/>
                </a:solidFill>
              </a:rPr>
              <a:t>、</a:t>
            </a:r>
            <a:r>
              <a:rPr lang="zh-TW" altLang="en-US" sz="4200" b="1" dirty="0" smtClean="0">
                <a:solidFill>
                  <a:schemeClr val="tx1"/>
                </a:solidFill>
              </a:rPr>
              <a:t>賭博</a:t>
            </a:r>
            <a:r>
              <a:rPr lang="zh-TW" altLang="en-US" sz="4200" b="1" dirty="0">
                <a:solidFill>
                  <a:schemeClr val="tx1"/>
                </a:solidFill>
              </a:rPr>
              <a:t>、</a:t>
            </a:r>
            <a:r>
              <a:rPr lang="zh-TW" altLang="en-US" sz="4200" b="1" dirty="0" smtClean="0">
                <a:solidFill>
                  <a:srgbClr val="C00000"/>
                </a:solidFill>
              </a:rPr>
              <a:t>炫</a:t>
            </a:r>
            <a:r>
              <a:rPr lang="zh-TW" altLang="en-US" sz="4200" b="1" dirty="0">
                <a:solidFill>
                  <a:srgbClr val="C00000"/>
                </a:solidFill>
              </a:rPr>
              <a:t>耀自己</a:t>
            </a:r>
            <a:r>
              <a:rPr lang="zh-TW" altLang="en-US" sz="4200" b="1" dirty="0">
                <a:solidFill>
                  <a:srgbClr val="002060"/>
                </a:solidFill>
              </a:rPr>
              <a:t>            </a:t>
            </a:r>
            <a:endParaRPr lang="en-US" altLang="zh-TW" sz="4200" b="1" dirty="0">
              <a:solidFill>
                <a:srgbClr val="002060"/>
              </a:solidFill>
            </a:endParaRPr>
          </a:p>
          <a:p>
            <a:r>
              <a:rPr lang="en-US" altLang="zh-TW" sz="4200" b="1" dirty="0">
                <a:solidFill>
                  <a:srgbClr val="002060"/>
                </a:solidFill>
              </a:rPr>
              <a:t>			</a:t>
            </a:r>
            <a:r>
              <a:rPr lang="en-US" altLang="zh-TW" sz="4200" b="1" dirty="0" smtClean="0">
                <a:solidFill>
                  <a:srgbClr val="002060"/>
                </a:solidFill>
              </a:rPr>
              <a:t>  </a:t>
            </a:r>
            <a:r>
              <a:rPr lang="zh-TW" altLang="en-US" sz="4200" b="1" dirty="0" smtClean="0">
                <a:solidFill>
                  <a:srgbClr val="002060"/>
                </a:solidFill>
              </a:rPr>
              <a:t>惡</a:t>
            </a:r>
            <a:r>
              <a:rPr lang="zh-TW" altLang="en-US" sz="4200" b="1" dirty="0">
                <a:solidFill>
                  <a:srgbClr val="002060"/>
                </a:solidFill>
              </a:rPr>
              <a:t>性</a:t>
            </a:r>
            <a:r>
              <a:rPr lang="en-US" altLang="zh-TW" sz="4200" b="1" dirty="0">
                <a:solidFill>
                  <a:srgbClr val="002060"/>
                </a:solidFill>
              </a:rPr>
              <a:t>: </a:t>
            </a:r>
            <a:r>
              <a:rPr lang="zh-TW" altLang="en-US" sz="4200" b="1" dirty="0">
                <a:solidFill>
                  <a:schemeClr val="tx1"/>
                </a:solidFill>
              </a:rPr>
              <a:t>偷</a:t>
            </a:r>
            <a:r>
              <a:rPr lang="zh-TW" altLang="en-US" sz="4200" b="1" dirty="0" smtClean="0">
                <a:solidFill>
                  <a:schemeClr val="tx1"/>
                </a:solidFill>
              </a:rPr>
              <a:t>竊</a:t>
            </a:r>
            <a:r>
              <a:rPr lang="zh-TW" altLang="en-US" sz="4200" b="1" dirty="0">
                <a:solidFill>
                  <a:schemeClr val="tx1"/>
                </a:solidFill>
              </a:rPr>
              <a:t>、</a:t>
            </a:r>
            <a:r>
              <a:rPr lang="zh-TW" altLang="en-US" sz="4200" b="1" dirty="0" smtClean="0">
                <a:solidFill>
                  <a:schemeClr val="tx1"/>
                </a:solidFill>
              </a:rPr>
              <a:t>欺負</a:t>
            </a:r>
            <a:r>
              <a:rPr lang="zh-TW" altLang="en-US" sz="4200" b="1" dirty="0">
                <a:solidFill>
                  <a:srgbClr val="002060"/>
                </a:solidFill>
              </a:rPr>
              <a:t>、</a:t>
            </a:r>
            <a:r>
              <a:rPr lang="zh-TW" altLang="en-US" sz="4200" b="1" dirty="0" smtClean="0">
                <a:solidFill>
                  <a:srgbClr val="C00000"/>
                </a:solidFill>
              </a:rPr>
              <a:t>抹</a:t>
            </a:r>
            <a:r>
              <a:rPr lang="zh-TW" altLang="en-US" sz="4200" b="1" dirty="0">
                <a:solidFill>
                  <a:srgbClr val="C00000"/>
                </a:solidFill>
              </a:rPr>
              <a:t>黑別人</a:t>
            </a:r>
            <a:endParaRPr lang="en-US" altLang="zh-TW" sz="4200" b="1" dirty="0">
              <a:solidFill>
                <a:srgbClr val="C00000"/>
              </a:solidFill>
            </a:endParaRPr>
          </a:p>
          <a:p>
            <a:endParaRPr lang="en-US" altLang="zh-CN" sz="4200" b="1" dirty="0">
              <a:solidFill>
                <a:srgbClr val="222222"/>
              </a:solidFill>
            </a:endParaRPr>
          </a:p>
          <a:p>
            <a:r>
              <a:rPr lang="zh-CN" altLang="en-US" sz="4200" b="1" dirty="0" smtClean="0">
                <a:solidFill>
                  <a:srgbClr val="222222"/>
                </a:solidFill>
              </a:rPr>
              <a:t>    好</a:t>
            </a:r>
            <a:r>
              <a:rPr lang="zh-CN" altLang="en-US" sz="4200" b="1" dirty="0">
                <a:solidFill>
                  <a:srgbClr val="222222"/>
                </a:solidFill>
              </a:rPr>
              <a:t>消息是 </a:t>
            </a:r>
            <a:r>
              <a:rPr lang="en-US" altLang="zh-CN" sz="4200" b="1" dirty="0">
                <a:solidFill>
                  <a:srgbClr val="222222"/>
                </a:solidFill>
              </a:rPr>
              <a:t>: </a:t>
            </a:r>
            <a:r>
              <a:rPr lang="ja-JP" altLang="en-US" sz="4200" b="1" dirty="0">
                <a:solidFill>
                  <a:srgbClr val="222222"/>
                </a:solidFill>
              </a:rPr>
              <a:t>用</a:t>
            </a:r>
            <a:r>
              <a:rPr lang="ja-JP" altLang="en-US" sz="4200" b="1" dirty="0">
                <a:solidFill>
                  <a:srgbClr val="C00000"/>
                </a:solidFill>
              </a:rPr>
              <a:t>社交媒體傳講神的話</a:t>
            </a:r>
            <a:endParaRPr lang="en-US" altLang="ja-JP" sz="4200" b="1" dirty="0">
              <a:solidFill>
                <a:srgbClr val="C00000"/>
              </a:solidFill>
            </a:endParaRPr>
          </a:p>
          <a:p>
            <a:r>
              <a:rPr lang="en-US" altLang="zh-CN" sz="3200" dirty="0">
                <a:solidFill>
                  <a:srgbClr val="FF0000"/>
                </a:solidFill>
              </a:rPr>
              <a:t>                  </a:t>
            </a:r>
            <a:endParaRPr lang="en-US" altLang="zh-CN" sz="3200" dirty="0">
              <a:solidFill>
                <a:srgbClr val="222222"/>
              </a:solidFill>
            </a:endParaRPr>
          </a:p>
          <a:p>
            <a:r>
              <a:rPr lang="en-US" altLang="zh-CN" sz="3200" dirty="0">
                <a:solidFill>
                  <a:srgbClr val="222222"/>
                </a:solidFill>
              </a:rPr>
              <a:t>        </a:t>
            </a:r>
          </a:p>
          <a:p>
            <a:endParaRPr lang="en-US" altLang="zh-CN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2945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641268" y="-23751"/>
            <a:ext cx="12298877" cy="752895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/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CN" sz="3200" b="1" dirty="0">
              <a:latin typeface="+mj-lt"/>
              <a:ea typeface="+mj-ea"/>
              <a:cs typeface="+mj-cs"/>
            </a:endParaRPr>
          </a:p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CN" sz="3200" b="1" dirty="0">
              <a:latin typeface="+mj-lt"/>
              <a:ea typeface="+mj-ea"/>
              <a:cs typeface="+mj-cs"/>
            </a:endParaRPr>
          </a:p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CN" sz="4300" b="1" dirty="0">
              <a:latin typeface="+mj-lt"/>
              <a:ea typeface="+mj-ea"/>
              <a:cs typeface="+mj-cs"/>
            </a:endParaRPr>
          </a:p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(</a:t>
            </a: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二</a:t>
            </a: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) </a:t>
            </a: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耶穌宣告</a:t>
            </a: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: “</a:t>
            </a:r>
            <a:r>
              <a:rPr lang="zh-TW" altLang="en-US" sz="45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瞎眼</a:t>
            </a: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的得看見”    </a:t>
            </a:r>
            <a:endParaRPr lang="en-US" altLang="zh-TW" sz="45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	a.  </a:t>
            </a:r>
            <a:r>
              <a:rPr lang="zh-TW" altLang="en-US" sz="45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眼睛失明</a:t>
            </a:r>
            <a:r>
              <a:rPr lang="zh-TW" altLang="en-US" sz="45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              </a:t>
            </a:r>
            <a:endParaRPr lang="en-US" altLang="zh-TW" sz="45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          </a:t>
            </a:r>
            <a:r>
              <a:rPr lang="zh-TW" altLang="en-US" sz="4500" b="1" dirty="0" smtClean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耶</a:t>
            </a: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穌醫治了一個天生瞎眼的人</a:t>
            </a: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(</a:t>
            </a: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約</a:t>
            </a: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9:1-7)    </a:t>
            </a:r>
          </a:p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	b.  </a:t>
            </a:r>
            <a:r>
              <a:rPr lang="zh-TW" altLang="en-US" sz="45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屬靈的盲目</a:t>
            </a:r>
            <a:r>
              <a:rPr lang="en-US" altLang="zh-TW" sz="45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.</a:t>
            </a: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         </a:t>
            </a:r>
          </a:p>
          <a:p>
            <a:pPr marL="914400" algn="just">
              <a:lnSpc>
                <a:spcPct val="120000"/>
              </a:lnSpc>
              <a:spcBef>
                <a:spcPct val="0"/>
              </a:spcBef>
            </a:pP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	     </a:t>
            </a: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法利賽人</a:t>
            </a: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, </a:t>
            </a: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文士</a:t>
            </a: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… </a:t>
            </a: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死守律法</a:t>
            </a: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, </a:t>
            </a: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安息日不能</a:t>
            </a: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	</a:t>
            </a: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</a:t>
            </a:r>
            <a:r>
              <a:rPr lang="en-US" altLang="zh-TW" sz="4500" b="1" dirty="0" smtClean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   </a:t>
            </a:r>
            <a:r>
              <a:rPr lang="zh-TW" altLang="en-US" sz="4500" b="1" dirty="0" smtClean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做</a:t>
            </a: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這個</a:t>
            </a: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, </a:t>
            </a: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不能做那個</a:t>
            </a: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.         </a:t>
            </a:r>
          </a:p>
          <a:p>
            <a:pPr marL="914400" algn="just">
              <a:lnSpc>
                <a:spcPct val="120000"/>
              </a:lnSpc>
              <a:spcBef>
                <a:spcPct val="0"/>
              </a:spcBef>
            </a:pP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	     </a:t>
            </a: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耶穌在安息日醫治了一個手枯乾的人</a:t>
            </a: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. 		    </a:t>
            </a:r>
            <a:r>
              <a:rPr lang="en-US" altLang="zh-TW" sz="4500" b="1" dirty="0" smtClean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</a:t>
            </a:r>
            <a:r>
              <a:rPr lang="zh-TW" altLang="en-US" sz="4500" b="1" dirty="0" smtClean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惹</a:t>
            </a: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法利賽人生氣 </a:t>
            </a: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(</a:t>
            </a: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路六章</a:t>
            </a: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)         	</a:t>
            </a:r>
          </a:p>
          <a:p>
            <a:pPr marL="914400" algn="just">
              <a:lnSpc>
                <a:spcPct val="120000"/>
              </a:lnSpc>
              <a:spcBef>
                <a:spcPct val="0"/>
              </a:spcBef>
            </a:pP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          </a:t>
            </a:r>
            <a:r>
              <a:rPr lang="zh-TW" altLang="en-US" sz="4500" b="1" dirty="0" smtClean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法</a:t>
            </a: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利賽人</a:t>
            </a: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, </a:t>
            </a: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文士</a:t>
            </a:r>
            <a:r>
              <a:rPr lang="zh-TW" altLang="en-US" sz="45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瞎</a:t>
            </a: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了</a:t>
            </a:r>
            <a:r>
              <a:rPr lang="zh-TW" altLang="en-US" sz="45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眼</a:t>
            </a: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, </a:t>
            </a: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他們看不見上帝</a:t>
            </a:r>
            <a:endParaRPr lang="en-US" altLang="zh-TW" sz="45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120000"/>
              </a:lnSpc>
              <a:spcBef>
                <a:spcPct val="0"/>
              </a:spcBef>
            </a:pP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	</a:t>
            </a: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</a:t>
            </a:r>
            <a:r>
              <a:rPr lang="en-US" altLang="zh-TW" sz="4500" b="1" dirty="0" smtClean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   </a:t>
            </a:r>
            <a:r>
              <a:rPr lang="zh-TW" altLang="en-US" sz="4500" b="1" dirty="0" smtClean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的</a:t>
            </a: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恩典</a:t>
            </a: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. </a:t>
            </a: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只熟讀經文卻不會應用</a:t>
            </a: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.</a:t>
            </a:r>
            <a:r>
              <a:rPr lang="en-US" altLang="ja-JP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        </a:t>
            </a:r>
            <a:endParaRPr lang="en-US" altLang="zh-CN" sz="45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indent="4572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CN" sz="70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marL="914400" indent="4572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1329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191385"/>
            <a:ext cx="13677336" cy="891008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 marL="914400" indent="4572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CN" sz="54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marL="914400" algn="just">
              <a:lnSpc>
                <a:spcPct val="120000"/>
              </a:lnSpc>
              <a:spcBef>
                <a:spcPct val="0"/>
              </a:spcBef>
            </a:pPr>
            <a:endParaRPr lang="en-US" altLang="zh-CN" sz="5400" dirty="0">
              <a:latin typeface="+mj-lt"/>
              <a:ea typeface="+mj-ea"/>
              <a:cs typeface="+mj-cs"/>
            </a:endParaRPr>
          </a:p>
          <a:p>
            <a:pPr marL="914400" algn="just">
              <a:lnSpc>
                <a:spcPct val="120000"/>
              </a:lnSpc>
              <a:spcBef>
                <a:spcPct val="0"/>
              </a:spcBef>
            </a:pP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什麼是屬靈</a:t>
            </a:r>
            <a:r>
              <a:rPr lang="ja-JP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盲目</a:t>
            </a:r>
            <a:r>
              <a:rPr lang="zh-TW" altLang="en-US" sz="4500" b="1" dirty="0" smtClean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？</a:t>
            </a:r>
            <a:endParaRPr lang="en-US" altLang="zh-TW" sz="4500" b="1" dirty="0">
              <a:latin typeface="+mj-lt"/>
              <a:ea typeface="+mj-ea"/>
              <a:cs typeface="+mj-cs"/>
            </a:endParaRPr>
          </a:p>
          <a:p>
            <a:pPr marL="914400" algn="just">
              <a:lnSpc>
                <a:spcPct val="120000"/>
              </a:lnSpc>
              <a:spcBef>
                <a:spcPct val="0"/>
              </a:spcBef>
            </a:pPr>
            <a:r>
              <a:rPr lang="en-US" altLang="zh-TW" sz="4500" b="1" dirty="0">
                <a:latin typeface="+mj-lt"/>
                <a:ea typeface="+mj-ea"/>
                <a:cs typeface="+mj-cs"/>
              </a:rPr>
              <a:t>1. </a:t>
            </a:r>
            <a:r>
              <a:rPr lang="zh-TW" altLang="en-US" sz="45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知識</a:t>
            </a:r>
            <a:r>
              <a:rPr lang="en-US" altLang="zh-TW" sz="45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: </a:t>
            </a: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基督徒常常在讀經查經</a:t>
            </a: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, </a:t>
            </a: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知識很多</a:t>
            </a: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, </a:t>
            </a:r>
          </a:p>
          <a:p>
            <a:pPr marL="914400" algn="just">
              <a:lnSpc>
                <a:spcPct val="120000"/>
              </a:lnSpc>
              <a:spcBef>
                <a:spcPct val="0"/>
              </a:spcBef>
            </a:pP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           </a:t>
            </a:r>
            <a:r>
              <a:rPr lang="zh-TW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但是在實際生活上中用不上</a:t>
            </a:r>
            <a:r>
              <a:rPr lang="en-US" altLang="zh-TW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.</a:t>
            </a:r>
          </a:p>
          <a:p>
            <a:pPr marL="914400" algn="just">
              <a:lnSpc>
                <a:spcPct val="120000"/>
              </a:lnSpc>
              <a:spcBef>
                <a:spcPct val="0"/>
              </a:spcBef>
            </a:pPr>
            <a:r>
              <a:rPr lang="en-US" altLang="ja-JP" sz="4500" b="1" dirty="0">
                <a:latin typeface="+mj-lt"/>
                <a:ea typeface="+mj-ea"/>
                <a:cs typeface="+mj-cs"/>
              </a:rPr>
              <a:t>2</a:t>
            </a:r>
            <a:r>
              <a:rPr lang="en-US" altLang="ja-JP" sz="45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. </a:t>
            </a:r>
            <a:r>
              <a:rPr lang="ja-JP" altLang="en-US" sz="45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驕傲</a:t>
            </a:r>
            <a:r>
              <a:rPr lang="en-US" altLang="ja-JP" sz="45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: </a:t>
            </a:r>
            <a:r>
              <a:rPr lang="zh-CN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聖經懂得多</a:t>
            </a:r>
            <a:r>
              <a:rPr lang="en-US" altLang="zh-CN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, </a:t>
            </a:r>
            <a:r>
              <a:rPr lang="zh-CN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人就會有屬靈的 </a:t>
            </a:r>
            <a:endParaRPr lang="en-US" altLang="zh-CN" sz="45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120000"/>
              </a:lnSpc>
              <a:spcBef>
                <a:spcPct val="0"/>
              </a:spcBef>
            </a:pPr>
            <a:r>
              <a:rPr lang="en-US" altLang="zh-CN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           </a:t>
            </a:r>
            <a:r>
              <a:rPr lang="zh-CN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驕傲</a:t>
            </a:r>
            <a:r>
              <a:rPr lang="en-US" altLang="zh-CN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, </a:t>
            </a:r>
            <a:r>
              <a:rPr lang="zh-CN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我比別人懂</a:t>
            </a:r>
            <a:r>
              <a:rPr lang="en-US" altLang="zh-CN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. </a:t>
            </a:r>
            <a:r>
              <a:rPr lang="zh-CN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有時候看</a:t>
            </a:r>
            <a:endParaRPr lang="en-US" altLang="zh-CN" sz="45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120000"/>
              </a:lnSpc>
              <a:spcBef>
                <a:spcPct val="0"/>
              </a:spcBef>
            </a:pPr>
            <a:r>
              <a:rPr lang="en-US" altLang="zh-CN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           </a:t>
            </a:r>
            <a:r>
              <a:rPr lang="zh-CN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不起別人</a:t>
            </a:r>
            <a:endParaRPr lang="en-US" altLang="zh-CN" sz="45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120000"/>
              </a:lnSpc>
              <a:spcBef>
                <a:spcPct val="0"/>
              </a:spcBef>
            </a:pPr>
            <a:r>
              <a:rPr lang="en-US" altLang="zh-CN" sz="4500" b="1" dirty="0">
                <a:latin typeface="+mj-lt"/>
                <a:ea typeface="+mj-ea"/>
                <a:cs typeface="+mj-cs"/>
              </a:rPr>
              <a:t>3. </a:t>
            </a:r>
            <a:r>
              <a:rPr lang="zh-CN" altLang="en-US" sz="45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自我中心</a:t>
            </a:r>
            <a:r>
              <a:rPr lang="en-US" altLang="zh-CN" sz="4500" b="1" dirty="0">
                <a:latin typeface="+mj-lt"/>
                <a:ea typeface="+mj-ea"/>
                <a:cs typeface="+mj-cs"/>
              </a:rPr>
              <a:t>:  </a:t>
            </a:r>
            <a:r>
              <a:rPr lang="en-US" altLang="zh-CN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Me generation: </a:t>
            </a:r>
            <a:r>
              <a:rPr lang="zh-CN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我是一切</a:t>
            </a:r>
            <a:endParaRPr lang="en-US" altLang="zh-CN" sz="45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120000"/>
              </a:lnSpc>
              <a:spcBef>
                <a:spcPct val="0"/>
              </a:spcBef>
            </a:pPr>
            <a:r>
              <a:rPr lang="en-US" altLang="zh-CN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           </a:t>
            </a:r>
            <a:r>
              <a:rPr lang="zh-CN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的中心</a:t>
            </a:r>
            <a:r>
              <a:rPr lang="en-US" altLang="zh-CN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. </a:t>
            </a:r>
            <a:r>
              <a:rPr lang="zh-CN" altLang="en-US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看看蘋果的產品</a:t>
            </a:r>
            <a:r>
              <a:rPr lang="en-US" altLang="zh-CN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: iPhone,  </a:t>
            </a:r>
          </a:p>
          <a:p>
            <a:pPr marL="914400" algn="just">
              <a:lnSpc>
                <a:spcPct val="120000"/>
              </a:lnSpc>
              <a:spcBef>
                <a:spcPct val="0"/>
              </a:spcBef>
            </a:pPr>
            <a:r>
              <a:rPr lang="en-US" altLang="zh-CN" sz="45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           iPad…</a:t>
            </a:r>
            <a:endParaRPr lang="en-US" altLang="zh-TW" sz="45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3200" b="1" dirty="0">
                <a:latin typeface="+mj-lt"/>
                <a:ea typeface="+mj-ea"/>
                <a:cs typeface="+mj-cs"/>
              </a:rPr>
              <a:t>          </a:t>
            </a:r>
            <a:endParaRPr lang="en-US" altLang="zh-CN" sz="3200" b="1" dirty="0">
              <a:latin typeface="+mj-lt"/>
              <a:ea typeface="+mj-ea"/>
              <a:cs typeface="+mj-cs"/>
            </a:endParaRPr>
          </a:p>
          <a:p>
            <a:pPr marL="1428750" indent="-51435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AutoNum type="arabicParenR"/>
            </a:pPr>
            <a:endParaRPr lang="en-US" altLang="zh-CN" sz="3500" b="1" dirty="0">
              <a:latin typeface="+mj-lt"/>
              <a:ea typeface="+mj-ea"/>
              <a:cs typeface="+mj-cs"/>
            </a:endParaRPr>
          </a:p>
          <a:p>
            <a:pPr marL="914400" indent="4572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CN" sz="70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marL="914400" indent="4572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69556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531626" y="-1450754"/>
            <a:ext cx="13418288" cy="9488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914400" indent="4572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CN" sz="42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CN" sz="4200" b="1" dirty="0">
              <a:latin typeface="+mj-lt"/>
              <a:ea typeface="+mj-ea"/>
              <a:cs typeface="+mj-cs"/>
            </a:endParaRPr>
          </a:p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CN" sz="4200" b="1" dirty="0">
              <a:latin typeface="+mj-lt"/>
              <a:ea typeface="+mj-ea"/>
              <a:cs typeface="+mj-cs"/>
            </a:endParaRPr>
          </a:p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TW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(</a:t>
            </a:r>
            <a:r>
              <a:rPr lang="zh-TW" altLang="en-US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三</a:t>
            </a:r>
            <a:r>
              <a:rPr lang="en-US" altLang="zh-TW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) </a:t>
            </a:r>
            <a:r>
              <a:rPr lang="zh-TW" altLang="en-US" sz="42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受壓制</a:t>
            </a:r>
            <a:r>
              <a:rPr lang="zh-TW" altLang="en-US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的得自由      </a:t>
            </a:r>
            <a:endParaRPr lang="en-US" altLang="zh-TW" sz="42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TW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      </a:t>
            </a:r>
            <a:r>
              <a:rPr lang="zh-TW" altLang="en-US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舊約時以色列人受到外邦人壓制     </a:t>
            </a:r>
            <a:endParaRPr lang="en-US" altLang="zh-TW" sz="42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TW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       a. </a:t>
            </a:r>
            <a:r>
              <a:rPr lang="zh-TW" altLang="en-US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但以理和他的朋友們     </a:t>
            </a:r>
            <a:endParaRPr lang="en-US" altLang="zh-TW" sz="42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TW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       b. </a:t>
            </a:r>
            <a:r>
              <a:rPr lang="zh-TW" altLang="en-US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以斯帖書，哈曼想殺死所有猶太人</a:t>
            </a:r>
            <a:endParaRPr lang="en-US" altLang="zh-TW" sz="42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spcBef>
                <a:spcPct val="0"/>
              </a:spcBef>
            </a:pPr>
            <a:endParaRPr lang="en-US" altLang="zh-TW" sz="42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     但靠著上帝的恩典，他們得到了保護。最終</a:t>
            </a:r>
            <a:r>
              <a:rPr lang="zh-TW" altLang="en-US" sz="4200" b="1" dirty="0" smtClean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，</a:t>
            </a:r>
            <a:endParaRPr lang="en-US" altLang="zh-TW" sz="4200" b="1" dirty="0" smtClean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TW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</a:t>
            </a:r>
            <a:r>
              <a:rPr lang="en-US" altLang="zh-TW" sz="4200" b="1" dirty="0" smtClean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    </a:t>
            </a:r>
            <a:r>
              <a:rPr lang="zh-TW" altLang="en-US" sz="4200" b="1" dirty="0" smtClean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他</a:t>
            </a:r>
            <a:r>
              <a:rPr lang="zh-TW" altLang="en-US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們被釋放並返回他們的家鄉耶路撒冷。</a:t>
            </a:r>
            <a:endParaRPr lang="en-US" altLang="zh-CN" sz="42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       </a:t>
            </a:r>
            <a:endParaRPr lang="en-US" altLang="zh-TW" sz="4200" b="1" dirty="0" smtClean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TW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</a:t>
            </a:r>
            <a:r>
              <a:rPr lang="en-US" altLang="zh-TW" sz="4200" b="1" dirty="0" smtClean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     c</a:t>
            </a:r>
            <a:r>
              <a:rPr lang="en-US" altLang="zh-TW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. </a:t>
            </a:r>
            <a:r>
              <a:rPr lang="zh-TW" altLang="en-US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在靈界撒旦想盡辦法壓制基督徒</a:t>
            </a:r>
            <a:endParaRPr lang="en-US" altLang="zh-CN" sz="42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CN" sz="3800" b="1" dirty="0">
              <a:latin typeface="+mj-lt"/>
              <a:ea typeface="+mj-ea"/>
              <a:cs typeface="+mj-cs"/>
            </a:endParaRPr>
          </a:p>
          <a:p>
            <a:pPr marL="914400" indent="4572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CN" sz="38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marL="914400" indent="4572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92174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529798" y="1572322"/>
            <a:ext cx="12246878" cy="64171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最後</a:t>
            </a:r>
            <a:r>
              <a:rPr lang="en-US" altLang="zh-TW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, </a:t>
            </a:r>
            <a:r>
              <a:rPr lang="zh-TW" altLang="en-US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耶穌宣告這是</a:t>
            </a:r>
            <a:r>
              <a:rPr lang="zh-TW" altLang="en-US" sz="4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禧年</a:t>
            </a:r>
            <a:r>
              <a:rPr lang="en-US" altLang="zh-TW" sz="4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</a:t>
            </a:r>
            <a:r>
              <a:rPr lang="en-US" altLang="zh-TW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v19</a:t>
            </a:r>
          </a:p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CN" sz="42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4200" b="1" dirty="0" smtClean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禧</a:t>
            </a:r>
            <a:r>
              <a:rPr lang="zh-TW" altLang="en-US" sz="4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年</a:t>
            </a:r>
            <a:r>
              <a:rPr lang="zh-TW" altLang="en-US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是怎麼來的</a:t>
            </a:r>
            <a:r>
              <a:rPr lang="en-US" altLang="zh-TW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? </a:t>
            </a:r>
            <a:r>
              <a:rPr lang="zh-TW" altLang="en-US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每七年是猶太人的“休假年”</a:t>
            </a:r>
            <a:r>
              <a:rPr lang="en-US" altLang="zh-TW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(</a:t>
            </a:r>
            <a:r>
              <a:rPr lang="en-US" altLang="zh-CN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sabbatical year) </a:t>
            </a:r>
            <a:r>
              <a:rPr lang="zh-TW" altLang="en-US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，土地需要休息。七個安息年之後被稱為“禧年</a:t>
            </a:r>
            <a:r>
              <a:rPr lang="en-US" altLang="zh-TW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”(</a:t>
            </a:r>
            <a:r>
              <a:rPr lang="zh-TW" altLang="en-US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第</a:t>
            </a:r>
            <a:r>
              <a:rPr lang="en-US" altLang="zh-TW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50</a:t>
            </a:r>
            <a:r>
              <a:rPr lang="zh-TW" altLang="en-US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年）</a:t>
            </a:r>
            <a:endParaRPr lang="en-US" altLang="zh-TW" sz="42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4200" b="1" dirty="0" smtClean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目</a:t>
            </a:r>
            <a:r>
              <a:rPr lang="zh-TW" altLang="en-US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的是平衡經濟體系。 結果： </a:t>
            </a:r>
            <a:r>
              <a:rPr lang="en-US" altLang="zh-TW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1) </a:t>
            </a:r>
            <a:r>
              <a:rPr lang="zh-TW" altLang="en-US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奴隸被釋放，回到家人身邊。 </a:t>
            </a:r>
            <a:r>
              <a:rPr lang="en-US" altLang="zh-TW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2) </a:t>
            </a:r>
            <a:r>
              <a:rPr lang="zh-TW" altLang="en-US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出售的財產歸還給原主 。 </a:t>
            </a:r>
            <a:r>
              <a:rPr lang="en-US" altLang="zh-TW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3</a:t>
            </a:r>
            <a:r>
              <a:rPr lang="zh-TW" altLang="en-US" sz="42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）所有的債務都被取消了！</a:t>
            </a:r>
            <a:endParaRPr lang="en-US" altLang="zh-CN" sz="4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indent="4572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200" b="1" dirty="0">
              <a:latin typeface="+mj-lt"/>
              <a:ea typeface="+mj-ea"/>
              <a:cs typeface="+mj-cs"/>
            </a:endParaRPr>
          </a:p>
          <a:p>
            <a:pPr marL="914400" indent="4572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dirty="0">
              <a:latin typeface="+mj-lt"/>
              <a:ea typeface="+mj-ea"/>
              <a:cs typeface="+mj-cs"/>
            </a:endParaRPr>
          </a:p>
          <a:p>
            <a:pPr marL="914400" indent="4572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29309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76446" y="212650"/>
            <a:ext cx="11738344" cy="75491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/>
          <a:p>
            <a:pPr marL="914400" indent="4572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CN" sz="76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marL="914400" algn="just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6700" b="1" dirty="0" smtClean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耶</a:t>
            </a:r>
            <a:r>
              <a:rPr lang="zh-TW" altLang="en-US" sz="67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穌將“</a:t>
            </a:r>
            <a:r>
              <a:rPr lang="zh-TW" altLang="en-US" sz="67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禧年</a:t>
            </a:r>
            <a:r>
              <a:rPr lang="zh-TW" altLang="en-US" sz="67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”應用於他的事工，而不是經濟或政治意義。 他看重人</a:t>
            </a:r>
            <a:r>
              <a:rPr lang="zh-TW" altLang="en-US" sz="67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身體被醫治</a:t>
            </a:r>
            <a:r>
              <a:rPr lang="en-US" altLang="zh-TW" sz="67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, </a:t>
            </a:r>
            <a:r>
              <a:rPr lang="zh-TW" altLang="en-US" sz="67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更重要的</a:t>
            </a:r>
            <a:r>
              <a:rPr lang="zh-TW" altLang="en-US" sz="67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靈魂得救</a:t>
            </a:r>
            <a:r>
              <a:rPr lang="en-US" altLang="zh-TW" sz="67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!</a:t>
            </a:r>
            <a:endParaRPr lang="en-US" altLang="zh-CN" sz="67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ts val="2000"/>
              </a:lnSpc>
              <a:spcBef>
                <a:spcPct val="0"/>
              </a:spcBef>
            </a:pPr>
            <a:endParaRPr lang="en-US" altLang="zh-CN" sz="67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67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耶穌為我們做了什麼？</a:t>
            </a:r>
            <a:endParaRPr lang="en-US" altLang="zh-TW" sz="67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TW" sz="67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1. </a:t>
            </a:r>
            <a:r>
              <a:rPr lang="zh-TW" altLang="en-US" sz="67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為罪人帶來救贖</a:t>
            </a:r>
            <a:r>
              <a:rPr lang="en-US" altLang="zh-TW" sz="67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, </a:t>
            </a:r>
            <a:r>
              <a:rPr lang="zh-TW" altLang="en-US" sz="67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醫治破碎的心靈</a:t>
            </a:r>
            <a:endParaRPr lang="en-US" altLang="zh-TW" sz="67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TW" sz="67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2. </a:t>
            </a:r>
            <a:r>
              <a:rPr lang="zh-TW" altLang="en-US" sz="67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打開盲目人的心眼</a:t>
            </a:r>
            <a:endParaRPr lang="en-US" altLang="zh-TW" sz="67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TW" sz="67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3. </a:t>
            </a:r>
            <a:r>
              <a:rPr lang="zh-TW" altLang="en-US" sz="67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將人從惡魔捆挷中拯救出來 </a:t>
            </a:r>
            <a:endParaRPr lang="en-US" altLang="zh-TW" sz="6700" b="1" dirty="0" smtClean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ts val="2000"/>
              </a:lnSpc>
              <a:spcBef>
                <a:spcPct val="0"/>
              </a:spcBef>
            </a:pPr>
            <a:endParaRPr lang="en-US" altLang="zh-TW" sz="6700" b="1" dirty="0" smtClean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6700" b="1" dirty="0" smtClean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這</a:t>
            </a:r>
            <a:r>
              <a:rPr lang="zh-TW" altLang="en-US" sz="67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是好消息</a:t>
            </a:r>
            <a:r>
              <a:rPr lang="en-US" altLang="zh-TW" sz="67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, </a:t>
            </a:r>
            <a:r>
              <a:rPr lang="zh-TW" altLang="en-US" sz="67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是福音</a:t>
            </a:r>
            <a:r>
              <a:rPr lang="en-US" altLang="zh-TW" sz="67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!</a:t>
            </a:r>
            <a:r>
              <a:rPr lang="en-US" altLang="zh-CN" sz="6700" b="1" dirty="0">
                <a:latin typeface="+mj-lt"/>
                <a:ea typeface="+mj-ea"/>
                <a:cs typeface="+mj-cs"/>
              </a:rPr>
              <a:t> </a:t>
            </a:r>
          </a:p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CN" sz="36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CN" sz="3600" b="1" dirty="0">
                <a:latin typeface="+mj-lt"/>
                <a:ea typeface="+mj-ea"/>
                <a:cs typeface="+mj-cs"/>
              </a:rPr>
              <a:t>     </a:t>
            </a:r>
            <a:r>
              <a:rPr lang="en-US" altLang="zh-CN" sz="3200" b="1" dirty="0">
                <a:latin typeface="+mj-lt"/>
                <a:ea typeface="+mj-ea"/>
                <a:cs typeface="+mj-cs"/>
              </a:rPr>
              <a:t> </a:t>
            </a:r>
            <a:endParaRPr lang="en-US" altLang="zh-CN" sz="3800" b="1" dirty="0">
              <a:latin typeface="+mj-lt"/>
              <a:ea typeface="+mj-ea"/>
              <a:cs typeface="+mj-cs"/>
            </a:endParaRPr>
          </a:p>
          <a:p>
            <a:pPr marL="914400" indent="4572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CN" sz="38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marL="914400" indent="4572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86320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517451" y="845879"/>
            <a:ext cx="12191999" cy="658948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/>
          <a:p>
            <a:pPr marL="914400"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CN" sz="38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zh-CN" altLang="en-US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今天耶稣叫我们每一位基督徒</a:t>
            </a:r>
            <a:r>
              <a:rPr lang="zh-TW" altLang="en-US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，將這個好消息傳出去</a:t>
            </a:r>
            <a:r>
              <a:rPr lang="en-US" altLang="zh-TW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, </a:t>
            </a:r>
            <a:r>
              <a:rPr lang="zh-TW" altLang="en-US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因為時間不多了</a:t>
            </a:r>
            <a:r>
              <a:rPr lang="en-US" altLang="zh-TW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. </a:t>
            </a:r>
            <a:r>
              <a:rPr lang="zh-TW" altLang="en-US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換句話說主耶穌的日子近了</a:t>
            </a:r>
            <a:r>
              <a:rPr lang="en-US" altLang="zh-TW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!</a:t>
            </a:r>
          </a:p>
          <a:p>
            <a:pPr marL="914400"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TW" sz="41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耶穌沒有讀（賽</a:t>
            </a:r>
            <a:r>
              <a:rPr lang="en-US" altLang="zh-TW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61:2b)“</a:t>
            </a:r>
            <a:r>
              <a:rPr lang="zh-TW" altLang="en-US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我們神報仇的日子</a:t>
            </a:r>
            <a:r>
              <a:rPr lang="en-US" altLang="zh-TW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.</a:t>
            </a:r>
            <a:r>
              <a:rPr lang="zh-TW" altLang="en-US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”因為時間還沒到</a:t>
            </a:r>
            <a:r>
              <a:rPr lang="en-US" altLang="zh-TW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. “</a:t>
            </a:r>
            <a:r>
              <a:rPr lang="zh-TW" altLang="en-US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報仇的日子”就是審判的日子。</a:t>
            </a:r>
            <a:endParaRPr lang="en-US" altLang="zh-TW" sz="41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“上帝的禧年”是有時間的</a:t>
            </a:r>
            <a:r>
              <a:rPr lang="en-US" altLang="zh-TW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, </a:t>
            </a:r>
            <a:r>
              <a:rPr lang="zh-TW" altLang="en-US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所以要抓住現在的機會。不要等到審判的日子來到</a:t>
            </a:r>
            <a:r>
              <a:rPr lang="en-US" altLang="zh-TW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, </a:t>
            </a:r>
            <a:r>
              <a:rPr lang="ja-JP" altLang="en-US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才</a:t>
            </a:r>
            <a:r>
              <a:rPr lang="zh-TW" altLang="en-US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信耶穌</a:t>
            </a:r>
            <a:r>
              <a:rPr lang="en-US" altLang="zh-TW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.</a:t>
            </a:r>
            <a:r>
              <a:rPr lang="zh-TW" altLang="en-US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</a:t>
            </a:r>
            <a:endParaRPr lang="en-US" altLang="zh-TW" sz="41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TW" sz="41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當基督徒的要隨時警醒</a:t>
            </a:r>
            <a:r>
              <a:rPr lang="en-US" altLang="zh-TW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, </a:t>
            </a:r>
            <a:r>
              <a:rPr lang="zh-TW" altLang="en-US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手上的燈要裝滿油</a:t>
            </a:r>
            <a:r>
              <a:rPr lang="en-US" altLang="zh-TW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,</a:t>
            </a:r>
            <a:r>
              <a:rPr lang="zh-TW" altLang="en-US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迎接主的再來</a:t>
            </a:r>
            <a:r>
              <a:rPr lang="en-US" altLang="zh-TW" sz="41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!</a:t>
            </a:r>
            <a:endParaRPr lang="en-US" altLang="zh-CN" sz="41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CN" sz="3800" b="1" dirty="0">
              <a:latin typeface="+mj-lt"/>
              <a:ea typeface="+mj-ea"/>
              <a:cs typeface="+mj-cs"/>
            </a:endParaRPr>
          </a:p>
          <a:p>
            <a:pPr marL="914400" indent="4572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CN" sz="38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marL="914400" indent="4572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50873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47447" y="1984438"/>
            <a:ext cx="4408480" cy="28891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indent="-24003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ja-JP" alt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以賽亞書</a:t>
            </a:r>
            <a:r>
              <a:rPr lang="ja-JP" alt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 </a:t>
            </a:r>
            <a:r>
              <a:rPr lang="en-US" altLang="zh-TW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61:1-2 </a:t>
            </a:r>
            <a:endParaRPr lang="en-US" altLang="zh-TW" sz="4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indent="-24003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TW" sz="2900" dirty="0">
              <a:latin typeface="+mj-lt"/>
              <a:ea typeface="+mj-ea"/>
              <a:cs typeface="+mj-cs"/>
            </a:endParaRPr>
          </a:p>
          <a:p>
            <a:pPr indent="-24003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TW" sz="2900" dirty="0">
                <a:latin typeface="+mj-lt"/>
                <a:ea typeface="+mj-ea"/>
                <a:cs typeface="+mj-cs"/>
              </a:rPr>
              <a:t>		</a:t>
            </a:r>
            <a:r>
              <a:rPr lang="en-US" altLang="zh-CN" sz="2900" dirty="0">
                <a:latin typeface="+mj-lt"/>
                <a:ea typeface="+mj-ea"/>
                <a:cs typeface="+mj-cs"/>
              </a:rPr>
              <a:t/>
            </a:r>
            <a:br>
              <a:rPr lang="en-US" altLang="zh-CN" sz="2900" dirty="0">
                <a:latin typeface="+mj-lt"/>
                <a:ea typeface="+mj-ea"/>
                <a:cs typeface="+mj-cs"/>
              </a:rPr>
            </a:br>
            <a:endParaRPr lang="en-US" sz="2900" dirty="0"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09EFB04-5BD2-432A-836A-25FD6A6E11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48"/>
          <a:stretch/>
        </p:blipFill>
        <p:spPr bwMode="auto">
          <a:xfrm>
            <a:off x="-1" y="0"/>
            <a:ext cx="5605153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68159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432789"/>
            <a:ext cx="12065329" cy="67564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/>
          <a:p>
            <a:pPr marL="914400" indent="4572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CN" sz="58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marL="914400" algn="just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TW" sz="4600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76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耶穌呼應了以賽亞關於</a:t>
            </a:r>
            <a:r>
              <a:rPr lang="zh-TW" altLang="en-US" sz="76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復興</a:t>
            </a:r>
            <a:r>
              <a:rPr lang="zh-TW" altLang="en-US" sz="76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和上帝子民</a:t>
            </a:r>
            <a:endParaRPr lang="en-US" altLang="zh-TW" sz="76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76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得救</a:t>
            </a:r>
            <a:r>
              <a:rPr lang="zh-TW" altLang="en-US" sz="76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的好消息</a:t>
            </a:r>
            <a:r>
              <a:rPr lang="en-US" altLang="zh-TW" sz="76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:</a:t>
            </a:r>
            <a:endParaRPr lang="en-US" altLang="zh-CN" sz="76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CN" sz="76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CN" sz="76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	(</a:t>
            </a:r>
            <a:r>
              <a:rPr lang="ja-JP" altLang="en-US" sz="76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一</a:t>
            </a:r>
            <a:r>
              <a:rPr lang="en-US" altLang="zh-CN" sz="76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) </a:t>
            </a:r>
            <a:r>
              <a:rPr lang="zh-CN" altLang="en-US" sz="76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被</a:t>
            </a:r>
            <a:r>
              <a:rPr lang="zh-TW" altLang="en-US" sz="76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擄</a:t>
            </a:r>
            <a:r>
              <a:rPr lang="zh-CN" altLang="en-US" sz="76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的得释放</a:t>
            </a:r>
            <a:endParaRPr lang="en-US" altLang="zh-CN" sz="76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CN" sz="76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	(</a:t>
            </a:r>
            <a:r>
              <a:rPr lang="ja-JP" altLang="en-US" sz="76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二</a:t>
            </a:r>
            <a:r>
              <a:rPr lang="en-US" altLang="zh-CN" sz="76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) </a:t>
            </a:r>
            <a:r>
              <a:rPr lang="zh-CN" altLang="en-US" sz="76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瞎眼</a:t>
            </a:r>
            <a:r>
              <a:rPr lang="zh-CN" altLang="en-US" sz="76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的得看見</a:t>
            </a:r>
            <a:endParaRPr lang="en-US" altLang="zh-CN" sz="7600" b="1" dirty="0"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  <a:p>
            <a:pPr marL="914400" algn="just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CN" sz="76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	(</a:t>
            </a:r>
            <a:r>
              <a:rPr lang="ja-JP" altLang="en-US" sz="76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三</a:t>
            </a:r>
            <a:r>
              <a:rPr lang="en-US" altLang="zh-CN" sz="76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) </a:t>
            </a:r>
            <a:r>
              <a:rPr lang="zh-CN" altLang="en-US" sz="76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受壓制</a:t>
            </a:r>
            <a:r>
              <a:rPr lang="zh-CN" altLang="en-US" sz="7600" b="1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的得自由</a:t>
            </a:r>
            <a:endParaRPr lang="en-US" altLang="zh-CN" sz="7600" b="1" dirty="0">
              <a:latin typeface="+mj-lt"/>
              <a:ea typeface="+mj-ea"/>
              <a:cs typeface="+mj-cs"/>
            </a:endParaRPr>
          </a:p>
          <a:p>
            <a:pPr marL="914400" indent="4572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zh-CN" sz="70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marL="914400" indent="45720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8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4050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1DB97239-0584-498C-8793-38EF666A3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575" y="1233948"/>
            <a:ext cx="9220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F8716AE7-5F31-4AFB-9412-AD2029591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545" y="275510"/>
            <a:ext cx="8229600" cy="7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marL="914400"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CN" sz="4200" dirty="0">
                <a:latin typeface="Microsoft YaHei" panose="020B0503020204020204" pitchFamily="34" charset="-122"/>
                <a:cs typeface="+mj-cs"/>
              </a:rPr>
              <a:t>           (</a:t>
            </a:r>
            <a:r>
              <a:rPr lang="ja-JP" altLang="en-US" sz="4200" dirty="0">
                <a:latin typeface="Microsoft YaHei" panose="020B0503020204020204" pitchFamily="34" charset="-122"/>
                <a:cs typeface="+mj-cs"/>
              </a:rPr>
              <a:t>一</a:t>
            </a:r>
            <a:r>
              <a:rPr lang="en-US" altLang="zh-CN" sz="4200" dirty="0">
                <a:latin typeface="Microsoft YaHei" panose="020B0503020204020204" pitchFamily="34" charset="-122"/>
                <a:cs typeface="+mj-cs"/>
              </a:rPr>
              <a:t>) </a:t>
            </a:r>
            <a:r>
              <a:rPr lang="ja-JP" altLang="en-US" sz="4200" dirty="0">
                <a:latin typeface="Microsoft YaHei" panose="020B0503020204020204" pitchFamily="34" charset="-122"/>
                <a:cs typeface="+mj-cs"/>
              </a:rPr>
              <a:t>誰是</a:t>
            </a:r>
            <a:r>
              <a:rPr lang="zh-CN" altLang="en-US" sz="4200" dirty="0">
                <a:latin typeface="Microsoft YaHei" panose="020B0503020204020204" pitchFamily="34" charset="-122"/>
              </a:rPr>
              <a:t>被</a:t>
            </a:r>
            <a:r>
              <a:rPr lang="zh-TW" altLang="en-US" sz="4200" dirty="0">
                <a:solidFill>
                  <a:schemeClr val="tx1"/>
                </a:solidFill>
                <a:latin typeface="Microsoft YaHei" panose="020B0503020204020204" pitchFamily="34" charset="-122"/>
              </a:rPr>
              <a:t>擄</a:t>
            </a:r>
            <a:r>
              <a:rPr lang="zh-CN" altLang="en-US" sz="4200" dirty="0">
                <a:latin typeface="Microsoft YaHei" panose="020B0503020204020204" pitchFamily="34" charset="-122"/>
              </a:rPr>
              <a:t>的呢</a:t>
            </a:r>
            <a:r>
              <a:rPr lang="en-US" altLang="zh-CN" sz="4200" dirty="0">
                <a:latin typeface="Microsoft YaHei" panose="020B0503020204020204" pitchFamily="34" charset="-122"/>
                <a:cs typeface="+mj-cs"/>
              </a:rPr>
              <a:t>? </a:t>
            </a:r>
            <a:endParaRPr lang="en-US" altLang="en-US" sz="4200" dirty="0">
              <a:latin typeface="Microsoft YaHei" panose="020B0503020204020204" pitchFamily="34" charset="-122"/>
            </a:endParaRPr>
          </a:p>
        </p:txBody>
      </p:sp>
      <p:sp>
        <p:nvSpPr>
          <p:cNvPr id="28676" name="Text Box 3">
            <a:extLst>
              <a:ext uri="{FF2B5EF4-FFF2-40B4-BE49-F238E27FC236}">
                <a16:creationId xmlns:a16="http://schemas.microsoft.com/office/drawing/2014/main" id="{0D4A4A9F-AD3A-4867-BE4F-F1903889D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905432"/>
            <a:ext cx="8534400" cy="3800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US" altLang="en-US" sz="3200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28677" name="Picture 2">
            <a:extLst>
              <a:ext uri="{FF2B5EF4-FFF2-40B4-BE49-F238E27FC236}">
                <a16:creationId xmlns:a16="http://schemas.microsoft.com/office/drawing/2014/main" id="{F4DFBF99-D37E-4629-AB9C-17C36144FB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883"/>
          <a:stretch/>
        </p:blipFill>
        <p:spPr bwMode="auto">
          <a:xfrm>
            <a:off x="1456357" y="1119333"/>
            <a:ext cx="9412635" cy="54599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1DB97239-0584-498C-8793-38EF666A3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676400"/>
            <a:ext cx="9220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F8716AE7-5F31-4AFB-9412-AD2029591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3076" y="952500"/>
            <a:ext cx="8229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zh-TW" altLang="en-US" sz="4200" dirty="0">
                <a:latin typeface="Microsoft YaHei" panose="020B0503020204020204" pitchFamily="34" charset="-122"/>
              </a:rPr>
              <a:t>生活中有哪些類似被俘虜？</a:t>
            </a:r>
            <a:endParaRPr lang="en-US" altLang="zh-TW" sz="4200" dirty="0">
              <a:latin typeface="Microsoft YaHei" panose="020B0503020204020204" pitchFamily="34" charset="-122"/>
            </a:endParaRPr>
          </a:p>
          <a:p>
            <a:pPr algn="ctr" eaLnBrk="1" hangingPunct="1">
              <a:spcBef>
                <a:spcPct val="0"/>
              </a:spcBef>
            </a:pPr>
            <a:endParaRPr lang="en-US" altLang="en-US" sz="4200" dirty="0">
              <a:latin typeface="MingLiU" panose="020B0604030504040204" pitchFamily="49" charset="-120"/>
              <a:ea typeface="宋体" panose="02010600030101010101" pitchFamily="2" charset="-122"/>
            </a:endParaRPr>
          </a:p>
        </p:txBody>
      </p:sp>
      <p:sp>
        <p:nvSpPr>
          <p:cNvPr id="28676" name="Text Box 3">
            <a:extLst>
              <a:ext uri="{FF2B5EF4-FFF2-40B4-BE49-F238E27FC236}">
                <a16:creationId xmlns:a16="http://schemas.microsoft.com/office/drawing/2014/main" id="{0D4A4A9F-AD3A-4867-BE4F-F1903889D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2296" y="1295400"/>
            <a:ext cx="8534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endParaRPr lang="en-US" sz="4200" b="1" dirty="0">
              <a:solidFill>
                <a:srgbClr val="666666"/>
              </a:solidFill>
              <a:latin typeface="Microsoft YaHei" panose="020B0503020204020204" pitchFamily="34" charset="-122"/>
            </a:endParaRPr>
          </a:p>
          <a:p>
            <a:pPr marL="3486150" lvl="6" indent="-514350">
              <a:buAutoNum type="arabicParenR"/>
            </a:pPr>
            <a:r>
              <a:rPr lang="zh-TW" altLang="en-US" sz="4200" b="1" dirty="0">
                <a:solidFill>
                  <a:schemeClr val="tx1"/>
                </a:solidFill>
                <a:latin typeface="Microsoft YaHei" panose="020B0503020204020204" pitchFamily="34" charset="-122"/>
              </a:rPr>
              <a:t>工作</a:t>
            </a:r>
            <a:endParaRPr lang="en-US" altLang="zh-TW" sz="4200" b="1" dirty="0">
              <a:solidFill>
                <a:schemeClr val="tx1"/>
              </a:solidFill>
              <a:latin typeface="Microsoft YaHei" panose="020B0503020204020204" pitchFamily="34" charset="-122"/>
            </a:endParaRPr>
          </a:p>
          <a:p>
            <a:pPr marL="3486150" lvl="6" indent="-514350">
              <a:buAutoNum type="arabicParenR"/>
            </a:pPr>
            <a:r>
              <a:rPr lang="zh-TW" altLang="en-US" sz="4200" b="1" dirty="0">
                <a:solidFill>
                  <a:schemeClr val="tx1"/>
                </a:solidFill>
                <a:latin typeface="Microsoft YaHei" panose="020B0503020204020204" pitchFamily="34" charset="-122"/>
              </a:rPr>
              <a:t>孩子</a:t>
            </a:r>
            <a:endParaRPr lang="en-US" altLang="zh-TW" sz="4200" b="1" dirty="0">
              <a:solidFill>
                <a:schemeClr val="tx1"/>
              </a:solidFill>
              <a:latin typeface="Microsoft YaHei" panose="020B0503020204020204" pitchFamily="34" charset="-122"/>
            </a:endParaRPr>
          </a:p>
          <a:p>
            <a:pPr marL="3486150" lvl="6" indent="-514350">
              <a:buAutoNum type="arabicParenR"/>
            </a:pPr>
            <a:r>
              <a:rPr lang="zh-TW" altLang="en-US" sz="4200" b="1" dirty="0">
                <a:solidFill>
                  <a:schemeClr val="tx1"/>
                </a:solidFill>
                <a:latin typeface="Microsoft YaHei" panose="020B0503020204020204" pitchFamily="34" charset="-122"/>
              </a:rPr>
              <a:t>健康和社交媒體</a:t>
            </a:r>
            <a:endParaRPr lang="en-US" sz="4200" b="1" dirty="0">
              <a:solidFill>
                <a:srgbClr val="666666"/>
              </a:solidFill>
              <a:latin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36372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1DB97239-0584-498C-8793-38EF666A3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676400"/>
            <a:ext cx="9220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F8716AE7-5F31-4AFB-9412-AD2029591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762001"/>
            <a:ext cx="82296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zh-TW" sz="3600" dirty="0">
              <a:latin typeface="MingLiU" panose="020B0604030504040204" pitchFamily="49" charset="-120"/>
              <a:ea typeface="宋体" panose="02010600030101010101" pitchFamily="2" charset="-122"/>
            </a:endParaRPr>
          </a:p>
          <a:p>
            <a:pPr algn="ctr" eaLnBrk="1" hangingPunct="1">
              <a:spcBef>
                <a:spcPct val="0"/>
              </a:spcBef>
            </a:pPr>
            <a:endParaRPr lang="en-US" altLang="en-US" sz="3200" dirty="0">
              <a:latin typeface="MingLiU" panose="020B0604030504040204" pitchFamily="49" charset="-120"/>
              <a:ea typeface="宋体" panose="02010600030101010101" pitchFamily="2" charset="-122"/>
            </a:endParaRPr>
          </a:p>
        </p:txBody>
      </p:sp>
      <p:sp>
        <p:nvSpPr>
          <p:cNvPr id="28676" name="Text Box 3">
            <a:extLst>
              <a:ext uri="{FF2B5EF4-FFF2-40B4-BE49-F238E27FC236}">
                <a16:creationId xmlns:a16="http://schemas.microsoft.com/office/drawing/2014/main" id="{0D4A4A9F-AD3A-4867-BE4F-F1903889D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0"/>
            <a:ext cx="12092048" cy="6328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endParaRPr lang="en-US" sz="4200" b="1" dirty="0">
              <a:solidFill>
                <a:srgbClr val="666666"/>
              </a:solidFill>
              <a:latin typeface="open sans" panose="020B0604020202020204" pitchFamily="34" charset="0"/>
            </a:endParaRPr>
          </a:p>
          <a:p>
            <a:pPr marL="514350" indent="-514350">
              <a:buAutoNum type="arabicParenR"/>
            </a:pP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工作          </a:t>
            </a:r>
            <a:endParaRPr lang="en-US" altLang="zh-TW" sz="4200" b="1" dirty="0">
              <a:solidFill>
                <a:schemeClr val="tx1"/>
              </a:solidFill>
              <a:latin typeface="open sans" panose="020B0604020202020204" pitchFamily="34" charset="0"/>
            </a:endParaRPr>
          </a:p>
          <a:p>
            <a:r>
              <a:rPr lang="en-US" altLang="zh-TW" sz="4200" b="1" dirty="0">
                <a:solidFill>
                  <a:srgbClr val="666666"/>
                </a:solidFill>
                <a:latin typeface="open sans" panose="020B0604020202020204" pitchFamily="34" charset="0"/>
              </a:rPr>
              <a:t>			</a:t>
            </a:r>
            <a:r>
              <a:rPr lang="zh-TW" altLang="en-US" sz="4200" b="1" dirty="0">
                <a:solidFill>
                  <a:schemeClr val="accent5">
                    <a:lumMod val="75000"/>
                  </a:schemeClr>
                </a:solidFill>
                <a:latin typeface="open sans" panose="020B0604020202020204" pitchFamily="34" charset="0"/>
              </a:rPr>
              <a:t>陶醉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在工作中          </a:t>
            </a:r>
            <a:endParaRPr lang="en-US" altLang="zh-TW" sz="4200" b="1" dirty="0">
              <a:solidFill>
                <a:schemeClr val="tx1"/>
              </a:solidFill>
              <a:latin typeface="open sans" panose="020B0604020202020204" pitchFamily="34" charset="0"/>
            </a:endParaRPr>
          </a:p>
          <a:p>
            <a:r>
              <a:rPr lang="en-US" altLang="zh-TW" sz="4200" b="1" dirty="0">
                <a:solidFill>
                  <a:srgbClr val="666666"/>
                </a:solidFill>
                <a:latin typeface="open sans" panose="020B0604020202020204" pitchFamily="34" charset="0"/>
              </a:rPr>
              <a:t>			</a:t>
            </a:r>
            <a:r>
              <a:rPr lang="ja-JP" altLang="en-US" sz="4200" b="1" dirty="0">
                <a:solidFill>
                  <a:schemeClr val="accent5">
                    <a:lumMod val="75000"/>
                  </a:schemeClr>
                </a:solidFill>
                <a:latin typeface="open sans" panose="020B0604020202020204" pitchFamily="34" charset="0"/>
              </a:rPr>
              <a:t>浪</a:t>
            </a:r>
            <a:r>
              <a:rPr lang="zh-TW" altLang="en-US" sz="4200" b="1" dirty="0">
                <a:solidFill>
                  <a:schemeClr val="accent5">
                    <a:lumMod val="75000"/>
                  </a:schemeClr>
                </a:solidFill>
                <a:latin typeface="open sans" panose="020B0604020202020204" pitchFamily="34" charset="0"/>
              </a:rPr>
              <a:t>費了不必要的時間          </a:t>
            </a:r>
            <a:endParaRPr lang="en-US" altLang="zh-TW" sz="4200" b="1" dirty="0">
              <a:solidFill>
                <a:schemeClr val="accent5">
                  <a:lumMod val="75000"/>
                </a:schemeClr>
              </a:solidFill>
              <a:latin typeface="open sans" panose="020B0604020202020204" pitchFamily="34" charset="0"/>
            </a:endParaRPr>
          </a:p>
          <a:p>
            <a:r>
              <a:rPr lang="en-US" altLang="zh-TW" sz="4200" b="1" dirty="0">
                <a:solidFill>
                  <a:srgbClr val="666666"/>
                </a:solidFill>
                <a:latin typeface="open sans" panose="020B0604020202020204" pitchFamily="34" charset="0"/>
              </a:rPr>
              <a:t>			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又認為他的</a:t>
            </a:r>
            <a:r>
              <a:rPr lang="zh-TW" altLang="en-US" sz="4200" b="1" dirty="0">
                <a:solidFill>
                  <a:schemeClr val="accent5">
                    <a:lumMod val="75000"/>
                  </a:schemeClr>
                </a:solidFill>
                <a:latin typeface="open sans" panose="020B0604020202020204" pitchFamily="34" charset="0"/>
              </a:rPr>
              <a:t>工作很重要          </a:t>
            </a:r>
            <a:endParaRPr lang="en-US" altLang="zh-TW" sz="4200" b="1" dirty="0">
              <a:solidFill>
                <a:schemeClr val="accent5">
                  <a:lumMod val="75000"/>
                </a:schemeClr>
              </a:solidFill>
              <a:latin typeface="open sans" panose="020B0604020202020204" pitchFamily="34" charset="0"/>
            </a:endParaRPr>
          </a:p>
          <a:p>
            <a:r>
              <a:rPr lang="en-US" altLang="zh-TW" sz="4200" b="1" dirty="0">
                <a:solidFill>
                  <a:srgbClr val="666666"/>
                </a:solidFill>
                <a:latin typeface="open sans" panose="020B0604020202020204" pitchFamily="34" charset="0"/>
              </a:rPr>
              <a:t>			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容易因工作</a:t>
            </a:r>
            <a:r>
              <a:rPr lang="zh-TW" altLang="en-US" sz="4200" b="1" dirty="0">
                <a:solidFill>
                  <a:schemeClr val="accent5">
                    <a:lumMod val="75000"/>
                  </a:schemeClr>
                </a:solidFill>
                <a:latin typeface="open sans" panose="020B0604020202020204" pitchFamily="34" charset="0"/>
              </a:rPr>
              <a:t>忽略平行生活</a:t>
            </a:r>
            <a:r>
              <a:rPr lang="zh-TW" altLang="en-US" sz="4200" b="1" dirty="0">
                <a:solidFill>
                  <a:srgbClr val="666666"/>
                </a:solidFill>
                <a:latin typeface="open sans" panose="020B0604020202020204" pitchFamily="34" charset="0"/>
              </a:rPr>
              <a:t>          </a:t>
            </a:r>
            <a:endParaRPr lang="en-US" altLang="zh-TW" sz="4200" b="1" dirty="0">
              <a:solidFill>
                <a:srgbClr val="666666"/>
              </a:solidFill>
              <a:latin typeface="open sans" panose="020B0604020202020204" pitchFamily="34" charset="0"/>
            </a:endParaRPr>
          </a:p>
          <a:p>
            <a:r>
              <a:rPr lang="en-US" altLang="zh-TW" sz="4200" b="1" dirty="0">
                <a:solidFill>
                  <a:srgbClr val="666666"/>
                </a:solidFill>
                <a:latin typeface="open sans" panose="020B0604020202020204" pitchFamily="34" charset="0"/>
              </a:rPr>
              <a:t>			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更重要的是基督徒</a:t>
            </a:r>
            <a:r>
              <a:rPr lang="zh-TW" altLang="en-US" sz="4200" b="1" dirty="0">
                <a:solidFill>
                  <a:schemeClr val="accent5">
                    <a:lumMod val="75000"/>
                  </a:schemeClr>
                </a:solidFill>
                <a:latin typeface="open sans" panose="020B0604020202020204" pitchFamily="34" charset="0"/>
              </a:rPr>
              <a:t>忽略與神與家人的關係</a:t>
            </a:r>
            <a:r>
              <a:rPr lang="zh-TW" altLang="en-US" sz="4200" b="1" dirty="0">
                <a:solidFill>
                  <a:schemeClr val="accent5">
                    <a:lumMod val="75000"/>
                  </a:schemeClr>
                </a:solidFill>
              </a:rPr>
              <a:t>    </a:t>
            </a:r>
            <a:r>
              <a:rPr lang="ja-JP" altLang="en-US" sz="4200" b="1" dirty="0">
                <a:solidFill>
                  <a:schemeClr val="accent5">
                    <a:lumMod val="75000"/>
                  </a:schemeClr>
                </a:solidFill>
              </a:rPr>
              <a:t>     </a:t>
            </a:r>
            <a:r>
              <a:rPr lang="zh-TW" altLang="en-US" sz="32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zh-TW" altLang="en-US" sz="3200" dirty="0">
                <a:solidFill>
                  <a:schemeClr val="accent5">
                    <a:lumMod val="75000"/>
                  </a:schemeClr>
                </a:solidFill>
              </a:rPr>
            </a:br>
            <a:endParaRPr lang="en-US" sz="3200" dirty="0">
              <a:solidFill>
                <a:schemeClr val="accent5">
                  <a:lumMod val="75000"/>
                </a:schemeClr>
              </a:solidFill>
              <a:latin typeface="open sans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7972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1DB97239-0584-498C-8793-38EF666A3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676400"/>
            <a:ext cx="9220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F8716AE7-5F31-4AFB-9412-AD2029591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762001"/>
            <a:ext cx="82296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zh-TW" sz="3600" dirty="0">
              <a:latin typeface="MingLiU" panose="020B0604030504040204" pitchFamily="49" charset="-120"/>
              <a:ea typeface="宋体" panose="02010600030101010101" pitchFamily="2" charset="-122"/>
            </a:endParaRPr>
          </a:p>
          <a:p>
            <a:pPr algn="ctr" eaLnBrk="1" hangingPunct="1">
              <a:spcBef>
                <a:spcPct val="0"/>
              </a:spcBef>
            </a:pPr>
            <a:endParaRPr lang="en-US" altLang="en-US" sz="3200" dirty="0">
              <a:latin typeface="MingLiU" panose="020B0604030504040204" pitchFamily="49" charset="-120"/>
              <a:ea typeface="宋体" panose="02010600030101010101" pitchFamily="2" charset="-122"/>
            </a:endParaRPr>
          </a:p>
        </p:txBody>
      </p:sp>
      <p:sp>
        <p:nvSpPr>
          <p:cNvPr id="28676" name="Text Box 3">
            <a:extLst>
              <a:ext uri="{FF2B5EF4-FFF2-40B4-BE49-F238E27FC236}">
                <a16:creationId xmlns:a16="http://schemas.microsoft.com/office/drawing/2014/main" id="{0D4A4A9F-AD3A-4867-BE4F-F1903889D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673" y="261256"/>
            <a:ext cx="11970327" cy="6328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endParaRPr lang="en-US" sz="3200" dirty="0">
              <a:solidFill>
                <a:srgbClr val="666666"/>
              </a:solidFill>
              <a:latin typeface="open sans" panose="020B0604020202020204" pitchFamily="34" charset="0"/>
            </a:endParaRPr>
          </a:p>
          <a:p>
            <a:pPr marL="514350" indent="-514350">
              <a:buAutoNum type="arabicParenR"/>
            </a:pPr>
            <a:r>
              <a:rPr lang="zh-TW" altLang="en-US" sz="4100" b="1" dirty="0">
                <a:solidFill>
                  <a:schemeClr val="tx1"/>
                </a:solidFill>
                <a:latin typeface="open sans" panose="020B0604020202020204" pitchFamily="34" charset="0"/>
              </a:rPr>
              <a:t>工作     </a:t>
            </a:r>
            <a:endParaRPr lang="en-US" altLang="zh-TW" sz="4100" b="1" dirty="0">
              <a:solidFill>
                <a:schemeClr val="tx1"/>
              </a:solidFill>
              <a:latin typeface="open sans" panose="020B0604020202020204" pitchFamily="34" charset="0"/>
            </a:endParaRPr>
          </a:p>
          <a:p>
            <a:r>
              <a:rPr lang="en-US" altLang="zh-TW" sz="4100" b="1" dirty="0">
                <a:solidFill>
                  <a:schemeClr val="tx1"/>
                </a:solidFill>
                <a:latin typeface="open sans" panose="020B0604020202020204" pitchFamily="34" charset="0"/>
              </a:rPr>
              <a:t>     </a:t>
            </a:r>
            <a:r>
              <a:rPr lang="zh-TW" altLang="en-US" sz="4100" b="1" dirty="0">
                <a:solidFill>
                  <a:schemeClr val="tx1"/>
                </a:solidFill>
                <a:latin typeface="open sans" panose="020B0604020202020204" pitchFamily="34" charset="0"/>
              </a:rPr>
              <a:t>怎樣從</a:t>
            </a:r>
            <a:r>
              <a:rPr lang="zh-TW" altLang="en-US" sz="4100" b="1" dirty="0">
                <a:solidFill>
                  <a:srgbClr val="C00000"/>
                </a:solidFill>
                <a:latin typeface="open sans" panose="020B0604020202020204" pitchFamily="34" charset="0"/>
              </a:rPr>
              <a:t>被擄中得釋放</a:t>
            </a:r>
            <a:r>
              <a:rPr lang="zh-TW" altLang="en-US" sz="4100" b="1" dirty="0">
                <a:solidFill>
                  <a:schemeClr val="tx1"/>
                </a:solidFill>
                <a:latin typeface="open sans" panose="020B0604020202020204" pitchFamily="34" charset="0"/>
              </a:rPr>
              <a:t>呢</a:t>
            </a:r>
            <a:r>
              <a:rPr lang="en-US" altLang="zh-TW" sz="4100" b="1" dirty="0">
                <a:solidFill>
                  <a:schemeClr val="tx1"/>
                </a:solidFill>
                <a:latin typeface="open sans" panose="020B0604020202020204" pitchFamily="34" charset="0"/>
              </a:rPr>
              <a:t>?      </a:t>
            </a:r>
          </a:p>
          <a:p>
            <a:r>
              <a:rPr lang="en-US" altLang="zh-TW" sz="4100" b="1" dirty="0">
                <a:solidFill>
                  <a:srgbClr val="666666"/>
                </a:solidFill>
                <a:latin typeface="open sans" panose="020B0604020202020204" pitchFamily="34" charset="0"/>
              </a:rPr>
              <a:t>    </a:t>
            </a:r>
            <a:r>
              <a:rPr lang="en-US" altLang="zh-TW" sz="4100" b="1" dirty="0">
                <a:solidFill>
                  <a:schemeClr val="tx1"/>
                </a:solidFill>
                <a:latin typeface="open sans" panose="020B0604020202020204" pitchFamily="34" charset="0"/>
              </a:rPr>
              <a:t> </a:t>
            </a:r>
            <a:r>
              <a:rPr lang="en-US" altLang="zh-TW" sz="41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a</a:t>
            </a:r>
            <a:r>
              <a:rPr lang="en-US" altLang="zh-TW" sz="4100" b="1" dirty="0">
                <a:solidFill>
                  <a:schemeClr val="tx1"/>
                </a:solidFill>
                <a:latin typeface="open sans" panose="020B0604020202020204" pitchFamily="34" charset="0"/>
              </a:rPr>
              <a:t>. </a:t>
            </a:r>
            <a:r>
              <a:rPr lang="zh-TW" altLang="en-US" sz="4100" b="1" dirty="0">
                <a:solidFill>
                  <a:srgbClr val="C00000"/>
                </a:solidFill>
                <a:latin typeface="open sans" panose="020B0604020202020204" pitchFamily="34" charset="0"/>
              </a:rPr>
              <a:t>靠神的道</a:t>
            </a:r>
            <a:r>
              <a:rPr lang="zh-TW" altLang="en-US" sz="4100" b="1" dirty="0">
                <a:solidFill>
                  <a:srgbClr val="666666"/>
                </a:solidFill>
                <a:latin typeface="open sans" panose="020B0604020202020204" pitchFamily="34" charset="0"/>
              </a:rPr>
              <a:t> </a:t>
            </a:r>
            <a:r>
              <a:rPr lang="en-US" altLang="zh-TW" sz="41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(</a:t>
            </a:r>
            <a:r>
              <a:rPr lang="zh-TW" altLang="en-US" sz="41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來 </a:t>
            </a:r>
            <a:r>
              <a:rPr lang="en-US" altLang="zh-TW" sz="41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4:12</a:t>
            </a:r>
            <a:r>
              <a:rPr lang="en-US" altLang="zh-TW" sz="4100" b="1" dirty="0">
                <a:solidFill>
                  <a:schemeClr val="tx1"/>
                </a:solidFill>
                <a:latin typeface="open sans" panose="020B0604020202020204" pitchFamily="34" charset="0"/>
              </a:rPr>
              <a:t>) “</a:t>
            </a:r>
            <a:r>
              <a:rPr lang="zh-TW" altLang="en-US" sz="4100" b="1" dirty="0">
                <a:solidFill>
                  <a:schemeClr val="tx1"/>
                </a:solidFill>
                <a:latin typeface="open sans" panose="020B0604020202020204" pitchFamily="34" charset="0"/>
              </a:rPr>
              <a:t>神的道是活潑的，是</a:t>
            </a:r>
            <a:r>
              <a:rPr lang="zh-TW" altLang="en-US" sz="4100" b="1" dirty="0">
                <a:solidFill>
                  <a:schemeClr val="accent5">
                    <a:lumMod val="75000"/>
                  </a:schemeClr>
                </a:solidFill>
                <a:latin typeface="open sans" panose="020B0604020202020204" pitchFamily="34" charset="0"/>
              </a:rPr>
              <a:t>有功效的</a:t>
            </a:r>
            <a:r>
              <a:rPr lang="zh-TW" altLang="en-US" sz="4100" b="1" dirty="0">
                <a:solidFill>
                  <a:srgbClr val="666666"/>
                </a:solidFill>
                <a:latin typeface="open sans" panose="020B0604020202020204" pitchFamily="34" charset="0"/>
              </a:rPr>
              <a:t>，</a:t>
            </a:r>
            <a:r>
              <a:rPr lang="zh-TW" altLang="en-US" sz="4100" b="1" dirty="0">
                <a:solidFill>
                  <a:schemeClr val="tx1"/>
                </a:solidFill>
                <a:latin typeface="open sans" panose="020B0604020202020204" pitchFamily="34" charset="0"/>
              </a:rPr>
              <a:t>比一切兩刃的劍更快，甚至魂與靈，骨節與骨髓，都能刺入剖開，連</a:t>
            </a:r>
            <a:r>
              <a:rPr lang="zh-TW" altLang="en-US" sz="4100" b="1" dirty="0">
                <a:solidFill>
                  <a:schemeClr val="accent5">
                    <a:lumMod val="75000"/>
                  </a:schemeClr>
                </a:solidFill>
                <a:latin typeface="open sans" panose="020B0604020202020204" pitchFamily="34" charset="0"/>
              </a:rPr>
              <a:t>心中的思念和主意</a:t>
            </a:r>
            <a:r>
              <a:rPr lang="zh-TW" altLang="en-US" sz="4100" b="1" dirty="0">
                <a:solidFill>
                  <a:srgbClr val="666666"/>
                </a:solidFill>
                <a:latin typeface="open sans" panose="020B0604020202020204" pitchFamily="34" charset="0"/>
              </a:rPr>
              <a:t>，</a:t>
            </a:r>
            <a:r>
              <a:rPr lang="zh-TW" altLang="en-US" sz="4100" b="1" dirty="0">
                <a:solidFill>
                  <a:schemeClr val="tx1"/>
                </a:solidFill>
                <a:latin typeface="open sans" panose="020B0604020202020204" pitchFamily="34" charset="0"/>
              </a:rPr>
              <a:t>都能辨明。</a:t>
            </a:r>
            <a:r>
              <a:rPr lang="en-US" altLang="zh-TW" sz="4100" b="1" dirty="0">
                <a:solidFill>
                  <a:schemeClr val="tx1"/>
                </a:solidFill>
                <a:latin typeface="open sans" panose="020B0604020202020204" pitchFamily="34" charset="0"/>
              </a:rPr>
              <a:t>”</a:t>
            </a:r>
          </a:p>
          <a:p>
            <a:r>
              <a:rPr lang="en-US" altLang="zh-TW" sz="4100" b="1" dirty="0">
                <a:solidFill>
                  <a:srgbClr val="666666"/>
                </a:solidFill>
                <a:latin typeface="open sans" panose="020B0604020202020204" pitchFamily="34" charset="0"/>
              </a:rPr>
              <a:t>		</a:t>
            </a:r>
            <a:r>
              <a:rPr lang="en-US" altLang="zh-TW" sz="4100" b="1" dirty="0">
                <a:solidFill>
                  <a:schemeClr val="tx1"/>
                </a:solidFill>
                <a:latin typeface="open sans" panose="020B0604020202020204" pitchFamily="34" charset="0"/>
              </a:rPr>
              <a:t> </a:t>
            </a:r>
            <a:r>
              <a:rPr lang="en-US" altLang="zh-TW" sz="41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 b</a:t>
            </a:r>
            <a:r>
              <a:rPr lang="en-US" altLang="zh-TW" sz="4100" b="1" dirty="0">
                <a:solidFill>
                  <a:schemeClr val="tx1"/>
                </a:solidFill>
                <a:latin typeface="open sans" panose="020B0604020202020204" pitchFamily="34" charset="0"/>
              </a:rPr>
              <a:t>. </a:t>
            </a:r>
            <a:r>
              <a:rPr lang="zh-TW" altLang="en-US" sz="4100" b="1" dirty="0">
                <a:solidFill>
                  <a:srgbClr val="C00000"/>
                </a:solidFill>
                <a:latin typeface="open sans" panose="020B0604020202020204" pitchFamily="34" charset="0"/>
              </a:rPr>
              <a:t>清楚工作的目標</a:t>
            </a:r>
            <a:r>
              <a:rPr lang="zh-TW" altLang="en-US" sz="4100" b="1" dirty="0">
                <a:solidFill>
                  <a:srgbClr val="FF0000"/>
                </a:solidFill>
                <a:latin typeface="open sans" panose="020B0604020202020204" pitchFamily="34" charset="0"/>
              </a:rPr>
              <a:t>              </a:t>
            </a:r>
            <a:endParaRPr lang="en-US" altLang="zh-TW" sz="4100" b="1" dirty="0">
              <a:solidFill>
                <a:srgbClr val="FF0000"/>
              </a:solidFill>
              <a:latin typeface="open sans" panose="020B0604020202020204" pitchFamily="34" charset="0"/>
            </a:endParaRPr>
          </a:p>
          <a:p>
            <a:r>
              <a:rPr lang="en-US" altLang="zh-TW" sz="4100" b="1" dirty="0">
                <a:solidFill>
                  <a:srgbClr val="666666"/>
                </a:solidFill>
                <a:latin typeface="open sans" panose="020B0604020202020204" pitchFamily="34" charset="0"/>
              </a:rPr>
              <a:t>			</a:t>
            </a:r>
            <a:r>
              <a:rPr lang="en-US" altLang="zh-TW" sz="4100" b="1" dirty="0">
                <a:solidFill>
                  <a:srgbClr val="666666"/>
                </a:solidFill>
                <a:latin typeface="open sans" panose="020B0604020202020204" pitchFamily="34" charset="0"/>
              </a:rPr>
              <a:t> </a:t>
            </a:r>
            <a:r>
              <a:rPr lang="en-US" altLang="zh-TW" sz="4100" b="1" dirty="0" smtClean="0">
                <a:solidFill>
                  <a:srgbClr val="666666"/>
                </a:solidFill>
                <a:latin typeface="open sans" panose="020B0604020202020204" pitchFamily="34" charset="0"/>
              </a:rPr>
              <a:t>  </a:t>
            </a:r>
            <a:r>
              <a:rPr lang="zh-TW" altLang="en-US" sz="41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誰</a:t>
            </a:r>
            <a:r>
              <a:rPr lang="zh-TW" altLang="en-US" sz="4100" b="1" dirty="0">
                <a:solidFill>
                  <a:schemeClr val="tx1"/>
                </a:solidFill>
                <a:latin typeface="open sans" panose="020B0604020202020204" pitchFamily="34" charset="0"/>
              </a:rPr>
              <a:t>是我真正的老闆</a:t>
            </a:r>
            <a:r>
              <a:rPr lang="en-US" altLang="zh-TW" sz="4100" b="1" dirty="0">
                <a:solidFill>
                  <a:schemeClr val="tx1"/>
                </a:solidFill>
                <a:latin typeface="open sans" panose="020B0604020202020204" pitchFamily="34" charset="0"/>
              </a:rPr>
              <a:t>?             </a:t>
            </a:r>
          </a:p>
          <a:p>
            <a:r>
              <a:rPr lang="en-US" altLang="zh-TW" sz="4100" b="1" dirty="0">
                <a:solidFill>
                  <a:srgbClr val="666666"/>
                </a:solidFill>
                <a:latin typeface="open sans" panose="020B0604020202020204" pitchFamily="34" charset="0"/>
              </a:rPr>
              <a:t>			</a:t>
            </a:r>
            <a:r>
              <a:rPr lang="en-US" altLang="zh-TW" sz="4100" b="1" dirty="0">
                <a:solidFill>
                  <a:srgbClr val="666666"/>
                </a:solidFill>
                <a:latin typeface="open sans" panose="020B0604020202020204" pitchFamily="34" charset="0"/>
              </a:rPr>
              <a:t> </a:t>
            </a:r>
            <a:r>
              <a:rPr lang="en-US" altLang="zh-TW" sz="4100" b="1" dirty="0" smtClean="0">
                <a:solidFill>
                  <a:srgbClr val="666666"/>
                </a:solidFill>
                <a:latin typeface="open sans" panose="020B0604020202020204" pitchFamily="34" charset="0"/>
              </a:rPr>
              <a:t>  </a:t>
            </a:r>
            <a:r>
              <a:rPr lang="zh-TW" altLang="en-US" sz="41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在</a:t>
            </a:r>
            <a:r>
              <a:rPr lang="zh-TW" altLang="en-US" sz="4100" b="1" dirty="0">
                <a:solidFill>
                  <a:schemeClr val="tx1"/>
                </a:solidFill>
                <a:latin typeface="open sans" panose="020B0604020202020204" pitchFamily="34" charset="0"/>
              </a:rPr>
              <a:t>工作上為主作見證</a:t>
            </a:r>
            <a:r>
              <a:rPr lang="zh-CN" altLang="en-US" sz="4100" b="1" dirty="0">
                <a:solidFill>
                  <a:schemeClr val="tx1"/>
                </a:solidFill>
              </a:rPr>
              <a:t>力乃是靠圣灵方能成事</a:t>
            </a:r>
            <a:endParaRPr lang="en-US" sz="4100" b="1" dirty="0">
              <a:solidFill>
                <a:schemeClr val="tx1"/>
              </a:solidFill>
              <a:latin typeface="open sans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2187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1DB97239-0584-498C-8793-38EF666A3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676400"/>
            <a:ext cx="9220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F8716AE7-5F31-4AFB-9412-AD2029591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762001"/>
            <a:ext cx="82296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3200" dirty="0">
              <a:latin typeface="MingLiU" panose="020B0604030504040204" pitchFamily="49" charset="-120"/>
              <a:ea typeface="宋体" panose="02010600030101010101" pitchFamily="2" charset="-122"/>
            </a:endParaRPr>
          </a:p>
        </p:txBody>
      </p:sp>
      <p:sp>
        <p:nvSpPr>
          <p:cNvPr id="28676" name="Text Box 3">
            <a:extLst>
              <a:ext uri="{FF2B5EF4-FFF2-40B4-BE49-F238E27FC236}">
                <a16:creationId xmlns:a16="http://schemas.microsoft.com/office/drawing/2014/main" id="{0D4A4A9F-AD3A-4867-BE4F-F1903889D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757" y="217714"/>
            <a:ext cx="11756570" cy="648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US" altLang="zh-TW" sz="4200" dirty="0">
                <a:solidFill>
                  <a:schemeClr val="tx1"/>
                </a:solidFill>
                <a:latin typeface="open sans" panose="020B0604020202020204" pitchFamily="34" charset="0"/>
              </a:rPr>
              <a:t>2</a:t>
            </a:r>
            <a:r>
              <a:rPr lang="en-US" altLang="zh-TW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) 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孩子     </a:t>
            </a:r>
            <a:endParaRPr lang="en-US" altLang="zh-TW" sz="4200" b="1" dirty="0">
              <a:solidFill>
                <a:schemeClr val="tx1"/>
              </a:solidFill>
              <a:latin typeface="open sans" panose="020B0604020202020204" pitchFamily="34" charset="0"/>
            </a:endParaRPr>
          </a:p>
          <a:p>
            <a:r>
              <a:rPr lang="en-US" altLang="zh-TW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     </a:t>
            </a:r>
            <a:r>
              <a:rPr lang="en-US" altLang="zh-TW" sz="42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a</a:t>
            </a:r>
            <a:r>
              <a:rPr lang="en-US" altLang="zh-TW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. 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家長被擄</a:t>
            </a:r>
            <a:r>
              <a:rPr lang="en-US" altLang="zh-TW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, 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孩子不會教得好</a:t>
            </a:r>
            <a:r>
              <a:rPr lang="zh-TW" altLang="en-US" sz="4200" b="1" dirty="0">
                <a:solidFill>
                  <a:srgbClr val="666666"/>
                </a:solidFill>
                <a:latin typeface="open sans" panose="020B0604020202020204" pitchFamily="34" charset="0"/>
              </a:rPr>
              <a:t>（</a:t>
            </a:r>
            <a:r>
              <a:rPr lang="zh-TW" altLang="en-US" sz="4200" b="1" dirty="0">
                <a:solidFill>
                  <a:schemeClr val="accent5">
                    <a:lumMod val="75000"/>
                  </a:schemeClr>
                </a:solidFill>
                <a:latin typeface="open sans" panose="020B0604020202020204" pitchFamily="34" charset="0"/>
              </a:rPr>
              <a:t>不合神心意</a:t>
            </a:r>
            <a:r>
              <a:rPr lang="zh-TW" altLang="en-US" sz="4200" b="1" dirty="0">
                <a:solidFill>
                  <a:srgbClr val="666666"/>
                </a:solidFill>
                <a:latin typeface="open sans" panose="020B0604020202020204" pitchFamily="34" charset="0"/>
              </a:rPr>
              <a:t>）     </a:t>
            </a:r>
            <a:endParaRPr lang="en-US" altLang="zh-TW" sz="4200" b="1" dirty="0">
              <a:solidFill>
                <a:srgbClr val="666666"/>
              </a:solidFill>
              <a:latin typeface="open sans" panose="020B0604020202020204" pitchFamily="34" charset="0"/>
            </a:endParaRPr>
          </a:p>
          <a:p>
            <a:r>
              <a:rPr lang="en-US" altLang="zh-TW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     </a:t>
            </a:r>
            <a:r>
              <a:rPr lang="en-US" altLang="zh-TW" sz="42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b</a:t>
            </a:r>
            <a:r>
              <a:rPr lang="en-US" altLang="zh-TW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. 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走世界的路     </a:t>
            </a:r>
            <a:endParaRPr lang="en-US" altLang="zh-TW" sz="4200" b="1" dirty="0">
              <a:solidFill>
                <a:schemeClr val="tx1"/>
              </a:solidFill>
              <a:latin typeface="open sans" panose="020B0604020202020204" pitchFamily="34" charset="0"/>
            </a:endParaRPr>
          </a:p>
          <a:p>
            <a:pPr>
              <a:lnSpc>
                <a:spcPts val="2000"/>
              </a:lnSpc>
            </a:pPr>
            <a:endParaRPr lang="en-US" altLang="zh-TW" sz="4200" b="1" dirty="0">
              <a:solidFill>
                <a:srgbClr val="666666"/>
              </a:solidFill>
              <a:latin typeface="open sans" panose="020B0604020202020204" pitchFamily="34" charset="0"/>
            </a:endParaRPr>
          </a:p>
          <a:p>
            <a:r>
              <a:rPr lang="en-US" altLang="zh-TW" sz="4200" b="1" dirty="0">
                <a:solidFill>
                  <a:srgbClr val="666666"/>
                </a:solidFill>
                <a:latin typeface="open sans" panose="020B0604020202020204" pitchFamily="34" charset="0"/>
              </a:rPr>
              <a:t>      </a:t>
            </a:r>
            <a:r>
              <a:rPr lang="en-US" altLang="zh-TW" sz="4200" b="1" dirty="0" smtClean="0">
                <a:solidFill>
                  <a:srgbClr val="666666"/>
                </a:solidFill>
                <a:latin typeface="open sans" panose="020B0604020202020204" pitchFamily="34" charset="0"/>
              </a:rPr>
              <a:t>  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不合神心意有下面的表現</a:t>
            </a:r>
            <a:r>
              <a:rPr lang="en-US" altLang="zh-TW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:      </a:t>
            </a:r>
            <a:r>
              <a:rPr lang="en-US" altLang="zh-TW" sz="4200" b="1" dirty="0">
                <a:solidFill>
                  <a:srgbClr val="666666"/>
                </a:solidFill>
                <a:latin typeface="open sans" panose="020B0604020202020204" pitchFamily="34" charset="0"/>
              </a:rPr>
              <a:t>      </a:t>
            </a:r>
          </a:p>
          <a:p>
            <a:r>
              <a:rPr lang="en-US" altLang="zh-TW" sz="4200" b="1" dirty="0">
                <a:solidFill>
                  <a:srgbClr val="666666"/>
                </a:solidFill>
                <a:latin typeface="open sans" panose="020B0604020202020204" pitchFamily="34" charset="0"/>
              </a:rPr>
              <a:t>       </a:t>
            </a:r>
            <a:r>
              <a:rPr lang="en-US" altLang="zh-TW" sz="4000" b="1" dirty="0">
                <a:solidFill>
                  <a:srgbClr val="666666"/>
                </a:solidFill>
                <a:latin typeface="open sans" panose="020B0604020202020204" pitchFamily="34" charset="0"/>
              </a:rPr>
              <a:t> </a:t>
            </a:r>
            <a:r>
              <a:rPr lang="zh-TW" altLang="en-US" sz="4000" b="1" dirty="0" smtClean="0">
                <a:solidFill>
                  <a:schemeClr val="accent5">
                    <a:lumMod val="75000"/>
                  </a:schemeClr>
                </a:solidFill>
                <a:latin typeface="open sans" panose="020B0604020202020204" pitchFamily="34" charset="0"/>
              </a:rPr>
              <a:t>用</a:t>
            </a:r>
            <a:r>
              <a:rPr lang="zh-TW" altLang="en-US" sz="4000" b="1" dirty="0">
                <a:solidFill>
                  <a:schemeClr val="accent5">
                    <a:lumMod val="75000"/>
                  </a:schemeClr>
                </a:solidFill>
                <a:latin typeface="open sans" panose="020B0604020202020204" pitchFamily="34" charset="0"/>
              </a:rPr>
              <a:t>人的方法去教養基督徒的兒</a:t>
            </a:r>
            <a:r>
              <a:rPr lang="zh-TW" altLang="en-US" sz="4000" b="1" dirty="0" smtClean="0">
                <a:solidFill>
                  <a:schemeClr val="accent5">
                    <a:lumMod val="75000"/>
                  </a:schemeClr>
                </a:solidFill>
                <a:latin typeface="open sans" panose="020B0604020202020204" pitchFamily="34" charset="0"/>
              </a:rPr>
              <a:t>女</a:t>
            </a:r>
            <a:endParaRPr lang="en-US" altLang="zh-TW" sz="4000" b="1" dirty="0" smtClean="0">
              <a:solidFill>
                <a:schemeClr val="accent5">
                  <a:lumMod val="75000"/>
                </a:schemeClr>
              </a:solidFill>
              <a:latin typeface="open sans" panose="020B0604020202020204" pitchFamily="34" charset="0"/>
            </a:endParaRPr>
          </a:p>
          <a:p>
            <a:r>
              <a:rPr lang="en-US" altLang="zh-TW" sz="4000" b="1" dirty="0">
                <a:solidFill>
                  <a:schemeClr val="accent5">
                    <a:lumMod val="75000"/>
                  </a:schemeClr>
                </a:solidFill>
                <a:latin typeface="open sans" panose="020B0604020202020204" pitchFamily="34" charset="0"/>
              </a:rPr>
              <a:t> </a:t>
            </a:r>
            <a:r>
              <a:rPr lang="en-US" altLang="zh-TW" sz="4000" b="1" dirty="0" smtClean="0">
                <a:solidFill>
                  <a:schemeClr val="accent5">
                    <a:lumMod val="75000"/>
                  </a:schemeClr>
                </a:solidFill>
                <a:latin typeface="open sans" panose="020B0604020202020204" pitchFamily="34" charset="0"/>
              </a:rPr>
              <a:t>        </a:t>
            </a:r>
            <a:r>
              <a:rPr lang="zh-TW" altLang="en-US" sz="4000" b="1" dirty="0" smtClean="0">
                <a:solidFill>
                  <a:schemeClr val="accent5">
                    <a:lumMod val="75000"/>
                  </a:schemeClr>
                </a:solidFill>
                <a:latin typeface="open sans" panose="020B0604020202020204" pitchFamily="34" charset="0"/>
              </a:rPr>
              <a:t>跟</a:t>
            </a:r>
            <a:r>
              <a:rPr lang="zh-TW" altLang="en-US" sz="4000" b="1" dirty="0">
                <a:solidFill>
                  <a:schemeClr val="accent5">
                    <a:lumMod val="75000"/>
                  </a:schemeClr>
                </a:solidFill>
                <a:latin typeface="open sans" panose="020B0604020202020204" pitchFamily="34" charset="0"/>
              </a:rPr>
              <a:t>世界看齊            </a:t>
            </a:r>
            <a:endParaRPr lang="en-US" altLang="zh-TW" sz="4000" b="1" dirty="0">
              <a:solidFill>
                <a:schemeClr val="accent5">
                  <a:lumMod val="75000"/>
                </a:schemeClr>
              </a:solidFill>
              <a:latin typeface="open sans" panose="020B0604020202020204" pitchFamily="34" charset="0"/>
            </a:endParaRPr>
          </a:p>
          <a:p>
            <a:r>
              <a:rPr lang="en-US" altLang="zh-TW" sz="4000" b="1" dirty="0">
                <a:solidFill>
                  <a:schemeClr val="accent5">
                    <a:lumMod val="75000"/>
                  </a:schemeClr>
                </a:solidFill>
                <a:latin typeface="open sans" panose="020B0604020202020204" pitchFamily="34" charset="0"/>
              </a:rPr>
              <a:t>			</a:t>
            </a:r>
            <a:r>
              <a:rPr lang="en-US" altLang="zh-TW" sz="4000" b="1" dirty="0" smtClean="0">
                <a:solidFill>
                  <a:schemeClr val="accent5">
                    <a:lumMod val="75000"/>
                  </a:schemeClr>
                </a:solidFill>
                <a:latin typeface="open sans" panose="020B0604020202020204" pitchFamily="34" charset="0"/>
              </a:rPr>
              <a:t>  </a:t>
            </a:r>
            <a:r>
              <a:rPr lang="zh-TW" altLang="en-US" sz="4000" b="1" dirty="0" smtClean="0">
                <a:solidFill>
                  <a:schemeClr val="accent5">
                    <a:lumMod val="75000"/>
                  </a:schemeClr>
                </a:solidFill>
                <a:latin typeface="open sans" panose="020B0604020202020204" pitchFamily="34" charset="0"/>
              </a:rPr>
              <a:t>被</a:t>
            </a:r>
            <a:r>
              <a:rPr lang="zh-TW" altLang="en-US" sz="4000" b="1" dirty="0">
                <a:solidFill>
                  <a:schemeClr val="accent5">
                    <a:lumMod val="75000"/>
                  </a:schemeClr>
                </a:solidFill>
                <a:latin typeface="open sans" panose="020B0604020202020204" pitchFamily="34" charset="0"/>
              </a:rPr>
              <a:t>非基督徒所影響  </a:t>
            </a:r>
            <a:r>
              <a:rPr lang="zh-TW" altLang="en-US" sz="4000" b="1" dirty="0">
                <a:solidFill>
                  <a:srgbClr val="666666"/>
                </a:solidFill>
                <a:latin typeface="open sans" panose="020B0604020202020204" pitchFamily="34" charset="0"/>
              </a:rPr>
              <a:t>   </a:t>
            </a:r>
            <a:endParaRPr lang="en-US" altLang="zh-TW" sz="4000" b="1" dirty="0">
              <a:solidFill>
                <a:srgbClr val="666666"/>
              </a:solidFill>
              <a:latin typeface="open sans" panose="020B0604020202020204" pitchFamily="34" charset="0"/>
            </a:endParaRPr>
          </a:p>
          <a:p>
            <a:pPr>
              <a:lnSpc>
                <a:spcPts val="2000"/>
              </a:lnSpc>
            </a:pPr>
            <a:endParaRPr lang="en-US" altLang="zh-TW" sz="4200" b="1" dirty="0">
              <a:solidFill>
                <a:srgbClr val="666666"/>
              </a:solidFill>
              <a:latin typeface="open sans" panose="020B0604020202020204" pitchFamily="34" charset="0"/>
            </a:endParaRPr>
          </a:p>
          <a:p>
            <a:r>
              <a:rPr lang="zh-TW" altLang="en-US" sz="4000" b="1" dirty="0">
                <a:solidFill>
                  <a:schemeClr val="tx1"/>
                </a:solidFill>
                <a:latin typeface="open sans" panose="020B0604020202020204" pitchFamily="34" charset="0"/>
              </a:rPr>
              <a:t>聖經清楚地教導我們</a:t>
            </a:r>
            <a:r>
              <a:rPr lang="en-US" altLang="zh-TW" sz="4000" b="1" dirty="0">
                <a:solidFill>
                  <a:schemeClr val="tx1"/>
                </a:solidFill>
                <a:latin typeface="open sans" panose="020B0604020202020204" pitchFamily="34" charset="0"/>
              </a:rPr>
              <a:t>: “</a:t>
            </a:r>
            <a:r>
              <a:rPr lang="zh-TW" altLang="en-US" sz="4000" b="1" dirty="0">
                <a:solidFill>
                  <a:srgbClr val="C00000"/>
                </a:solidFill>
                <a:latin typeface="open sans" panose="020B0604020202020204" pitchFamily="34" charset="0"/>
              </a:rPr>
              <a:t>兒女是耶和華所賜的產業</a:t>
            </a:r>
            <a:r>
              <a:rPr lang="zh-TW" altLang="en-US" sz="4000" b="1" dirty="0">
                <a:solidFill>
                  <a:srgbClr val="666666"/>
                </a:solidFill>
                <a:latin typeface="open sans" panose="020B0604020202020204" pitchFamily="34" charset="0"/>
              </a:rPr>
              <a:t>”</a:t>
            </a:r>
            <a:r>
              <a:rPr lang="en-US" altLang="zh-TW" sz="4000" b="1" dirty="0">
                <a:solidFill>
                  <a:srgbClr val="666666"/>
                </a:solidFill>
                <a:latin typeface="open sans" panose="020B0604020202020204" pitchFamily="34" charset="0"/>
              </a:rPr>
              <a:t>.  </a:t>
            </a:r>
            <a:r>
              <a:rPr lang="zh-TW" altLang="en-US" sz="4000" b="1" dirty="0">
                <a:solidFill>
                  <a:schemeClr val="tx1"/>
                </a:solidFill>
                <a:latin typeface="open sans" panose="020B0604020202020204" pitchFamily="34" charset="0"/>
              </a:rPr>
              <a:t>兒女是神託付我們扶養的</a:t>
            </a:r>
            <a:r>
              <a:rPr lang="en-US" altLang="zh-TW" sz="4000" b="1" dirty="0">
                <a:solidFill>
                  <a:schemeClr val="tx1"/>
                </a:solidFill>
                <a:latin typeface="open sans" panose="020B0604020202020204" pitchFamily="34" charset="0"/>
              </a:rPr>
              <a:t>, </a:t>
            </a:r>
            <a:r>
              <a:rPr lang="zh-TW" altLang="en-US" sz="4000" b="1" dirty="0">
                <a:solidFill>
                  <a:schemeClr val="tx1"/>
                </a:solidFill>
                <a:latin typeface="open sans" panose="020B0604020202020204" pitchFamily="34" charset="0"/>
              </a:rPr>
              <a:t>因此要用神的話教養他們</a:t>
            </a:r>
            <a:endParaRPr lang="en-US" altLang="zh-TW" sz="4000" b="1" dirty="0">
              <a:solidFill>
                <a:schemeClr val="tx1"/>
              </a:solidFill>
            </a:endParaRPr>
          </a:p>
          <a:p>
            <a:r>
              <a:rPr lang="zh-TW" altLang="en-US" sz="4000" b="1" dirty="0"/>
              <a:t>            </a:t>
            </a:r>
            <a:br>
              <a:rPr lang="zh-TW" altLang="en-US" sz="4000" b="1" dirty="0"/>
            </a:br>
            <a:endParaRPr lang="en-US" sz="4000" b="1" dirty="0">
              <a:solidFill>
                <a:srgbClr val="666666"/>
              </a:solidFill>
              <a:latin typeface="open sans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6455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1DB97239-0584-498C-8793-38EF666A3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676400"/>
            <a:ext cx="9220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F8716AE7-5F31-4AFB-9412-AD2029591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762001"/>
            <a:ext cx="82296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3200" dirty="0">
              <a:latin typeface="MingLiU" panose="020B0604030504040204" pitchFamily="49" charset="-120"/>
              <a:ea typeface="宋体" panose="02010600030101010101" pitchFamily="2" charset="-122"/>
            </a:endParaRPr>
          </a:p>
        </p:txBody>
      </p:sp>
      <p:sp>
        <p:nvSpPr>
          <p:cNvPr id="28676" name="Text Box 3">
            <a:extLst>
              <a:ext uri="{FF2B5EF4-FFF2-40B4-BE49-F238E27FC236}">
                <a16:creationId xmlns:a16="http://schemas.microsoft.com/office/drawing/2014/main" id="{0D4A4A9F-AD3A-4867-BE4F-F1903889D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12" y="490847"/>
            <a:ext cx="12041579" cy="648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en-US" altLang="zh-TW" sz="42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2</a:t>
            </a:r>
            <a:r>
              <a:rPr lang="en-US" altLang="zh-TW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) 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孩子    </a:t>
            </a:r>
            <a:endParaRPr lang="en-US" altLang="zh-TW" sz="4200" b="1" dirty="0">
              <a:solidFill>
                <a:schemeClr val="tx1"/>
              </a:solidFill>
              <a:latin typeface="open sans" panose="020B0604020202020204" pitchFamily="34" charset="0"/>
            </a:endParaRPr>
          </a:p>
          <a:p>
            <a:r>
              <a:rPr lang="en-US" altLang="zh-TW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    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什麼是</a:t>
            </a:r>
            <a:r>
              <a:rPr lang="zh-TW" altLang="en-US" sz="4200" b="1" dirty="0">
                <a:solidFill>
                  <a:srgbClr val="C00000"/>
                </a:solidFill>
                <a:latin typeface="open sans" panose="020B0604020202020204" pitchFamily="34" charset="0"/>
              </a:rPr>
              <a:t>合神心意的教導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呢</a:t>
            </a:r>
            <a:r>
              <a:rPr lang="en-US" altLang="zh-TW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?	</a:t>
            </a:r>
            <a:r>
              <a:rPr lang="en-US" altLang="zh-TW" sz="4200" b="1" dirty="0">
                <a:solidFill>
                  <a:srgbClr val="666666"/>
                </a:solidFill>
                <a:latin typeface="open sans" panose="020B0604020202020204" pitchFamily="34" charset="0"/>
              </a:rPr>
              <a:t>		</a:t>
            </a:r>
          </a:p>
          <a:p>
            <a:r>
              <a:rPr lang="en-US" altLang="zh-TW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     </a:t>
            </a:r>
            <a:r>
              <a:rPr lang="en-US" altLang="zh-TW" sz="42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 </a:t>
            </a:r>
            <a:r>
              <a:rPr lang="en-US" altLang="zh-TW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a. 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回轉歸向神（路</a:t>
            </a:r>
            <a:r>
              <a:rPr lang="en-US" altLang="zh-TW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15, 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浪子回頭：認罪）			</a:t>
            </a:r>
            <a:r>
              <a:rPr lang="zh-TW" altLang="en-US" sz="42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   </a:t>
            </a:r>
            <a:r>
              <a:rPr lang="en-US" altLang="zh-TW" sz="42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b</a:t>
            </a:r>
            <a:r>
              <a:rPr lang="en-US" altLang="zh-TW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. 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遵守上帝的話：</a:t>
            </a:r>
            <a:r>
              <a:rPr lang="zh-TW" altLang="en-US" sz="42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申 </a:t>
            </a:r>
            <a:r>
              <a:rPr lang="en-US" altLang="zh-TW" sz="42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6:4-9</a:t>
            </a:r>
            <a:r>
              <a:rPr lang="en-US" altLang="zh-TW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			</a:t>
            </a:r>
          </a:p>
          <a:p>
            <a:r>
              <a:rPr lang="en-US" altLang="zh-TW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      </a:t>
            </a:r>
            <a:r>
              <a:rPr lang="en-US" altLang="zh-TW" sz="42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c</a:t>
            </a:r>
            <a:r>
              <a:rPr lang="en-US" altLang="zh-TW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. </a:t>
            </a:r>
            <a:r>
              <a:rPr lang="zh-TW" altLang="en-US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為孩子們禱告                </a:t>
            </a:r>
            <a:endParaRPr lang="en-US" altLang="zh-TW" sz="4200" b="1" dirty="0">
              <a:solidFill>
                <a:schemeClr val="tx1"/>
              </a:solidFill>
              <a:latin typeface="open sans" panose="020B0604020202020204" pitchFamily="34" charset="0"/>
            </a:endParaRPr>
          </a:p>
          <a:p>
            <a:r>
              <a:rPr lang="en-US" altLang="zh-TW" sz="4200" b="1" dirty="0">
                <a:solidFill>
                  <a:schemeClr val="tx1"/>
                </a:solidFill>
                <a:latin typeface="open sans" panose="020B0604020202020204" pitchFamily="34" charset="0"/>
              </a:rPr>
              <a:t>					</a:t>
            </a:r>
            <a:r>
              <a:rPr lang="zh-TW" altLang="en-US" sz="4000" b="1" dirty="0">
                <a:solidFill>
                  <a:schemeClr val="tx1"/>
                </a:solidFill>
                <a:latin typeface="open sans" panose="020B0604020202020204" pitchFamily="34" charset="0"/>
              </a:rPr>
              <a:t>得救恩		</a:t>
            </a:r>
            <a:r>
              <a:rPr lang="en-US" altLang="zh-TW" sz="40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			</a:t>
            </a:r>
            <a:r>
              <a:rPr lang="zh-TW" altLang="en-US" sz="40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有</a:t>
            </a:r>
            <a:r>
              <a:rPr lang="zh-TW" altLang="en-US" sz="4000" b="1" dirty="0">
                <a:solidFill>
                  <a:schemeClr val="tx1"/>
                </a:solidFill>
                <a:latin typeface="open sans" panose="020B0604020202020204" pitchFamily="34" charset="0"/>
              </a:rPr>
              <a:t>責任心		</a:t>
            </a:r>
            <a:endParaRPr lang="en-US" altLang="zh-TW" sz="4000" b="1" dirty="0">
              <a:solidFill>
                <a:schemeClr val="tx1"/>
              </a:solidFill>
              <a:latin typeface="open sans" panose="020B0604020202020204" pitchFamily="34" charset="0"/>
            </a:endParaRPr>
          </a:p>
          <a:p>
            <a:r>
              <a:rPr lang="en-US" altLang="zh-TW" sz="4000" b="1" dirty="0">
                <a:solidFill>
                  <a:schemeClr val="tx1"/>
                </a:solidFill>
                <a:latin typeface="open sans" panose="020B0604020202020204" pitchFamily="34" charset="0"/>
              </a:rPr>
              <a:t>					</a:t>
            </a:r>
            <a:r>
              <a:rPr lang="zh-TW" altLang="en-US" sz="4000" b="1" dirty="0">
                <a:solidFill>
                  <a:schemeClr val="tx1"/>
                </a:solidFill>
                <a:latin typeface="open sans" panose="020B0604020202020204" pitchFamily="34" charset="0"/>
              </a:rPr>
              <a:t>愛神的</a:t>
            </a:r>
            <a:r>
              <a:rPr lang="zh-TW" altLang="en-US" sz="40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道</a:t>
            </a:r>
            <a:r>
              <a:rPr lang="en-US" altLang="zh-TW" sz="40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				</a:t>
            </a:r>
            <a:r>
              <a:rPr lang="zh-TW" altLang="en-US" sz="40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為</a:t>
            </a:r>
            <a:r>
              <a:rPr lang="zh-TW" altLang="en-US" sz="4000" b="1" dirty="0">
                <a:solidFill>
                  <a:schemeClr val="tx1"/>
                </a:solidFill>
                <a:latin typeface="open sans" panose="020B0604020202020204" pitchFamily="34" charset="0"/>
              </a:rPr>
              <a:t>別人著想</a:t>
            </a:r>
            <a:endParaRPr lang="en-US" altLang="zh-TW" sz="4000" b="1" dirty="0">
              <a:solidFill>
                <a:schemeClr val="tx1"/>
              </a:solidFill>
              <a:latin typeface="open sans" panose="020B0604020202020204" pitchFamily="34" charset="0"/>
            </a:endParaRPr>
          </a:p>
          <a:p>
            <a:r>
              <a:rPr lang="en-US" altLang="zh-TW" sz="4000" b="1" dirty="0">
                <a:solidFill>
                  <a:schemeClr val="tx1"/>
                </a:solidFill>
                <a:latin typeface="open sans" panose="020B0604020202020204" pitchFamily="34" charset="0"/>
              </a:rPr>
              <a:t>					</a:t>
            </a:r>
            <a:r>
              <a:rPr lang="ja-JP" altLang="en-US" sz="4000" b="1" dirty="0">
                <a:solidFill>
                  <a:schemeClr val="tx1"/>
                </a:solidFill>
                <a:latin typeface="open sans" panose="020B0604020202020204" pitchFamily="34" charset="0"/>
              </a:rPr>
              <a:t>慷慨</a:t>
            </a:r>
            <a:r>
              <a:rPr lang="zh-TW" altLang="en-US" sz="4000" b="1" dirty="0">
                <a:solidFill>
                  <a:schemeClr val="tx1"/>
                </a:solidFill>
                <a:latin typeface="open sans" panose="020B0604020202020204" pitchFamily="34" charset="0"/>
              </a:rPr>
              <a:t>              </a:t>
            </a:r>
            <a:r>
              <a:rPr lang="en-US" altLang="zh-TW" sz="4000" b="1" dirty="0">
                <a:solidFill>
                  <a:schemeClr val="tx1"/>
                </a:solidFill>
                <a:latin typeface="open sans" panose="020B0604020202020204" pitchFamily="34" charset="0"/>
              </a:rPr>
              <a:t>	</a:t>
            </a:r>
            <a:r>
              <a:rPr lang="en-US" altLang="zh-TW" sz="40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	</a:t>
            </a:r>
            <a:r>
              <a:rPr lang="zh-TW" altLang="en-US" sz="4000" b="1" dirty="0" smtClean="0">
                <a:solidFill>
                  <a:schemeClr val="tx1"/>
                </a:solidFill>
                <a:latin typeface="open sans" panose="020B0604020202020204" pitchFamily="34" charset="0"/>
              </a:rPr>
              <a:t>知</a:t>
            </a:r>
            <a:r>
              <a:rPr lang="zh-TW" altLang="en-US" sz="4000" b="1" dirty="0">
                <a:solidFill>
                  <a:schemeClr val="tx1"/>
                </a:solidFill>
                <a:latin typeface="open sans" panose="020B0604020202020204" pitchFamily="34" charset="0"/>
              </a:rPr>
              <a:t>足</a:t>
            </a:r>
            <a:endParaRPr lang="en-US" altLang="zh-TW" sz="4000" b="1" dirty="0">
              <a:solidFill>
                <a:schemeClr val="tx1"/>
              </a:solidFill>
              <a:latin typeface="open sans" panose="020B0604020202020204" pitchFamily="34" charset="0"/>
            </a:endParaRPr>
          </a:p>
          <a:p>
            <a:r>
              <a:rPr lang="en-US" altLang="zh-TW" sz="4000" b="1" dirty="0">
                <a:solidFill>
                  <a:schemeClr val="tx1"/>
                </a:solidFill>
                <a:latin typeface="open sans" panose="020B0604020202020204" pitchFamily="34" charset="0"/>
              </a:rPr>
              <a:t>					</a:t>
            </a:r>
            <a:r>
              <a:rPr lang="zh-TW" altLang="en-US" sz="4000" b="1" dirty="0">
                <a:solidFill>
                  <a:schemeClr val="tx1"/>
                </a:solidFill>
                <a:latin typeface="open sans" panose="020B0604020202020204" pitchFamily="34" charset="0"/>
              </a:rPr>
              <a:t>誠實做人		</a:t>
            </a:r>
            <a:endParaRPr lang="en-US" altLang="zh-TW" sz="4000" b="1" dirty="0">
              <a:solidFill>
                <a:schemeClr val="tx1"/>
              </a:solidFill>
              <a:latin typeface="open sans" panose="020B0604020202020204" pitchFamily="34" charset="0"/>
            </a:endParaRPr>
          </a:p>
          <a:p>
            <a:r>
              <a:rPr lang="en-US" altLang="zh-TW" sz="4000" b="1" dirty="0">
                <a:solidFill>
                  <a:schemeClr val="tx1"/>
                </a:solidFill>
                <a:latin typeface="open sans" panose="020B0604020202020204" pitchFamily="34" charset="0"/>
              </a:rPr>
              <a:t>					</a:t>
            </a:r>
          </a:p>
          <a:p>
            <a:r>
              <a:rPr lang="en-US" altLang="zh-TW" sz="3800" b="1" dirty="0">
                <a:solidFill>
                  <a:schemeClr val="tx1"/>
                </a:solidFill>
                <a:latin typeface="open sans" panose="020B0604020202020204" pitchFamily="34" charset="0"/>
              </a:rPr>
              <a:t>					</a:t>
            </a:r>
            <a:r>
              <a:rPr lang="zh-TW" altLang="en-US" sz="3800" b="1" dirty="0">
                <a:solidFill>
                  <a:schemeClr val="tx1"/>
                </a:solidFill>
                <a:latin typeface="open sans" panose="020B0604020202020204" pitchFamily="34" charset="0"/>
              </a:rPr>
              <a:t>		</a:t>
            </a:r>
            <a:endParaRPr lang="en-US" altLang="zh-TW" sz="3800" b="1" dirty="0">
              <a:solidFill>
                <a:schemeClr val="tx1"/>
              </a:solidFill>
              <a:latin typeface="open sans" panose="020B0604020202020204" pitchFamily="34" charset="0"/>
            </a:endParaRPr>
          </a:p>
          <a:p>
            <a:r>
              <a:rPr lang="en-US" altLang="zh-TW" sz="3800" b="1" dirty="0">
                <a:solidFill>
                  <a:schemeClr val="tx1"/>
                </a:solidFill>
                <a:latin typeface="open sans" panose="020B0604020202020204" pitchFamily="34" charset="0"/>
              </a:rPr>
              <a:t>				</a:t>
            </a:r>
            <a:r>
              <a:rPr lang="zh-TW" altLang="en-US" sz="3800" b="1" dirty="0">
                <a:solidFill>
                  <a:schemeClr val="tx1"/>
                </a:solidFill>
              </a:rPr>
              <a:t/>
            </a:r>
            <a:br>
              <a:rPr lang="zh-TW" altLang="en-US" sz="3800" b="1" dirty="0">
                <a:solidFill>
                  <a:schemeClr val="tx1"/>
                </a:solidFill>
              </a:rPr>
            </a:br>
            <a:endParaRPr lang="en-US" sz="3800" b="1" dirty="0">
              <a:solidFill>
                <a:schemeClr val="tx1"/>
              </a:solidFill>
              <a:latin typeface="open sans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7371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27025</TotalTime>
  <Words>955</Words>
  <Application>Microsoft Office PowerPoint</Application>
  <PresentationFormat>Widescreen</PresentationFormat>
  <Paragraphs>147</Paragraphs>
  <Slides>17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等线</vt:lpstr>
      <vt:lpstr>等线 Light</vt:lpstr>
      <vt:lpstr>Microsoft YaHei</vt:lpstr>
      <vt:lpstr>open sans</vt:lpstr>
      <vt:lpstr>宋体</vt:lpstr>
      <vt:lpstr>游ゴシック Light</vt:lpstr>
      <vt:lpstr>新細明體</vt:lpstr>
      <vt:lpstr>MingLiU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TV-Admin</dc:creator>
  <cp:lastModifiedBy>HP</cp:lastModifiedBy>
  <cp:revision>142</cp:revision>
  <dcterms:created xsi:type="dcterms:W3CDTF">2020-11-04T18:14:15Z</dcterms:created>
  <dcterms:modified xsi:type="dcterms:W3CDTF">2021-11-12T23:24:40Z</dcterms:modified>
</cp:coreProperties>
</file>