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6" r:id="rId1"/>
  </p:sldMasterIdLst>
  <p:notesMasterIdLst>
    <p:notesMasterId r:id="rId43"/>
  </p:notesMasterIdLst>
  <p:sldIdLst>
    <p:sldId id="791" r:id="rId2"/>
    <p:sldId id="789" r:id="rId3"/>
    <p:sldId id="824" r:id="rId4"/>
    <p:sldId id="833" r:id="rId5"/>
    <p:sldId id="834" r:id="rId6"/>
    <p:sldId id="752" r:id="rId7"/>
    <p:sldId id="827" r:id="rId8"/>
    <p:sldId id="784" r:id="rId9"/>
    <p:sldId id="753" r:id="rId10"/>
    <p:sldId id="832" r:id="rId11"/>
    <p:sldId id="828" r:id="rId12"/>
    <p:sldId id="760" r:id="rId13"/>
    <p:sldId id="825" r:id="rId14"/>
    <p:sldId id="742" r:id="rId15"/>
    <p:sldId id="761" r:id="rId16"/>
    <p:sldId id="762" r:id="rId17"/>
    <p:sldId id="785" r:id="rId18"/>
    <p:sldId id="763" r:id="rId19"/>
    <p:sldId id="764" r:id="rId20"/>
    <p:sldId id="765" r:id="rId21"/>
    <p:sldId id="766" r:id="rId22"/>
    <p:sldId id="786" r:id="rId23"/>
    <p:sldId id="767" r:id="rId24"/>
    <p:sldId id="769" r:id="rId25"/>
    <p:sldId id="771" r:id="rId26"/>
    <p:sldId id="773" r:id="rId27"/>
    <p:sldId id="774" r:id="rId28"/>
    <p:sldId id="770" r:id="rId29"/>
    <p:sldId id="775" r:id="rId30"/>
    <p:sldId id="776" r:id="rId31"/>
    <p:sldId id="829" r:id="rId32"/>
    <p:sldId id="778" r:id="rId33"/>
    <p:sldId id="830" r:id="rId34"/>
    <p:sldId id="831" r:id="rId35"/>
    <p:sldId id="777" r:id="rId36"/>
    <p:sldId id="779" r:id="rId37"/>
    <p:sldId id="780" r:id="rId38"/>
    <p:sldId id="781" r:id="rId39"/>
    <p:sldId id="782" r:id="rId40"/>
    <p:sldId id="783" r:id="rId41"/>
    <p:sldId id="787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37"/>
  </p:normalViewPr>
  <p:slideViewPr>
    <p:cSldViewPr snapToGrid="0" snapToObjects="1">
      <p:cViewPr varScale="1">
        <p:scale>
          <a:sx n="106" d="100"/>
          <a:sy n="106" d="100"/>
        </p:scale>
        <p:origin x="6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956C0-C446-9946-B060-186C381844BC}" type="datetimeFigureOut">
              <a:rPr lang="en-US" smtClean="0"/>
              <a:t>10/30/21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05DDB-0A28-9B43-875E-DE24AF2A7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13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9A3ACE-7E24-4954-A651-1290B89E41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49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9A3ACE-7E24-4954-A651-1290B89E41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16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9A3ACE-7E24-4954-A651-1290B89E411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84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9A3ACE-7E24-4954-A651-1290B89E411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573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51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955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2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20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90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10/30/21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10/30/21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0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10/30/21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629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10/30/21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8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6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10/30/21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970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4193" y="2673752"/>
            <a:ext cx="6620968" cy="2460808"/>
          </a:xfrm>
        </p:spPr>
        <p:txBody>
          <a:bodyPr>
            <a:normAutofit fontScale="90000"/>
          </a:bodyPr>
          <a:lstStyle/>
          <a:p>
            <a:br>
              <a:rPr lang="en-US" altLang="zh-TW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</a:br>
            <a:br>
              <a:rPr lang="en-US" altLang="zh-TW" sz="5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</a:br>
            <a:r>
              <a:rPr lang="zh-CN" alt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b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</a:br>
            <a:r>
              <a:rPr lang="zh-TW" altLang="en-US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  <a:t>属灵生命的成长</a:t>
            </a:r>
            <a:r>
              <a:rPr lang="zh-CN" altLang="en-US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br>
              <a:rPr lang="en-US" altLang="zh-TW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</a:br>
            <a:r>
              <a:rPr lang="en-US" altLang="zh-CN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  <a:t>-</a:t>
            </a:r>
            <a:r>
              <a:rPr lang="zh-TW" alt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  <a:t>约拿书</a:t>
            </a:r>
            <a:r>
              <a:rPr lang="en-US" altLang="zh-CN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  <a:t>-</a:t>
            </a:r>
            <a:br>
              <a:rPr lang="en-US" altLang="zh-TW" sz="3600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</a:b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  <a:t>CCIC-TV</a:t>
            </a:r>
            <a:r>
              <a:rPr lang="zh-CN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  <a:t> 三谷</a:t>
            </a:r>
            <a:r>
              <a:rPr lang="zh-TW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  <a:t>会堂</a:t>
            </a:r>
            <a:br>
              <a:rPr lang="en-US" altLang="zh-TW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</a:b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TXinwei" panose="02010800040101010101" pitchFamily="2" charset="-122"/>
                <a:cs typeface="Times New Roman" panose="02020603050405020304" pitchFamily="18" charset="0"/>
              </a:rPr>
              <a:t>2021</a:t>
            </a:r>
            <a:r>
              <a:rPr lang="zh-CN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TXinwei" panose="020108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TXinwei" panose="02010800040101010101" pitchFamily="2" charset="-122"/>
                <a:cs typeface="Times New Roman" panose="02020603050405020304" pitchFamily="18" charset="0"/>
              </a:rPr>
              <a:t>11-7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Weibei SC" panose="03000800000000000000" pitchFamily="66" charset="-128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0443" y="4777380"/>
            <a:ext cx="45719" cy="1237280"/>
          </a:xfrm>
        </p:spPr>
        <p:txBody>
          <a:bodyPr>
            <a:normAutofit/>
          </a:bodyPr>
          <a:lstStyle/>
          <a:p>
            <a:pPr algn="ctr">
              <a:buClr>
                <a:srgbClr val="FF0000"/>
              </a:buClr>
            </a:pPr>
            <a:r>
              <a:rPr lang="zh-CN" altLang="en-US">
                <a:solidFill>
                  <a:schemeClr val="bg2">
                    <a:lumMod val="20000"/>
                    <a:lumOff val="80000"/>
                  </a:schemeClr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   </a:t>
            </a:r>
            <a:r>
              <a:rPr lang="en-US" altLang="zh-TW"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75264" y="263218"/>
            <a:ext cx="45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endParaRPr lang="en-US" sz="3600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5500780" y="270241"/>
            <a:ext cx="45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32FF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  <a:t>  </a:t>
            </a:r>
            <a:endParaRPr lang="en-US" sz="3200" dirty="0">
              <a:solidFill>
                <a:srgbClr val="32FFD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88778" y="5332933"/>
            <a:ext cx="31216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8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Xinwei" panose="02010800040101010101" pitchFamily="2" charset="-122"/>
                <a:ea typeface="STXinwei" panose="02010800040101010101" pitchFamily="2" charset="-122"/>
              </a:rPr>
              <a:t>陈昆华 弟兄</a:t>
            </a:r>
            <a:r>
              <a:rPr lang="zh-TW" alt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
</a:t>
            </a:r>
            <a:endParaRPr lang="en-US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69163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88C22-7416-2442-8A98-6B17A6E5A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err="1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endParaRPr lang="en-US" sz="5400" dirty="0">
              <a:solidFill>
                <a:srgbClr val="00FFFF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1F68B-B81A-3941-9489-5752FD4CB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2: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1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约拿在鱼腹中祷告耶和华他的神， 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2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说，我遭遇患难求告耶和华，你就应允我。从阴间的深处呼求，你就俯听我的声音。 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3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你将我投下深渊，就是海的深处。大水环绕我。你的波浪洪涛都漫过我身。 </a:t>
            </a:r>
            <a:endParaRPr lang="en-US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7328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C52F6C5-DA07-CA4F-A4D5-024EDD8B1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058" y="726643"/>
            <a:ext cx="7866741" cy="546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12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625B5-41D1-8D49-8413-93D3D804B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700" y="452718"/>
            <a:ext cx="7603606" cy="1400530"/>
          </a:xfrm>
        </p:spPr>
        <p:txBody>
          <a:bodyPr/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你的选择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？</a:t>
            </a:r>
            <a:endParaRPr lang="en-US" sz="5400" dirty="0">
              <a:solidFill>
                <a:srgbClr val="00FFFF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611B5-1123-BB4C-9E3C-83ED5EEED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3140" y="1385888"/>
            <a:ext cx="7482582" cy="4676781"/>
          </a:xfrm>
        </p:spPr>
        <p:txBody>
          <a:bodyPr>
            <a:normAutofit/>
          </a:bodyPr>
          <a:lstStyle/>
          <a:p>
            <a:endParaRPr lang="en-US" altLang="zh-TW" sz="4000" dirty="0">
              <a:latin typeface="Weibei SC" panose="03000800000000000000" pitchFamily="66" charset="-128"/>
              <a:ea typeface="Weibei SC" panose="03000800000000000000" pitchFamily="66" charset="-128"/>
            </a:endParaRPr>
          </a:p>
          <a:p>
            <a:pPr>
              <a:buClr>
                <a:srgbClr val="FF1F1F"/>
              </a:buClr>
              <a:buSzPct val="100000"/>
              <a:buFont typeface="Wingdings" pitchFamily="2" charset="2"/>
              <a:buChar char="Ø"/>
            </a:pPr>
            <a:r>
              <a:rPr lang="en-US" altLang="zh-TW" sz="4000" dirty="0">
                <a:latin typeface="Weibei SC" panose="03000800000000000000" pitchFamily="66" charset="-128"/>
                <a:ea typeface="Weibei SC" panose="03000800000000000000" pitchFamily="66" charset="-128"/>
              </a:rPr>
              <a:t> 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下到约帕，遇见一只船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 ……</a:t>
            </a:r>
          </a:p>
          <a:p>
            <a:pPr>
              <a:buClr>
                <a:srgbClr val="FF1F1F"/>
              </a:buClr>
              <a:buSzPct val="100000"/>
              <a:buFont typeface="Wingdings" pitchFamily="2" charset="2"/>
              <a:buChar char="Ø"/>
            </a:pP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船总是在那里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！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你的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选择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是什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   </a:t>
            </a:r>
            <a:r>
              <a:rPr lang="en-US" altLang="zh-CN" sz="4000" dirty="0">
                <a:latin typeface="STXinwei" panose="02010800040101010101" pitchFamily="2" charset="-122"/>
                <a:ea typeface="STXinwei" panose="02010800040101010101" pitchFamily="2" charset="-122"/>
              </a:rPr>
              <a:t>	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么呢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？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结果却是截然不同的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！</a:t>
            </a:r>
            <a:endParaRPr lang="en-US" altLang="zh-CN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Clr>
                <a:srgbClr val="FF1F1F"/>
              </a:buClr>
              <a:buSzPct val="100000"/>
              <a:buFont typeface="Wingdings" pitchFamily="2" charset="2"/>
              <a:buChar char="Ø"/>
            </a:pPr>
            <a:r>
              <a:rPr lang="en-US" altLang="zh-TW" sz="4000" dirty="0">
                <a:solidFill>
                  <a:srgbClr val="32FFDE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顺服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神呢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？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还是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任凭自己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…..</a:t>
            </a:r>
          </a:p>
          <a:p>
            <a:pPr>
              <a:buClr>
                <a:srgbClr val="FF1F1F"/>
              </a:buClr>
              <a:buSzPct val="100000"/>
              <a:buFont typeface="Wingdings" pitchFamily="2" charset="2"/>
              <a:buChar char="Ø"/>
            </a:pP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自我为中心的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骄傲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还是谦卑的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sz="4000" dirty="0">
                <a:latin typeface="STXinwei" panose="02010800040101010101" pitchFamily="2" charset="-122"/>
                <a:ea typeface="STXinwei" panose="02010800040101010101" pitchFamily="2" charset="-122"/>
              </a:rPr>
              <a:t>	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顺服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呢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？</a:t>
            </a:r>
            <a:endParaRPr lang="en-US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9093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625B5-41D1-8D49-8413-93D3D804B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700" y="452718"/>
            <a:ext cx="7603606" cy="1400530"/>
          </a:xfrm>
        </p:spPr>
        <p:txBody>
          <a:bodyPr/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难处临到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！</a:t>
            </a:r>
            <a:endParaRPr lang="en-US" sz="5400" dirty="0">
              <a:solidFill>
                <a:srgbClr val="00FFFF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611B5-1123-BB4C-9E3C-83ED5EEED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3140" y="2037144"/>
            <a:ext cx="7482582" cy="4025525"/>
          </a:xfrm>
        </p:spPr>
        <p:txBody>
          <a:bodyPr>
            <a:normAutofit/>
          </a:bodyPr>
          <a:lstStyle/>
          <a:p>
            <a:endParaRPr lang="en-US" altLang="zh-TW" sz="4000" dirty="0">
              <a:latin typeface="Weibei SC" panose="03000800000000000000" pitchFamily="66" charset="-128"/>
              <a:ea typeface="Weibei SC" panose="03000800000000000000" pitchFamily="66" charset="-128"/>
            </a:endParaRPr>
          </a:p>
          <a:p>
            <a:pPr>
              <a:lnSpc>
                <a:spcPct val="100000"/>
              </a:lnSpc>
              <a:buClr>
                <a:srgbClr val="FF1F1F"/>
              </a:buClr>
              <a:buSzPct val="100000"/>
              <a:buFont typeface="Wingdings" pitchFamily="2" charset="2"/>
              <a:buChar char="Ø"/>
            </a:pPr>
            <a:r>
              <a:rPr lang="en-US" altLang="zh-TW" sz="3700" dirty="0">
                <a:latin typeface="Weibei SC" panose="03000800000000000000" pitchFamily="66" charset="-128"/>
                <a:ea typeface="Weibei SC" panose="03000800000000000000" pitchFamily="66" charset="-128"/>
              </a:rPr>
              <a:t> 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拿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1:</a:t>
            </a:r>
            <a:r>
              <a:rPr lang="en-US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4</a:t>
            </a:r>
            <a:r>
              <a:rPr 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然而</a:t>
            </a:r>
            <a:r>
              <a:rPr lang="zh-CN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耶和华</a:t>
            </a:r>
            <a:r>
              <a:rPr lang="zh-CN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使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海中起大风，海就狂风大作，甚至船几乎破坏。</a:t>
            </a:r>
            <a:r>
              <a:rPr 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68030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565459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2933" y="1804227"/>
            <a:ext cx="8986299" cy="4025139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  <a:buSzPct val="15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3700" dirty="0">
                <a:solidFill>
                  <a:srgbClr val="FFFF00"/>
                </a:solidFill>
                <a:latin typeface="Weibei SC" panose="03000800000000000000" pitchFamily="66" charset="-128"/>
                <a:ea typeface="Weibei SC" panose="03000800000000000000" pitchFamily="66" charset="-128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拿</a:t>
            </a:r>
            <a:r>
              <a:rPr lang="en-US" altLang="zh-CN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1:6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船主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到他那里对他说，你这沉睡的人哪，为何这样呢？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起来</a:t>
            </a:r>
            <a:r>
              <a:rPr lang="zh-CN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！</a:t>
            </a:r>
            <a:r>
              <a:rPr lang="zh-TW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求告你的神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，或者神顾念我们，使我们不至灭亡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 ……</a:t>
            </a:r>
          </a:p>
          <a:p>
            <a:pPr>
              <a:buClr>
                <a:srgbClr val="FF0000"/>
              </a:buClr>
              <a:buSzPct val="15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en-US" altLang="zh-TW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9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他说，我是希伯来人。我敬畏耶和华，那</a:t>
            </a:r>
            <a:r>
              <a:rPr lang="zh-TW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创造沧海旱地之天上的神。   </a:t>
            </a:r>
            <a:endParaRPr lang="en-US" altLang="zh-TW" sz="4000" dirty="0">
              <a:solidFill>
                <a:srgbClr val="00FFFF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0" indent="0">
              <a:buClr>
                <a:srgbClr val="FF0000"/>
              </a:buClr>
              <a:buSzPct val="100000"/>
              <a:buNone/>
              <a:tabLst>
                <a:tab pos="3168254" algn="l"/>
              </a:tabLst>
            </a:pPr>
            <a:endParaRPr lang="en-US" altLang="zh-TW" sz="37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Clr>
                <a:srgbClr val="FF0000"/>
              </a:buClr>
              <a:buSzPct val="100000"/>
              <a:buNone/>
              <a:tabLst>
                <a:tab pos="3168254" algn="l"/>
              </a:tabLst>
            </a:pPr>
            <a:endParaRPr lang="en-US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692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410578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属灵生命成长标志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（</a:t>
            </a:r>
            <a:r>
              <a:rPr lang="en-US" altLang="zh-CN" sz="54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2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）</a:t>
            </a:r>
            <a:br>
              <a:rPr lang="en-US" altLang="zh-CN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</a:br>
            <a:r>
              <a:rPr lang="zh-CN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行为与神的话一致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723" y="2766951"/>
            <a:ext cx="9166710" cy="350132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属灵生命的成长可以从我们的</a:t>
            </a:r>
            <a:r>
              <a:rPr lang="zh-TW" altLang="en-US" sz="37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行为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是否与</a:t>
            </a:r>
            <a:r>
              <a:rPr lang="zh-TW" altLang="en-US" sz="37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r>
              <a:rPr lang="zh-TW" altLang="en-US" sz="3700" i="1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一致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看出</a:t>
            </a: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。</a:t>
            </a:r>
            <a:endParaRPr lang="en-US" altLang="zh-CN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约拿的</a:t>
            </a:r>
            <a:r>
              <a:rPr lang="zh-TW" altLang="en-US" sz="37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害怕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是软弱的表现</a:t>
            </a: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不是好的见证</a:t>
            </a: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连水手和船主提醒约拿他所信的神是怎样的一位神</a:t>
            </a: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若约拿求告他的神</a:t>
            </a: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他们或许得救</a:t>
            </a: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。</a:t>
            </a:r>
            <a:endParaRPr lang="en-US" altLang="zh-CN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endParaRPr lang="en-US" altLang="zh-TW" sz="4000" dirty="0">
              <a:latin typeface="Weibei SC" panose="03000800000000000000" pitchFamily="66" charset="-128"/>
              <a:ea typeface="Weibei SC" panose="03000800000000000000" pitchFamily="66" charset="-128"/>
            </a:endParaRPr>
          </a:p>
          <a:p>
            <a:pPr marL="0" indent="0">
              <a:buClr>
                <a:srgbClr val="FF0000"/>
              </a:buClr>
              <a:buSzPct val="100000"/>
              <a:buNone/>
              <a:tabLst>
                <a:tab pos="3168254" algn="l"/>
              </a:tabLst>
            </a:pPr>
            <a:endParaRPr lang="en-US" altLang="zh-TW" sz="36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Clr>
                <a:srgbClr val="FF0000"/>
              </a:buClr>
              <a:buSzPct val="100000"/>
              <a:buNone/>
              <a:tabLst>
                <a:tab pos="3168254" algn="l"/>
              </a:tabLst>
            </a:pPr>
            <a:endParaRPr lang="en-US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50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092526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9835" y="1886673"/>
            <a:ext cx="8606118" cy="414995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buSzPct val="12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en-US" altLang="zh-TW" sz="2800" dirty="0">
                <a:solidFill>
                  <a:srgbClr val="FFFF99"/>
                </a:solidFill>
                <a:latin typeface="Weibei SC" panose="03000800000000000000" pitchFamily="66" charset="-128"/>
                <a:ea typeface="Weibei SC" panose="03000800000000000000" pitchFamily="66" charset="-128"/>
              </a:rPr>
              <a:t> </a:t>
            </a:r>
            <a:r>
              <a:rPr lang="zh-TW" altLang="en-US" sz="37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拿</a:t>
            </a:r>
            <a:r>
              <a:rPr lang="zh-CN" altLang="en-US" sz="37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1:14</a:t>
            </a:r>
            <a:r>
              <a:rPr lang="en-US" altLang="zh-TW" sz="37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他们便求告</a:t>
            </a:r>
            <a:r>
              <a:rPr lang="zh-TW" altLang="en-US" sz="37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耶和华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说，耶和华阿，我们恳求你，不要因这人的性命使我们死亡，不要使流无辜血的罪归与我们。因为你耶和华是随自己的意旨行事</a:t>
            </a:r>
            <a:r>
              <a:rPr lang="en-US" altLang="zh-TW" sz="3700" dirty="0">
                <a:latin typeface="STXinwei" panose="02010800040101010101" pitchFamily="2" charset="-122"/>
                <a:ea typeface="STXinwei" panose="02010800040101010101" pitchFamily="2" charset="-122"/>
              </a:rPr>
              <a:t>…..</a:t>
            </a:r>
          </a:p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en-US" altLang="zh-TW" sz="3700" dirty="0">
                <a:latin typeface="STXinwei" panose="02010800040101010101" pitchFamily="2" charset="-122"/>
                <a:ea typeface="STXinwei" panose="02010800040101010101" pitchFamily="2" charset="-122"/>
              </a:rPr>
              <a:t>….. 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海的狂浪就平息了。 </a:t>
            </a:r>
            <a:r>
              <a:rPr lang="en-US" altLang="zh-TW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16</a:t>
            </a:r>
            <a:r>
              <a:rPr lang="en-US" altLang="zh-TW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那些人便大大</a:t>
            </a:r>
            <a:r>
              <a:rPr lang="zh-TW" altLang="en-US" sz="37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敬畏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耶和华，向耶和华</a:t>
            </a:r>
            <a:r>
              <a:rPr lang="zh-TW" altLang="en-US" sz="37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献祭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，并且</a:t>
            </a:r>
            <a:r>
              <a:rPr lang="zh-TW" altLang="en-US" sz="37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许愿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。 </a:t>
            </a:r>
            <a:endParaRPr lang="en-US" altLang="zh-TW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0" indent="0">
              <a:buClr>
                <a:srgbClr val="FF0000"/>
              </a:buClr>
              <a:buSzPct val="100000"/>
              <a:buNone/>
              <a:tabLst>
                <a:tab pos="3168254" algn="l"/>
              </a:tabLst>
            </a:pPr>
            <a:endParaRPr lang="en-US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258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0AA73FA-7740-724C-AB1D-D6B5D8381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506149"/>
              </p:ext>
            </p:extLst>
          </p:nvPr>
        </p:nvGraphicFramePr>
        <p:xfrm>
          <a:off x="2488096" y="938000"/>
          <a:ext cx="7381460" cy="5052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0730">
                  <a:extLst>
                    <a:ext uri="{9D8B030D-6E8A-4147-A177-3AD203B41FA5}">
                      <a16:colId xmlns:a16="http://schemas.microsoft.com/office/drawing/2014/main" val="842197908"/>
                    </a:ext>
                  </a:extLst>
                </a:gridCol>
                <a:gridCol w="3690730">
                  <a:extLst>
                    <a:ext uri="{9D8B030D-6E8A-4147-A177-3AD203B41FA5}">
                      <a16:colId xmlns:a16="http://schemas.microsoft.com/office/drawing/2014/main" val="1668198775"/>
                    </a:ext>
                  </a:extLst>
                </a:gridCol>
              </a:tblGrid>
              <a:tr h="78519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0" dirty="0">
                          <a:solidFill>
                            <a:srgbClr val="00FFFF"/>
                          </a:solidFill>
                          <a:latin typeface="STXinwei" panose="02010800040101010101" pitchFamily="2" charset="-122"/>
                          <a:ea typeface="STXinwei" panose="02010800040101010101" pitchFamily="2" charset="-122"/>
                        </a:rPr>
                        <a:t>外邦人</a:t>
                      </a:r>
                      <a:endParaRPr lang="en-US" sz="4000" b="0" dirty="0">
                        <a:solidFill>
                          <a:srgbClr val="00FFFF"/>
                        </a:solidFill>
                        <a:latin typeface="STXinwei" panose="02010800040101010101" pitchFamily="2" charset="-122"/>
                        <a:ea typeface="STXinwei" panose="020108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0" dirty="0">
                          <a:solidFill>
                            <a:srgbClr val="FFFF99"/>
                          </a:solidFill>
                          <a:latin typeface="STXinwei" panose="02010800040101010101" pitchFamily="2" charset="-122"/>
                          <a:ea typeface="STXinwei" panose="02010800040101010101" pitchFamily="2" charset="-122"/>
                        </a:rPr>
                        <a:t>约拿</a:t>
                      </a:r>
                      <a:endParaRPr lang="en-US" sz="4000" b="0" dirty="0">
                        <a:solidFill>
                          <a:srgbClr val="FFFF99"/>
                        </a:solidFill>
                        <a:latin typeface="STXinwei" panose="02010800040101010101" pitchFamily="2" charset="-122"/>
                        <a:ea typeface="STXinwei" panose="0201080004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185341"/>
                  </a:ext>
                </a:extLst>
              </a:tr>
              <a:tr h="100753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>
                          <a:latin typeface="STXinwei" panose="02010800040101010101" pitchFamily="2" charset="-122"/>
                          <a:ea typeface="STXinwei" panose="02010800040101010101" pitchFamily="2" charset="-122"/>
                        </a:rPr>
                        <a:t>每个水手都各自哀求他们的神</a:t>
                      </a:r>
                      <a:endParaRPr lang="en-US" sz="3200" dirty="0">
                        <a:latin typeface="STXinwei" panose="02010800040101010101" pitchFamily="2" charset="-122"/>
                        <a:ea typeface="STXinwei" panose="020108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>
                          <a:latin typeface="STXinwei" panose="02010800040101010101" pitchFamily="2" charset="-122"/>
                          <a:ea typeface="STXinwei" panose="02010800040101010101" pitchFamily="2" charset="-122"/>
                        </a:rPr>
                        <a:t>船主要求他起来求告他的神</a:t>
                      </a:r>
                      <a:endParaRPr lang="en-US" sz="3200" dirty="0">
                        <a:latin typeface="STXinwei" panose="02010800040101010101" pitchFamily="2" charset="-122"/>
                        <a:ea typeface="STXinwei" panose="0201080004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689595"/>
                  </a:ext>
                </a:extLst>
              </a:tr>
              <a:tr h="100753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>
                          <a:latin typeface="STXinwei" panose="02010800040101010101" pitchFamily="2" charset="-122"/>
                          <a:ea typeface="STXinwei" panose="02010800040101010101" pitchFamily="2" charset="-122"/>
                        </a:rPr>
                        <a:t>他们求告他们的神使约拿不致灭亡</a:t>
                      </a:r>
                      <a:endParaRPr lang="en-US" sz="3200" dirty="0">
                        <a:latin typeface="STXinwei" panose="02010800040101010101" pitchFamily="2" charset="-122"/>
                        <a:ea typeface="STXinwei" panose="020108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>
                          <a:latin typeface="STXinwei" panose="02010800040101010101" pitchFamily="2" charset="-122"/>
                          <a:ea typeface="STXinwei" panose="02010800040101010101" pitchFamily="2" charset="-122"/>
                        </a:rPr>
                        <a:t>约拿却逃避神没有想到外邦人的得救</a:t>
                      </a:r>
                      <a:endParaRPr lang="en-US" sz="3200" dirty="0">
                        <a:latin typeface="STXinwei" panose="02010800040101010101" pitchFamily="2" charset="-122"/>
                        <a:ea typeface="STXinwei" panose="0201080004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745966"/>
                  </a:ext>
                </a:extLst>
              </a:tr>
              <a:tr h="100753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>
                          <a:latin typeface="STXinwei" panose="02010800040101010101" pitchFamily="2" charset="-122"/>
                          <a:ea typeface="STXinwei" panose="02010800040101010101" pitchFamily="2" charset="-122"/>
                        </a:rPr>
                        <a:t>他们惧怕耶和华神</a:t>
                      </a:r>
                      <a:endParaRPr lang="en-US" sz="3200" dirty="0">
                        <a:latin typeface="STXinwei" panose="02010800040101010101" pitchFamily="2" charset="-122"/>
                        <a:ea typeface="STXinwei" panose="020108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>
                          <a:latin typeface="STXinwei" panose="02010800040101010101" pitchFamily="2" charset="-122"/>
                          <a:ea typeface="STXinwei" panose="02010800040101010101" pitchFamily="2" charset="-122"/>
                        </a:rPr>
                        <a:t>约拿承认他惧怕耶和华神却是逃避他</a:t>
                      </a:r>
                      <a:endParaRPr lang="en-US" sz="3200" dirty="0">
                        <a:latin typeface="STXinwei" panose="02010800040101010101" pitchFamily="2" charset="-122"/>
                        <a:ea typeface="STXinwei" panose="0201080004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276791"/>
                  </a:ext>
                </a:extLst>
              </a:tr>
              <a:tr h="103429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>
                          <a:latin typeface="STXinwei" panose="02010800040101010101" pitchFamily="2" charset="-122"/>
                          <a:ea typeface="STXinwei" panose="02010800040101010101" pitchFamily="2" charset="-122"/>
                        </a:rPr>
                        <a:t>水手</a:t>
                      </a:r>
                      <a:r>
                        <a:rPr lang="zh-CN" altLang="en-US" sz="3200" kern="1200" dirty="0">
                          <a:solidFill>
                            <a:schemeClr val="dk1"/>
                          </a:solidFill>
                          <a:effectLst/>
                          <a:latin typeface="STXinwei" panose="02010800040101010101" pitchFamily="2" charset="-122"/>
                          <a:ea typeface="STXinwei" panose="02010800040101010101" pitchFamily="2" charset="-122"/>
                          <a:cs typeface="+mn-cs"/>
                        </a:rPr>
                        <a:t>向耶和华献祭并且许愿</a:t>
                      </a:r>
                      <a:r>
                        <a:rPr lang="en-US" sz="3200" dirty="0">
                          <a:effectLst/>
                          <a:latin typeface="STXinwei" panose="02010800040101010101" pitchFamily="2" charset="-122"/>
                          <a:ea typeface="STXinwei" panose="02010800040101010101" pitchFamily="2" charset="-122"/>
                        </a:rPr>
                        <a:t> </a:t>
                      </a:r>
                      <a:endParaRPr lang="en-US" sz="3200" dirty="0">
                        <a:latin typeface="STXinwei" panose="02010800040101010101" pitchFamily="2" charset="-122"/>
                        <a:ea typeface="STXinwei" panose="020108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>
                          <a:latin typeface="STXinwei" panose="02010800040101010101" pitchFamily="2" charset="-122"/>
                          <a:ea typeface="STXinwei" panose="02010800040101010101" pitchFamily="2" charset="-122"/>
                        </a:rPr>
                        <a:t>约拿书里没有记载他向耶和华献祭</a:t>
                      </a:r>
                      <a:endParaRPr lang="en-US" sz="3200" dirty="0">
                        <a:latin typeface="STXinwei" panose="02010800040101010101" pitchFamily="2" charset="-122"/>
                        <a:ea typeface="STXinwei" panose="0201080004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162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295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357568"/>
            <a:ext cx="7429499" cy="48448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9875" y="2478157"/>
            <a:ext cx="7989724" cy="379012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SzPct val="12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en-US" altLang="zh-TW" sz="4000" dirty="0">
                <a:solidFill>
                  <a:srgbClr val="FFFF99"/>
                </a:solidFill>
                <a:latin typeface="Weibei SC" panose="03000800000000000000" pitchFamily="66" charset="-128"/>
                <a:ea typeface="Weibei SC" panose="03000800000000000000" pitchFamily="66" charset="-128"/>
              </a:rPr>
              <a:t> 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外邦的水手因为看到</a:t>
            </a:r>
            <a:r>
              <a:rPr lang="zh-TW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风浪平静下来</a:t>
            </a:r>
            <a:r>
              <a:rPr lang="zh-CN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TW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而开始敬拜神</a:t>
            </a:r>
            <a:r>
              <a:rPr lang="zh-CN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。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神能使用我们的</a:t>
            </a: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过错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去帮助外邦人</a:t>
            </a: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认识神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！</a:t>
            </a:r>
            <a:endParaRPr lang="en-US" altLang="zh-TW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0" indent="0">
              <a:buClr>
                <a:srgbClr val="FF0000"/>
              </a:buClr>
              <a:buSzPct val="100000"/>
              <a:buNone/>
              <a:tabLst>
                <a:tab pos="3168254" algn="l"/>
              </a:tabLst>
            </a:pPr>
            <a:endParaRPr lang="en-US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167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092526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属灵生命成长标志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（</a:t>
            </a:r>
            <a:r>
              <a:rPr lang="en-US" altLang="zh-CN" sz="54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3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）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生命有美好的见证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3476" y="2980705"/>
            <a:ext cx="7429500" cy="303038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属灵生命的成长是我们在外邦人中有美好的</a:t>
            </a:r>
            <a:r>
              <a:rPr lang="zh-TW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见证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可以带领还没有认识神的人因着我们的</a:t>
            </a:r>
            <a:r>
              <a:rPr lang="zh-TW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见证而信主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而不是反向而行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。</a:t>
            </a:r>
            <a:endParaRPr lang="en-US" altLang="zh-TW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0" indent="0">
              <a:buClr>
                <a:srgbClr val="FF0000"/>
              </a:buClr>
              <a:buSzPct val="100000"/>
              <a:buNone/>
              <a:tabLst>
                <a:tab pos="3168254" algn="l"/>
              </a:tabLst>
            </a:pPr>
            <a:endParaRPr lang="en-US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2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D96F2-7364-774C-92C7-F5E9081B3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400" y="186500"/>
            <a:ext cx="7772400" cy="1400530"/>
          </a:xfrm>
        </p:spPr>
        <p:txBody>
          <a:bodyPr/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前言</a:t>
            </a:r>
            <a:endParaRPr lang="en-US" sz="5400" dirty="0">
              <a:solidFill>
                <a:srgbClr val="00FFFF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868C5-129D-4F47-9018-B3DDF970D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700" y="1740408"/>
            <a:ext cx="7516200" cy="4195481"/>
          </a:xfrm>
        </p:spPr>
        <p:txBody>
          <a:bodyPr>
            <a:normAutofit lnSpcReduction="10000"/>
          </a:bodyPr>
          <a:lstStyle/>
          <a:p>
            <a:r>
              <a:rPr lang="zh-CN" altLang="en-US" sz="4000" dirty="0">
                <a:latin typeface="Weibei SC" panose="03000800000000000000" pitchFamily="66" charset="-128"/>
                <a:ea typeface="Weibei SC" panose="03000800000000000000" pitchFamily="66" charset="-128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今天的世界是什么样的光景</a:t>
            </a:r>
            <a:r>
              <a:rPr lang="zh-CN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？</a:t>
            </a:r>
            <a:endParaRPr lang="en-US" altLang="zh-CN" sz="4000" dirty="0">
              <a:solidFill>
                <a:srgbClr val="FFFF00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lvl="1" algn="ctr">
              <a:lnSpc>
                <a:spcPct val="150000"/>
              </a:lnSpc>
              <a:buClr>
                <a:srgbClr val="FF1F1F"/>
              </a:buClr>
            </a:pPr>
            <a:r>
              <a:rPr lang="zh-CN" altLang="en-US" sz="38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新冠病毒的蔓延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sz="4000" dirty="0">
                <a:latin typeface="STXinwei" panose="02010800040101010101" pitchFamily="2" charset="-122"/>
                <a:ea typeface="STXinwei" panose="02010800040101010101" pitchFamily="2" charset="-122"/>
              </a:rPr>
              <a:t>….</a:t>
            </a:r>
          </a:p>
          <a:p>
            <a:pPr lvl="1" algn="ctr">
              <a:lnSpc>
                <a:spcPct val="150000"/>
              </a:lnSpc>
              <a:buClr>
                <a:srgbClr val="FF1F1F"/>
              </a:buClr>
            </a:pP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种族歧视的扩大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sz="4000" dirty="0">
                <a:latin typeface="STXinwei" panose="02010800040101010101" pitchFamily="2" charset="-122"/>
                <a:ea typeface="STXinwei" panose="02010800040101010101" pitchFamily="2" charset="-122"/>
              </a:rPr>
              <a:t>….</a:t>
            </a:r>
          </a:p>
          <a:p>
            <a:pPr lvl="1" algn="ctr">
              <a:lnSpc>
                <a:spcPct val="150000"/>
              </a:lnSpc>
              <a:buClr>
                <a:srgbClr val="FF1F1F"/>
              </a:buClr>
            </a:pP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中美关系的恶化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sz="4000" dirty="0">
                <a:latin typeface="STXinwei" panose="02010800040101010101" pitchFamily="2" charset="-122"/>
                <a:ea typeface="STXinwei" panose="02010800040101010101" pitchFamily="2" charset="-122"/>
              </a:rPr>
              <a:t>….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   </a:t>
            </a:r>
            <a:endParaRPr lang="en-US" altLang="zh-CN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lvl="1" algn="ctr">
              <a:lnSpc>
                <a:spcPct val="150000"/>
              </a:lnSpc>
              <a:buClr>
                <a:srgbClr val="FF1F1F"/>
              </a:buClr>
            </a:pP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sz="4000" dirty="0" err="1">
                <a:latin typeface="STXinwei" panose="02010800040101010101" pitchFamily="2" charset="-122"/>
                <a:ea typeface="STXinwei" panose="02010800040101010101" pitchFamily="2" charset="-122"/>
              </a:rPr>
              <a:t>世界局势的紧张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sz="4000" dirty="0">
                <a:latin typeface="STXinwei" panose="02010800040101010101" pitchFamily="2" charset="-122"/>
                <a:ea typeface="STXinwei" panose="02010800040101010101" pitchFamily="2" charset="-122"/>
              </a:rPr>
              <a:t>….</a:t>
            </a:r>
            <a:endParaRPr lang="en-US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9263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211795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属灵生命成长标志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（</a:t>
            </a:r>
            <a:r>
              <a:rPr lang="en-US" altLang="zh-CN" sz="54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4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）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在神面前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彻底的悔改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9508" y="3468731"/>
            <a:ext cx="7429500" cy="25423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TW" altLang="en-US" sz="3900" dirty="0">
                <a:latin typeface="STXinwei" panose="02010800040101010101" pitchFamily="2" charset="-122"/>
                <a:ea typeface="STXinwei" panose="02010800040101010101" pitchFamily="2" charset="-122"/>
              </a:rPr>
              <a:t>属灵生命的成长的人来到神面前</a:t>
            </a:r>
            <a:r>
              <a:rPr lang="zh-TW" altLang="en-US" sz="39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认罪</a:t>
            </a:r>
            <a:r>
              <a:rPr lang="zh-TW" altLang="en-US" sz="3900" dirty="0">
                <a:latin typeface="STXinwei" panose="02010800040101010101" pitchFamily="2" charset="-122"/>
                <a:ea typeface="STXinwei" panose="02010800040101010101" pitchFamily="2" charset="-122"/>
              </a:rPr>
              <a:t>并不是用华丽的宗教词汇而是彻底的</a:t>
            </a:r>
            <a:r>
              <a:rPr lang="zh-CN" altLang="en-US" sz="3900" dirty="0">
                <a:latin typeface="STXinwei" panose="02010800040101010101" pitchFamily="2" charset="-122"/>
                <a:ea typeface="STXinwei" panose="02010800040101010101" pitchFamily="2" charset="-122"/>
              </a:rPr>
              <a:t>（具体诚实的）</a:t>
            </a:r>
            <a:r>
              <a:rPr lang="zh-TW" altLang="en-US" sz="39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悔改</a:t>
            </a:r>
            <a:r>
              <a:rPr lang="zh-CN" altLang="en-US" sz="3900" dirty="0">
                <a:latin typeface="STXinwei" panose="02010800040101010101" pitchFamily="2" charset="-122"/>
                <a:ea typeface="STXinwei" panose="02010800040101010101" pitchFamily="2" charset="-122"/>
              </a:rPr>
              <a:t>。</a:t>
            </a:r>
            <a:endParaRPr lang="en-US" sz="39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456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119030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4324" y="2057401"/>
            <a:ext cx="7821884" cy="395369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3700" dirty="0">
                <a:latin typeface="Weibei SC" panose="03000800000000000000" pitchFamily="66" charset="-128"/>
                <a:ea typeface="Weibei SC" panose="03000800000000000000" pitchFamily="66" charset="-128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拿</a:t>
            </a:r>
            <a:r>
              <a:rPr lang="zh-CN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3: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1</a:t>
            </a:r>
            <a:r>
              <a:rPr lang="en-US" altLang="zh-TW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耶和华的话，</a:t>
            </a: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二次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临到约拿说，</a:t>
            </a: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en-US" altLang="zh-CN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3: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2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你起来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TW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往尼尼微大城去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，向其中的居民宣告我所</a:t>
            </a: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吩咐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你的话。 </a:t>
            </a:r>
            <a:r>
              <a:rPr lang="en-US" altLang="zh-CN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3: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3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约拿便</a:t>
            </a: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照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耶和华的话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起来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，往尼尼微去。这尼尼微是极大的城，有三日的路程。 </a:t>
            </a:r>
            <a:endParaRPr lang="en-US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80225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1989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893745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3780" y="1442443"/>
            <a:ext cx="7429500" cy="48852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3700" dirty="0">
                <a:latin typeface="Weibei SC" panose="03000800000000000000" pitchFamily="66" charset="-128"/>
                <a:ea typeface="Weibei SC" panose="03000800000000000000" pitchFamily="66" charset="-128"/>
              </a:rPr>
              <a:t> </a:t>
            </a:r>
            <a:r>
              <a:rPr lang="en-US" altLang="zh-CN" dirty="0">
                <a:solidFill>
                  <a:srgbClr val="FFFF00"/>
                </a:solidFill>
                <a:latin typeface="Weibei SC" panose="03000800000000000000" pitchFamily="66" charset="-128"/>
                <a:ea typeface="Weibei SC" panose="03000800000000000000" pitchFamily="66" charset="-128"/>
              </a:rPr>
              <a:t>3:</a:t>
            </a:r>
            <a:r>
              <a:rPr lang="en-US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6</a:t>
            </a:r>
            <a:r>
              <a:rPr 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这信息传到尼尼微王的耳中，他就</a:t>
            </a:r>
            <a:r>
              <a:rPr lang="zh-CN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下了宝座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CN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脱下朝服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CN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披上麻布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CN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坐在灰中。</a:t>
            </a:r>
            <a:endParaRPr lang="en-US" altLang="zh-CN" sz="4000" dirty="0">
              <a:solidFill>
                <a:srgbClr val="FFFF00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algn="ctr"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4000" dirty="0">
                <a:solidFill>
                  <a:srgbClr val="32FFDE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4000" dirty="0">
                <a:solidFill>
                  <a:srgbClr val="32FFDE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下了宝座</a:t>
            </a:r>
            <a:r>
              <a:rPr lang="zh-CN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：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严肃的态度</a:t>
            </a:r>
            <a:r>
              <a:rPr 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</a:p>
          <a:p>
            <a:pPr algn="ctr"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脱下朝服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：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顺从的态度</a:t>
            </a:r>
            <a:endParaRPr lang="en-US" altLang="zh-TW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algn="ctr"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TW" altLang="en-US" sz="4000" dirty="0">
                <a:solidFill>
                  <a:srgbClr val="32FFDE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披上麻布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：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悔改的态度</a:t>
            </a:r>
            <a:endParaRPr lang="en-US" altLang="zh-TW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algn="ctr"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TW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坐在灰中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：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无望的态度</a:t>
            </a:r>
            <a:endParaRPr lang="en-US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8288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092526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属灵生命成长标志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（</a:t>
            </a:r>
            <a:r>
              <a:rPr lang="en-US" altLang="zh-CN" sz="54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5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）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r>
              <a:rPr lang="zh-TW" altLang="en-US" sz="4000" i="1" dirty="0">
                <a:latin typeface="STXinwei" panose="02010800040101010101" pitchFamily="2" charset="-122"/>
                <a:ea typeface="STXinwei" panose="02010800040101010101" pitchFamily="2" charset="-122"/>
              </a:rPr>
              <a:t>以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谦卑</a:t>
            </a:r>
            <a:r>
              <a:rPr lang="zh-TW" altLang="en-US" sz="4000" i="1" dirty="0">
                <a:latin typeface="STXinwei" panose="02010800040101010101" pitchFamily="2" charset="-122"/>
                <a:ea typeface="STXinwei" panose="02010800040101010101" pitchFamily="2" charset="-122"/>
              </a:rPr>
              <a:t>的态度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回应神的话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9508" y="2873829"/>
            <a:ext cx="7429500" cy="313726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属灵生命的成长的人回应神的话是以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谦卑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的态度而不是以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傲慢和偏见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的态度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。</a:t>
            </a:r>
            <a:endParaRPr lang="en-US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073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039517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0420" y="2057401"/>
            <a:ext cx="7721300" cy="395369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出</a:t>
            </a:r>
            <a:r>
              <a:rPr lang="zh-CN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3: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10</a:t>
            </a:r>
            <a:r>
              <a:rPr lang="en-US" altLang="zh-TW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于是神察看他们的行为，见他们离开恶道，他就后悔，不把所说的灾祸降与他们了。</a:t>
            </a:r>
            <a:endParaRPr lang="en-US" altLang="zh-TW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拿</a:t>
            </a:r>
            <a:r>
              <a:rPr lang="zh-CN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4: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1 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这事约拿大大不悦，且甚发怒。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约拿让魔鬼进入他的心且在他心中燃烧</a:t>
            </a:r>
            <a:r>
              <a:rPr lang="zh-CN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！</a:t>
            </a:r>
            <a:r>
              <a:rPr lang="zh-CN" altLang="en-US" sz="4000" i="1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（</a:t>
            </a:r>
            <a:r>
              <a:rPr lang="zh-TW" altLang="en-US" sz="4000" i="1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偏见</a:t>
            </a:r>
            <a:r>
              <a:rPr lang="zh-CN" altLang="en-US" sz="4000" i="1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）</a:t>
            </a:r>
            <a:endParaRPr lang="en-US" sz="4000" i="1" dirty="0">
              <a:solidFill>
                <a:srgbClr val="FFFF99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80225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219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105779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0420" y="2057401"/>
            <a:ext cx="7721300" cy="395369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4000" dirty="0">
                <a:latin typeface="Weibei SC" panose="03000800000000000000" pitchFamily="66" charset="-128"/>
                <a:ea typeface="Weibei SC" panose="03000800000000000000" pitchFamily="66" charset="-128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拿</a:t>
            </a:r>
            <a:r>
              <a:rPr lang="en-US" altLang="zh-CN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4: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2</a:t>
            </a:r>
            <a:r>
              <a:rPr lang="en-US" altLang="zh-TW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就祷告耶和华说，耶和华阿，我在本国的时候，</a:t>
            </a: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岂不是这样说吗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？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我知道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你是有恩典，有怜悯的神，不轻易发怒，有丰盛的慈爱，并且后悔不降所说的灾，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所以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我</a:t>
            </a: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急速逃往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他施去。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endParaRPr lang="en-US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3306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092526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0420" y="2057401"/>
            <a:ext cx="7721300" cy="395369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出</a:t>
            </a:r>
            <a:r>
              <a:rPr lang="zh-CN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34:6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耶和华在他面前宣告说，耶和华，耶和华，是有怜悯有恩典的神，不轻易发怒，并有丰盛的慈爱和诚实。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约拿他是希伯来人</a:t>
            </a:r>
            <a:r>
              <a:rPr lang="zh-CN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他可以引用诗篇</a:t>
            </a:r>
            <a:r>
              <a:rPr lang="zh-CN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他了解圣经</a:t>
            </a:r>
            <a:r>
              <a:rPr lang="zh-CN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en-US" altLang="zh-CN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….. 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他就是不能</a:t>
            </a:r>
            <a:r>
              <a:rPr lang="zh-CN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“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爱</a:t>
            </a:r>
            <a:r>
              <a:rPr lang="zh-CN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”</a:t>
            </a:r>
            <a:endParaRPr lang="en-US" sz="4000" i="1" dirty="0">
              <a:solidFill>
                <a:srgbClr val="00FFFF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5933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092526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0420" y="1837945"/>
            <a:ext cx="7876748" cy="395369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4000" dirty="0">
                <a:latin typeface="Weibei SC" panose="03000800000000000000" pitchFamily="66" charset="-128"/>
                <a:ea typeface="Weibei SC" panose="03000800000000000000" pitchFamily="66" charset="-128"/>
              </a:rPr>
              <a:t> 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约拿他是希伯来人</a:t>
            </a:r>
            <a:endParaRPr lang="en-US" altLang="zh-TW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  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他懂得所谓</a:t>
            </a: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“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圣洁</a:t>
            </a: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”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那些大道理</a:t>
            </a:r>
            <a:endParaRPr lang="en-US" altLang="zh-TW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  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他会引用诗篇</a:t>
            </a: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；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他了解圣经</a:t>
            </a:r>
            <a:endParaRPr lang="en-US" altLang="zh-TW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  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他甚至可以讲神的话</a:t>
            </a:r>
            <a:endParaRPr lang="en-US" altLang="zh-TW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  </a:t>
            </a:r>
            <a:r>
              <a:rPr lang="zh-TW" altLang="en-US" sz="3700" i="1" dirty="0">
                <a:latin typeface="STXinwei" panose="02010800040101010101" pitchFamily="2" charset="-122"/>
                <a:ea typeface="STXinwei" panose="02010800040101010101" pitchFamily="2" charset="-122"/>
              </a:rPr>
              <a:t>约拿他不能</a:t>
            </a:r>
            <a:r>
              <a:rPr lang="zh-TW" altLang="en-US" sz="37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爱</a:t>
            </a:r>
            <a:r>
              <a:rPr lang="zh-CN" altLang="en-US" sz="37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TW" altLang="en-US" sz="3700" i="1" dirty="0">
                <a:latin typeface="STXinwei" panose="02010800040101010101" pitchFamily="2" charset="-122"/>
                <a:ea typeface="STXinwei" panose="02010800040101010101" pitchFamily="2" charset="-122"/>
              </a:rPr>
              <a:t>因为他到那时还不知道</a:t>
            </a:r>
            <a:r>
              <a:rPr lang="zh-TW" altLang="en-US" sz="37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神是爱他</a:t>
            </a:r>
            <a:r>
              <a:rPr lang="zh-CN" altLang="en-US" sz="37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CN" altLang="en-US" sz="3700" i="1" dirty="0">
                <a:latin typeface="STXinwei" panose="02010800040101010101" pitchFamily="2" charset="-122"/>
                <a:ea typeface="STXinwei" panose="02010800040101010101" pitchFamily="2" charset="-122"/>
              </a:rPr>
              <a:t>神也是</a:t>
            </a:r>
            <a:r>
              <a:rPr lang="zh-CN" altLang="en-US" sz="37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爱</a:t>
            </a:r>
            <a:r>
              <a:rPr lang="zh-CN" altLang="en-US" sz="3700" i="1" dirty="0">
                <a:latin typeface="STXinwei" panose="02010800040101010101" pitchFamily="2" charset="-122"/>
                <a:ea typeface="STXinwei" panose="02010800040101010101" pitchFamily="2" charset="-122"/>
              </a:rPr>
              <a:t>外邦人的！</a:t>
            </a:r>
            <a:endParaRPr lang="en-US" sz="3700" i="1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5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344316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属灵生命成长标志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（</a:t>
            </a:r>
            <a:r>
              <a:rPr lang="en-US" altLang="zh-CN" sz="54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6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）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r>
              <a:rPr lang="zh-TW" altLang="en-US" sz="4000" i="1" dirty="0">
                <a:latin typeface="STXinwei" panose="02010800040101010101" pitchFamily="2" charset="-122"/>
                <a:ea typeface="STXinwei" panose="02010800040101010101" pitchFamily="2" charset="-122"/>
              </a:rPr>
              <a:t>以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恩典</a:t>
            </a:r>
            <a:r>
              <a:rPr lang="zh-TW" altLang="en-US" sz="4000" i="1" dirty="0">
                <a:latin typeface="STXinwei" panose="02010800040101010101" pitchFamily="2" charset="-122"/>
                <a:ea typeface="STXinwei" panose="02010800040101010101" pitchFamily="2" charset="-122"/>
              </a:rPr>
              <a:t>对待别人且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乐人之乐</a:t>
            </a:r>
            <a:r>
              <a:rPr lang="zh-TW" altLang="en-US" sz="5400" i="1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i="1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633" y="2921329"/>
            <a:ext cx="7429500" cy="308976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属灵生命的成长的人是以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恩典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对待别人而且是为着别人的成长而满了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喜乐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！</a:t>
            </a:r>
            <a:endParaRPr lang="en-US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7832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264804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属灵生命成长标志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（</a:t>
            </a:r>
            <a:r>
              <a:rPr lang="en-US" altLang="zh-CN" sz="54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7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）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r>
              <a:rPr lang="zh-TW" altLang="en-US" sz="4000" i="1" dirty="0">
                <a:latin typeface="STXinwei" panose="02010800040101010101" pitchFamily="2" charset="-122"/>
                <a:ea typeface="STXinwei" panose="02010800040101010101" pitchFamily="2" charset="-122"/>
              </a:rPr>
              <a:t>懂得去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爱神所爱</a:t>
            </a:r>
            <a:r>
              <a:rPr lang="zh-TW" altLang="en-US" sz="4000" i="1" dirty="0">
                <a:latin typeface="STXinwei" panose="02010800040101010101" pitchFamily="2" charset="-122"/>
                <a:ea typeface="STXinwei" panose="02010800040101010101" pitchFamily="2" charset="-122"/>
              </a:rPr>
              <a:t>的人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9508" y="3168649"/>
            <a:ext cx="7429500" cy="2842445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属灵生命成长的人是懂得去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 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爱神所爱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的人</a:t>
            </a:r>
            <a:endParaRPr lang="en-US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091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D96F2-7364-774C-92C7-F5E9081B3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200" y="452718"/>
            <a:ext cx="7759700" cy="1400530"/>
          </a:xfrm>
        </p:spPr>
        <p:txBody>
          <a:bodyPr/>
          <a:lstStyle/>
          <a:p>
            <a:pPr algn="ctr"/>
            <a:r>
              <a:rPr lang="zh-TW" altLang="en-US" sz="6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总结</a:t>
            </a:r>
            <a:endParaRPr lang="en-US" sz="6000" dirty="0">
              <a:solidFill>
                <a:srgbClr val="00FFFF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868C5-129D-4F47-9018-B3DDF970D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700" y="2052926"/>
            <a:ext cx="7516200" cy="4195481"/>
          </a:xfrm>
        </p:spPr>
        <p:txBody>
          <a:bodyPr>
            <a:normAutofit/>
          </a:bodyPr>
          <a:lstStyle/>
          <a:p>
            <a:pPr marL="0" indent="0" algn="ctr">
              <a:buClr>
                <a:srgbClr val="FF1F1F"/>
              </a:buClr>
              <a:buSzPct val="100000"/>
              <a:buNone/>
            </a:pPr>
            <a:r>
              <a:rPr lang="zh-CN" altLang="en-US" sz="4000" dirty="0">
                <a:latin typeface="Weibei SC" panose="03000800000000000000" pitchFamily="66" charset="-128"/>
                <a:ea typeface="Weibei SC" panose="03000800000000000000" pitchFamily="66" charset="-128"/>
              </a:rPr>
              <a:t>  </a:t>
            </a:r>
            <a:endParaRPr lang="en-US" altLang="zh-CN" sz="4000" dirty="0">
              <a:latin typeface="Weibei SC" panose="03000800000000000000" pitchFamily="66" charset="-128"/>
              <a:ea typeface="Weibei SC" panose="03000800000000000000" pitchFamily="66" charset="-128"/>
            </a:endParaRPr>
          </a:p>
          <a:p>
            <a:pPr algn="ctr">
              <a:buClr>
                <a:srgbClr val="FF1F1F"/>
              </a:buClr>
              <a:buSzPct val="75000"/>
            </a:pPr>
            <a:r>
              <a:rPr lang="zh-TW" altLang="en-US" sz="6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骄傲</a:t>
            </a:r>
            <a:endParaRPr lang="en-US" altLang="zh-TW" sz="6000" dirty="0">
              <a:solidFill>
                <a:srgbClr val="FFFF00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algn="ctr">
              <a:buClr>
                <a:srgbClr val="FF1F1F"/>
              </a:buClr>
              <a:buSzPct val="75000"/>
            </a:pPr>
            <a:r>
              <a:rPr lang="zh-TW" altLang="en-US" sz="6000" dirty="0">
                <a:solidFill>
                  <a:srgbClr val="32FFDE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偏见</a:t>
            </a:r>
            <a:endParaRPr lang="en-US" sz="6000" dirty="0">
              <a:solidFill>
                <a:srgbClr val="32FFDE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07138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092526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0420" y="1706881"/>
            <a:ext cx="7721300" cy="430421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4000" dirty="0">
                <a:solidFill>
                  <a:srgbClr val="FFFF99"/>
                </a:solidFill>
                <a:latin typeface="Weibei SC" panose="03000800000000000000" pitchFamily="66" charset="-128"/>
                <a:ea typeface="Weibei SC" panose="03000800000000000000" pitchFamily="66" charset="-128"/>
              </a:rPr>
              <a:t> </a:t>
            </a:r>
            <a:r>
              <a:rPr lang="zh-TW" altLang="en-US" sz="37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拿</a:t>
            </a:r>
            <a:r>
              <a:rPr lang="zh-CN" altLang="en-US" sz="37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4:</a:t>
            </a:r>
            <a:r>
              <a:rPr lang="en-US" altLang="zh-TW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5</a:t>
            </a:r>
            <a:r>
              <a:rPr lang="en-US" altLang="zh-TW" sz="37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于是约拿出城，坐在城的东边，在那里为自己搭了一座棚，坐在棚的荫下，要</a:t>
            </a:r>
            <a:r>
              <a:rPr lang="zh-TW" altLang="en-US" sz="37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看看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那城究竟如何。 </a:t>
            </a:r>
            <a:r>
              <a:rPr lang="en-US" altLang="zh-CN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4: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6</a:t>
            </a:r>
            <a:r>
              <a:rPr lang="en-US" altLang="zh-TW" sz="37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耶和华</a:t>
            </a:r>
            <a:r>
              <a:rPr lang="zh-TW" altLang="en-US" sz="3700" i="1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神安排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一棵蓖麻，使其发生高过约拿，影儿遮盖他的头，救他脱离苦楚。约拿因这棵蓖麻大大</a:t>
            </a:r>
            <a:r>
              <a:rPr lang="zh-TW" altLang="en-US" sz="37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喜乐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。 </a:t>
            </a:r>
            <a:b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</a:b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endParaRPr lang="en-US" sz="4000" i="1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5851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3A5E377-6BB7-614F-9B04-363FD699E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4407" y="0"/>
            <a:ext cx="122464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8285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013013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0420" y="2057401"/>
            <a:ext cx="7974284" cy="395369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4000" dirty="0">
                <a:solidFill>
                  <a:srgbClr val="FFFF99"/>
                </a:solidFill>
                <a:latin typeface="Weibei SC" panose="03000800000000000000" pitchFamily="66" charset="-128"/>
                <a:ea typeface="Weibei SC" panose="03000800000000000000" pitchFamily="66" charset="-128"/>
              </a:rPr>
              <a:t> </a:t>
            </a:r>
            <a:r>
              <a:rPr lang="zh-TW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拿</a:t>
            </a:r>
            <a:r>
              <a:rPr lang="zh-CN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4:</a:t>
            </a:r>
            <a:r>
              <a:rPr lang="en-US" altLang="zh-TW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7</a:t>
            </a:r>
            <a:r>
              <a:rPr lang="en-US" altLang="zh-TW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次日黎明，</a:t>
            </a:r>
            <a:r>
              <a:rPr lang="zh-TW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神却</a:t>
            </a:r>
            <a:r>
              <a:rPr lang="zh-TW" altLang="en-US" sz="4000" i="1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安排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一条虫子咬这蓖麻，以致枯槁。 </a:t>
            </a:r>
            <a:r>
              <a:rPr lang="en-US" altLang="zh-TW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8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日头出来的时候，</a:t>
            </a:r>
            <a:r>
              <a:rPr lang="zh-TW" altLang="en-US" sz="4000" i="1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神安排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炎热的东风。日头曝晒约拿的头，使他发昏，他就为自己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求死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，说，我死了比活着还好。 </a:t>
            </a:r>
            <a:endParaRPr lang="en-US" sz="4000" i="1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8056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76A3ABE-C031-0F41-99B6-66D97981BB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7600" y="424558"/>
            <a:ext cx="6908800" cy="5938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9391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726969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4320" y="1912303"/>
            <a:ext cx="9954228" cy="412968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Clr>
                <a:srgbClr val="FF0000"/>
              </a:buClr>
              <a:buSzPct val="100000"/>
              <a:buNone/>
              <a:tabLst>
                <a:tab pos="3168254" algn="l"/>
              </a:tabLst>
            </a:pPr>
            <a:r>
              <a:rPr lang="en-US" altLang="zh-CN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4: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9</a:t>
            </a:r>
            <a:r>
              <a:rPr lang="en-US" altLang="zh-TW" sz="37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神对约拿说，你因这棵蓖麻发怒合乎理吗？他说，我发怒以至于死都合乎理。 </a:t>
            </a:r>
            <a:r>
              <a:rPr lang="en-US" altLang="zh-CN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4: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10</a:t>
            </a:r>
            <a:r>
              <a:rPr lang="en-US" altLang="zh-TW" sz="37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耶和华说，这蓖麻不是你栽种的，也不是你培养的。一夜发生，一夜干死，你尚且爱惜。 </a:t>
            </a:r>
            <a:r>
              <a:rPr lang="en-US" altLang="zh-CN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4: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11</a:t>
            </a:r>
            <a:r>
              <a:rPr lang="en-US" altLang="zh-TW" sz="37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何况这尼尼微大城，其中不能分辨左手右手的有十二万多人，并有许多牲畜。我</a:t>
            </a:r>
            <a:r>
              <a:rPr lang="zh-TW" altLang="en-US" sz="37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岂能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不爱惜呢？</a:t>
            </a:r>
            <a:r>
              <a:rPr lang="zh-TW" altLang="en-US" sz="37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这是约拿的</a:t>
            </a:r>
            <a:r>
              <a:rPr lang="zh-TW" altLang="en-US" sz="37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偏见</a:t>
            </a: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。</a:t>
            </a:r>
            <a:endParaRPr lang="en-US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1069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264804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0420" y="2303362"/>
            <a:ext cx="7721300" cy="370773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TW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拿</a:t>
            </a:r>
            <a:r>
              <a:rPr lang="zh-CN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4:6</a:t>
            </a:r>
            <a:r>
              <a:rPr lang="zh-CN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神安排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一棵蓖麻，</a:t>
            </a:r>
            <a:endParaRPr lang="en-US" altLang="zh-TW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拿</a:t>
            </a:r>
            <a:r>
              <a:rPr lang="zh-CN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4:7</a:t>
            </a:r>
            <a:r>
              <a:rPr lang="zh-CN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神却安排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一条虫子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endParaRPr lang="en-US" altLang="zh-TW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拿</a:t>
            </a:r>
            <a:r>
              <a:rPr lang="zh-CN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4: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8</a:t>
            </a:r>
            <a:r>
              <a:rPr lang="en-US" altLang="zh-TW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神安排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炎热的东风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endParaRPr lang="en-US" sz="4000" i="1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0388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172039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属灵生命成长标志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（</a:t>
            </a:r>
            <a:r>
              <a:rPr lang="en-US" altLang="zh-CN" sz="54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8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）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r>
              <a:rPr lang="zh-TW" altLang="en-US" sz="4000" i="1" dirty="0">
                <a:latin typeface="STXinwei" panose="02010800040101010101" pitchFamily="2" charset="-122"/>
                <a:ea typeface="STXinwei" panose="02010800040101010101" pitchFamily="2" charset="-122"/>
              </a:rPr>
              <a:t>懂得求神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鉴察</a:t>
            </a:r>
            <a:r>
              <a:rPr lang="zh-TW" altLang="en-US" sz="4000" i="1" dirty="0">
                <a:latin typeface="STXinwei" panose="02010800040101010101" pitchFamily="2" charset="-122"/>
                <a:ea typeface="STXinwei" panose="02010800040101010101" pitchFamily="2" charset="-122"/>
              </a:rPr>
              <a:t>自己的心</a:t>
            </a:r>
            <a:r>
              <a:rPr lang="zh-TW" altLang="en-US" sz="5400" i="1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i="1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9508" y="2968831"/>
            <a:ext cx="7429500" cy="304226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属灵生命成长的人是懂得求神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鉴察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自己的心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并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除去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一切影响他的服事或是看法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。</a:t>
            </a:r>
            <a:endParaRPr lang="en-US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34525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6328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251552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0420" y="2271713"/>
            <a:ext cx="7721300" cy="373938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3700" dirty="0">
                <a:solidFill>
                  <a:srgbClr val="FFFF99"/>
                </a:solidFill>
                <a:latin typeface="Weibei SC" panose="03000800000000000000" pitchFamily="66" charset="-128"/>
                <a:ea typeface="Weibei SC" panose="03000800000000000000" pitchFamily="66" charset="-128"/>
              </a:rPr>
              <a:t> </a:t>
            </a:r>
            <a:r>
              <a:rPr lang="zh-TW" altLang="en-US" sz="37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拿</a:t>
            </a:r>
            <a:r>
              <a:rPr lang="zh-CN" altLang="en-US" sz="37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4:11</a:t>
            </a:r>
            <a:r>
              <a:rPr lang="zh-CN" altLang="en-US" sz="37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TW" sz="37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何况这尼尼微大城，其中不能分辨左手右手的有十二万多人，并有许多牲畜。</a:t>
            </a:r>
            <a:r>
              <a:rPr lang="zh-TW" altLang="en-US" sz="37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我</a:t>
            </a:r>
            <a:r>
              <a:rPr lang="zh-TW" altLang="en-US" sz="37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岂能不</a:t>
            </a:r>
            <a:r>
              <a:rPr lang="zh-TW" altLang="en-US" sz="37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爱惜呢？约拿只是顾到他自己</a:t>
            </a:r>
            <a:r>
              <a:rPr lang="zh-CN" altLang="en-US" sz="37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37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他没有看到有不能分辨左手右手的有十二万多人</a:t>
            </a:r>
            <a:r>
              <a:rPr lang="zh-CN" altLang="en-US" sz="37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；</a:t>
            </a:r>
            <a:r>
              <a:rPr lang="zh-TW" altLang="en-US" sz="3700" i="1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他的价值观是本末倒置</a:t>
            </a:r>
            <a:endParaRPr lang="en-US" sz="3700" i="1" dirty="0">
              <a:solidFill>
                <a:srgbClr val="FFFF99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6588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251551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属灵生命成长标志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（</a:t>
            </a:r>
            <a:r>
              <a:rPr lang="en-US" altLang="zh-CN" sz="54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9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）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r>
              <a:rPr lang="zh-TW" altLang="en-US" sz="4000" i="1" dirty="0">
                <a:latin typeface="STXinwei" panose="02010800040101010101" pitchFamily="2" charset="-122"/>
                <a:ea typeface="STXinwei" panose="02010800040101010101" pitchFamily="2" charset="-122"/>
              </a:rPr>
              <a:t>关心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人的需要</a:t>
            </a:r>
            <a:r>
              <a:rPr lang="en-US" altLang="zh-TW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TW" sz="4000" i="1" dirty="0">
                <a:latin typeface="STXinwei" panose="02010800040101010101" pitchFamily="2" charset="-122"/>
                <a:ea typeface="STXinwei" panose="02010800040101010101" pitchFamily="2" charset="-122"/>
              </a:rPr>
              <a:t>…… </a:t>
            </a:r>
            <a:r>
              <a:rPr lang="zh-TW" altLang="en-US" sz="5400" i="1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i="1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9508" y="2921329"/>
            <a:ext cx="7429500" cy="3089765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属灵生命成长的人是关心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      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人的需要</a:t>
            </a:r>
            <a:r>
              <a:rPr lang="en-US" altLang="zh-TW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…… 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而不是去关心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 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一些事情而已</a:t>
            </a:r>
            <a:endParaRPr lang="en-US" sz="4000" i="1" dirty="0">
              <a:solidFill>
                <a:srgbClr val="00FFFF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2307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105777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0420" y="2446317"/>
            <a:ext cx="7721300" cy="35647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4000" dirty="0">
                <a:solidFill>
                  <a:srgbClr val="FFFF99"/>
                </a:solidFill>
                <a:latin typeface="Weibei SC" panose="03000800000000000000" pitchFamily="66" charset="-128"/>
                <a:ea typeface="Weibei SC" panose="03000800000000000000" pitchFamily="66" charset="-128"/>
              </a:rPr>
              <a:t> </a:t>
            </a:r>
            <a:r>
              <a:rPr lang="zh-TW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拿</a:t>
            </a:r>
            <a:r>
              <a:rPr lang="zh-CN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4:11</a:t>
            </a:r>
            <a:r>
              <a:rPr lang="zh-CN" altLang="en-US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 …… 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神岂能不爱惜这尼尼微大城呢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? </a:t>
            </a:r>
            <a:r>
              <a:rPr lang="en-US" altLang="zh-TW" sz="4000" i="1" dirty="0">
                <a:solidFill>
                  <a:srgbClr val="32FFDE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…….</a:t>
            </a:r>
            <a:endParaRPr lang="en-US" sz="4000" i="1" dirty="0">
              <a:solidFill>
                <a:srgbClr val="32FFDE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6E8621-912E-B445-AB3E-E379D97C5054}"/>
              </a:ext>
            </a:extLst>
          </p:cNvPr>
          <p:cNvSpPr txBox="1"/>
          <p:nvPr/>
        </p:nvSpPr>
        <p:spPr>
          <a:xfrm>
            <a:off x="13302343" y="41474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882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94B70-7CC8-BA48-BEC9-6ED145E9A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err="1"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endParaRPr lang="en-US" sz="54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F4D0B-98CD-034B-9E26-9B00340EB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路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1: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52 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耶稣的智慧和身量，（身量或作年纪）并神和人喜爱他的心，都一齐增长。</a:t>
            </a:r>
            <a:endParaRPr lang="en-US" altLang="zh-TW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来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sz="3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6:1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所以我们应当</a:t>
            </a: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离开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基督道理的</a:t>
            </a:r>
            <a:r>
              <a:rPr lang="zh-TW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开端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，竭力进到</a:t>
            </a: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完全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的地步。</a:t>
            </a:r>
            <a:r>
              <a:rPr lang="en-US" altLang="zh-CN" sz="4000" dirty="0">
                <a:latin typeface="STXinwei" panose="02010800040101010101" pitchFamily="2" charset="-122"/>
                <a:ea typeface="STXinwei" panose="02010800040101010101" pitchFamily="2" charset="-122"/>
              </a:rPr>
              <a:t>……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endParaRPr lang="en-US" altLang="zh-TW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lnSpc>
                <a:spcPct val="150000"/>
              </a:lnSpc>
            </a:pPr>
            <a:endParaRPr lang="en-US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022718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132282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属灵生命成长标志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（</a:t>
            </a:r>
            <a:r>
              <a:rPr lang="en-US" altLang="zh-CN" sz="54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10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） 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r>
              <a:rPr 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sz="4000" i="1" dirty="0" err="1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关心失丧人的灵魂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4421" y="3063834"/>
            <a:ext cx="8823366" cy="31728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en-US" altLang="zh-TW" sz="4000" dirty="0">
                <a:latin typeface="Weibei SC" panose="03000800000000000000" pitchFamily="66" charset="-128"/>
                <a:ea typeface="Weibei SC" panose="03000800000000000000" pitchFamily="66" charset="-128"/>
              </a:rPr>
              <a:t> 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属灵生命成长的人是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. 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关心那座尼尼微大城市里的人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sz="4000" dirty="0">
                <a:latin typeface="STXinwei" panose="02010800040101010101" pitchFamily="2" charset="-122"/>
                <a:ea typeface="STXinwei" panose="02010800040101010101" pitchFamily="2" charset="-122"/>
              </a:rPr>
              <a:t>…</a:t>
            </a:r>
          </a:p>
          <a:p>
            <a:pPr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4000" i="1" dirty="0">
                <a:solidFill>
                  <a:srgbClr val="32FFDE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sz="4000" i="1" dirty="0" err="1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你是否关心失丧人的灵魂呢</a:t>
            </a:r>
            <a:r>
              <a:rPr lang="zh-CN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？</a:t>
            </a:r>
            <a:endParaRPr lang="en-US" sz="4000" i="1" dirty="0">
              <a:solidFill>
                <a:srgbClr val="00FFFF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4832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1020929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结论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0420" y="2057401"/>
            <a:ext cx="7721300" cy="395369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en-US" altLang="zh-TW" sz="4000" dirty="0">
                <a:latin typeface="Weibei SC" panose="03000800000000000000" pitchFamily="66" charset="-128"/>
                <a:ea typeface="Weibei SC" panose="03000800000000000000" pitchFamily="66" charset="-128"/>
              </a:rPr>
              <a:t> </a:t>
            </a:r>
            <a:r>
              <a:rPr lang="zh-TW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拿</a:t>
            </a:r>
            <a:r>
              <a:rPr lang="zh-CN" altLang="en-US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4:11</a:t>
            </a:r>
            <a:r>
              <a:rPr lang="en-US" altLang="zh-CN" sz="4000" dirty="0">
                <a:solidFill>
                  <a:srgbClr val="FFFF99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 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何况这尼尼微大城，其中不能分辨左手右手的有十二万多人，并有许多牲畜。                    </a:t>
            </a:r>
            <a:r>
              <a:rPr lang="zh-CN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我岂能不爱惜呢？</a:t>
            </a:r>
            <a:endParaRPr lang="en-US" altLang="zh-CN" sz="4000" i="1" dirty="0">
              <a:solidFill>
                <a:srgbClr val="FFFF00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algn="ctr">
              <a:lnSpc>
                <a:spcPct val="10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4000" i="1" dirty="0">
                <a:solidFill>
                  <a:srgbClr val="32FFDE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先知没有回应</a:t>
            </a:r>
            <a:r>
              <a:rPr lang="zh-CN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？                                 你的回应是什么呢？</a:t>
            </a:r>
            <a:endParaRPr lang="en-US" sz="4000" i="1" dirty="0">
              <a:solidFill>
                <a:srgbClr val="00FFFF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endParaRPr lang="en-US" sz="4000" i="1" dirty="0">
              <a:solidFill>
                <a:srgbClr val="FFFF99"/>
              </a:solidFill>
              <a:latin typeface="Weibei SC" panose="03000800000000000000" pitchFamily="66" charset="-128"/>
              <a:ea typeface="Weibei SC" panose="03000800000000000000" pitchFamily="66" charset="-128"/>
            </a:endParaRP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endParaRPr lang="en-US" sz="4000" i="1" dirty="0">
              <a:solidFill>
                <a:srgbClr val="FFFF99"/>
              </a:solidFill>
              <a:latin typeface="Weibei SC" panose="03000800000000000000" pitchFamily="66" charset="-128"/>
              <a:ea typeface="Weibei SC" panose="03000800000000000000" pitchFamily="66" charset="-12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76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AEFC782-D2EB-C246-AE99-E5A0D95FD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err="1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孩童成长的标记</a:t>
            </a:r>
            <a:endParaRPr lang="en-US" sz="5400" dirty="0">
              <a:solidFill>
                <a:srgbClr val="00FFFF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615597D-28EE-3C47-8B49-A8596888A23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47800" y="1886744"/>
            <a:ext cx="3962400" cy="4229100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7C133A1-3C17-1C43-B9BE-BB2E8ECF4CF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804312"/>
            <a:ext cx="5181600" cy="2393963"/>
          </a:xfrm>
        </p:spPr>
      </p:pic>
    </p:spTree>
    <p:extLst>
      <p:ext uri="{BB962C8B-B14F-4D97-AF65-F5344CB8AC3E}">
        <p14:creationId xmlns:p14="http://schemas.microsoft.com/office/powerpoint/2010/main" val="704061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572228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神的话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5809" y="1757562"/>
            <a:ext cx="9602607" cy="422637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Clr>
                <a:srgbClr val="FF0000"/>
              </a:buClr>
              <a:buSzPct val="100000"/>
              <a:buNone/>
              <a:tabLst>
                <a:tab pos="3168254" algn="l"/>
              </a:tabLst>
            </a:pPr>
            <a:r>
              <a:rPr lang="zh-TW" altLang="en-US" sz="40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拿</a:t>
            </a:r>
            <a:r>
              <a:rPr lang="zh-CN" altLang="en-US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1: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1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耶和华的话临到亚米太的儿子</a:t>
            </a:r>
            <a:r>
              <a:rPr lang="zh-TW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约拿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，说，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2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i="1" dirty="0">
                <a:latin typeface="STXinwei" panose="02010800040101010101" pitchFamily="2" charset="-122"/>
                <a:ea typeface="STXinwei" panose="02010800040101010101" pitchFamily="2" charset="-122"/>
              </a:rPr>
              <a:t>你起来往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尼尼微</a:t>
            </a:r>
            <a:r>
              <a:rPr lang="zh-TW" altLang="en-US" sz="4000" i="1" dirty="0">
                <a:latin typeface="STXinwei" panose="02010800040101010101" pitchFamily="2" charset="-122"/>
                <a:ea typeface="STXinwei" panose="02010800040101010101" pitchFamily="2" charset="-122"/>
              </a:rPr>
              <a:t>大城去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，向其中的居民呼喊。因为他们的恶达到我面前。</a:t>
            </a:r>
            <a:r>
              <a:rPr lang="en-US" altLang="zh-TW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3</a:t>
            </a:r>
            <a:r>
              <a:rPr lang="en-US" altLang="zh-TW" sz="40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约拿却起来</a:t>
            </a:r>
            <a:r>
              <a:rPr lang="zh-TW" altLang="en-US" sz="4000" i="1" dirty="0">
                <a:latin typeface="STXinwei" panose="02010800040101010101" pitchFamily="2" charset="-122"/>
                <a:ea typeface="STXinwei" panose="02010800040101010101" pitchFamily="2" charset="-122"/>
              </a:rPr>
              <a:t>，逃往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他施</a:t>
            </a:r>
            <a:r>
              <a:rPr lang="zh-TW" altLang="en-US" sz="4000" i="1" dirty="0">
                <a:latin typeface="STXinwei" panose="02010800040101010101" pitchFamily="2" charset="-122"/>
                <a:ea typeface="STXinwei" panose="02010800040101010101" pitchFamily="2" charset="-122"/>
              </a:rPr>
              <a:t>去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躲避耶和华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。下到</a:t>
            </a:r>
            <a:r>
              <a:rPr lang="zh-TW" altLang="en-US" sz="40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约帕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，遇见一只船，要往他施去。他就给了船价，上了船，要与船上的人同往他施去</a:t>
            </a:r>
            <a:r>
              <a:rPr lang="zh-TW" altLang="en-US" sz="40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躲避耶和华</a:t>
            </a:r>
            <a:r>
              <a:rPr lang="zh-TW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。 </a:t>
            </a:r>
            <a:r>
              <a:rPr lang="zh-CN" altLang="en-US" sz="4000" dirty="0">
                <a:latin typeface="STXinwei" panose="02010800040101010101" pitchFamily="2" charset="-122"/>
                <a:ea typeface="STXinwei" panose="02010800040101010101" pitchFamily="2" charset="-122"/>
              </a:rPr>
              <a:t>        </a:t>
            </a:r>
            <a:endParaRPr lang="en-US" altLang="zh-CN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0" indent="0">
              <a:buClr>
                <a:srgbClr val="FF0000"/>
              </a:buClr>
              <a:buSzPct val="100000"/>
              <a:buNone/>
              <a:tabLst>
                <a:tab pos="3168254" algn="l"/>
              </a:tabLst>
            </a:pPr>
            <a:endParaRPr lang="en-US" altLang="zh-TW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0" indent="0">
              <a:buClr>
                <a:srgbClr val="FF0000"/>
              </a:buClr>
              <a:buSzPct val="100000"/>
              <a:buNone/>
              <a:tabLst>
                <a:tab pos="3168254" algn="l"/>
              </a:tabLst>
            </a:pPr>
            <a:endParaRPr lang="en-US" altLang="zh-TW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0" indent="0">
              <a:buClr>
                <a:srgbClr val="FF0000"/>
              </a:buClr>
              <a:buSzPct val="100000"/>
              <a:buNone/>
              <a:tabLst>
                <a:tab pos="3168254" algn="l"/>
              </a:tabLst>
            </a:pP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endParaRPr lang="en-US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930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DBFD9D9-FB4B-D444-9987-0063E6012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887" y="524256"/>
            <a:ext cx="9347060" cy="5647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176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572227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骄傲与偏见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endParaRPr lang="en-US" sz="5400" dirty="0">
              <a:solidFill>
                <a:srgbClr val="FFFF00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2972" y="1855009"/>
            <a:ext cx="8479365" cy="42571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rgbClr val="FFFF99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3500" i="1" dirty="0">
                <a:solidFill>
                  <a:srgbClr val="32FFDE"/>
                </a:solidFill>
                <a:latin typeface="Weibei SC" panose="03000800000000000000" pitchFamily="66" charset="-128"/>
                <a:ea typeface="Weibei SC" panose="03000800000000000000" pitchFamily="66" charset="-128"/>
              </a:rPr>
              <a:t> </a:t>
            </a:r>
            <a:r>
              <a:rPr lang="zh-TW" altLang="en-US" sz="3700" i="1" dirty="0">
                <a:latin typeface="STXinwei" panose="02010800040101010101" pitchFamily="2" charset="-122"/>
                <a:ea typeface="STXinwei" panose="02010800040101010101" pitchFamily="2" charset="-122"/>
              </a:rPr>
              <a:t>约拿却起来，逃往他施去躲避耶和华</a:t>
            </a:r>
            <a:r>
              <a:rPr lang="zh-CN" altLang="en-US" sz="3700" i="1" dirty="0">
                <a:latin typeface="STXinwei" panose="02010800040101010101" pitchFamily="2" charset="-122"/>
                <a:ea typeface="STXinwei" panose="02010800040101010101" pitchFamily="2" charset="-122"/>
              </a:rPr>
              <a:t>：</a:t>
            </a:r>
            <a:r>
              <a:rPr lang="zh-TW" altLang="en-US" sz="3700" i="1" dirty="0">
                <a:latin typeface="STXinwei" panose="02010800040101010101" pitchFamily="2" charset="-122"/>
                <a:ea typeface="STXinwei" panose="02010800040101010101" pitchFamily="2" charset="-122"/>
              </a:rPr>
              <a:t>你看见约拿的</a:t>
            </a:r>
            <a:r>
              <a:rPr lang="zh-TW" altLang="en-US" sz="37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骄傲</a:t>
            </a:r>
            <a:endParaRPr lang="en-US" altLang="zh-CN" sz="3700" i="1" dirty="0">
              <a:solidFill>
                <a:srgbClr val="FFFF00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lnSpc>
                <a:spcPct val="100000"/>
              </a:lnSpc>
              <a:buClr>
                <a:srgbClr val="FFFF99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下到约帕，遇见一只船，要往他施去。他就给了船价，上了船，要与船上的人同往他施去</a:t>
            </a:r>
            <a:r>
              <a:rPr lang="zh-TW" altLang="en-US" sz="37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躲避耶和华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。</a:t>
            </a:r>
            <a:endParaRPr lang="en-US" altLang="zh-TW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lnSpc>
                <a:spcPct val="100000"/>
              </a:lnSpc>
              <a:buClr>
                <a:srgbClr val="FFFF99"/>
              </a:buClr>
              <a:buSzPct val="100000"/>
              <a:buFont typeface="Wingdings" pitchFamily="2" charset="2"/>
              <a:buChar char="Ø"/>
              <a:tabLst>
                <a:tab pos="3168254" algn="l"/>
              </a:tabLst>
            </a:pP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我们是否看清楚我们自己内心深处也常常在躲避耶和华神</a:t>
            </a: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TW" altLang="en-US" sz="37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与神较量呢</a:t>
            </a: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！</a:t>
            </a:r>
            <a:r>
              <a:rPr lang="zh-TW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 </a:t>
            </a:r>
            <a:r>
              <a:rPr lang="zh-CN" altLang="en-US" sz="3700" dirty="0">
                <a:latin typeface="STXinwei" panose="02010800040101010101" pitchFamily="2" charset="-122"/>
                <a:ea typeface="STXinwei" panose="02010800040101010101" pitchFamily="2" charset="-122"/>
              </a:rPr>
              <a:t>   </a:t>
            </a:r>
            <a:r>
              <a:rPr lang="zh-CN" altLang="en-US" sz="3700" dirty="0">
                <a:latin typeface="Weibei SC" panose="03000800000000000000" pitchFamily="66" charset="-128"/>
                <a:ea typeface="Weibei SC" panose="03000800000000000000" pitchFamily="66" charset="-128"/>
              </a:rPr>
              <a:t>     </a:t>
            </a:r>
            <a:endParaRPr lang="en-US" altLang="zh-CN" sz="3700" dirty="0">
              <a:latin typeface="Weibei SC" panose="03000800000000000000" pitchFamily="66" charset="-128"/>
              <a:ea typeface="Weibei SC" panose="03000800000000000000" pitchFamily="66" charset="-128"/>
            </a:endParaRPr>
          </a:p>
          <a:p>
            <a:pPr marL="0" indent="0">
              <a:buClr>
                <a:srgbClr val="FF0000"/>
              </a:buClr>
              <a:buSzPct val="100000"/>
              <a:buNone/>
              <a:tabLst>
                <a:tab pos="3168254" algn="l"/>
              </a:tabLst>
            </a:pPr>
            <a:endParaRPr lang="en-US" altLang="zh-TW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0" indent="0">
              <a:buClr>
                <a:srgbClr val="FF0000"/>
              </a:buClr>
              <a:buSzPct val="100000"/>
              <a:buNone/>
              <a:tabLst>
                <a:tab pos="3168254" algn="l"/>
              </a:tabLst>
            </a:pPr>
            <a:endParaRPr lang="en-US" altLang="zh-TW" sz="40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0" indent="0">
              <a:buClr>
                <a:srgbClr val="FF0000"/>
              </a:buClr>
              <a:buSzPct val="100000"/>
              <a:buNone/>
              <a:tabLst>
                <a:tab pos="3168254" algn="l"/>
              </a:tabLst>
            </a:pPr>
            <a:endParaRPr lang="en-US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417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034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71008-489E-8941-BB9B-ED4DED06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0061" y="777123"/>
            <a:ext cx="7429499" cy="118533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属灵生命成长标志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（</a:t>
            </a:r>
            <a:r>
              <a:rPr lang="en-US" altLang="zh-CN" sz="54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1</a:t>
            </a:r>
            <a:r>
              <a:rPr lang="zh-CN" altLang="en-US" sz="5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）</a:t>
            </a:r>
            <a:r>
              <a:rPr lang="zh-TW" altLang="en-US" sz="5400" dirty="0">
                <a:solidFill>
                  <a:srgbClr val="FFFF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
</a:t>
            </a:r>
            <a:r>
              <a:rPr lang="zh-TW" altLang="en-US" sz="4000" i="1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与神的命令背道而驰</a:t>
            </a:r>
            <a:endParaRPr lang="en-US" sz="4000" i="1" dirty="0">
              <a:solidFill>
                <a:srgbClr val="FFFF00"/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B4120-BC19-FC43-A806-A03F84F0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6281" y="2604304"/>
            <a:ext cx="7868772" cy="3548227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  <a:tabLst>
                <a:tab pos="3168254" algn="l"/>
              </a:tabLst>
            </a:pPr>
            <a:r>
              <a:rPr lang="zh-CN" altLang="en-US" sz="4400" dirty="0">
                <a:latin typeface="STXinwei" panose="02010800040101010101" pitchFamily="2" charset="-122"/>
                <a:ea typeface="STXinwei" panose="02010800040101010101" pitchFamily="2" charset="-122"/>
              </a:rPr>
              <a:t>  </a:t>
            </a:r>
            <a:r>
              <a:rPr lang="zh-TW" altLang="en-US" sz="4400" dirty="0">
                <a:latin typeface="STXinwei" panose="02010800040101010101" pitchFamily="2" charset="-122"/>
                <a:ea typeface="STXinwei" panose="02010800040101010101" pitchFamily="2" charset="-122"/>
              </a:rPr>
              <a:t>属灵生命成长是向着神所命令你去的</a:t>
            </a:r>
            <a:r>
              <a:rPr lang="zh-TW" altLang="en-US" sz="44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方向</a:t>
            </a:r>
            <a:r>
              <a:rPr lang="zh-CN" altLang="en-US" sz="4400" dirty="0">
                <a:latin typeface="STXinwei" panose="02010800040101010101" pitchFamily="2" charset="-122"/>
                <a:ea typeface="STXinwei" panose="02010800040101010101" pitchFamily="2" charset="-122"/>
              </a:rPr>
              <a:t>！</a:t>
            </a:r>
            <a:r>
              <a:rPr lang="zh-TW" altLang="en-US" sz="4400" dirty="0">
                <a:latin typeface="STXinwei" panose="02010800040101010101" pitchFamily="2" charset="-122"/>
                <a:ea typeface="STXinwei" panose="02010800040101010101" pitchFamily="2" charset="-122"/>
              </a:rPr>
              <a:t>无论路有多么艰难</a:t>
            </a:r>
            <a:r>
              <a:rPr lang="zh-CN" altLang="en-US" sz="4400" dirty="0"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TW" altLang="en-US" sz="4400" dirty="0">
                <a:latin typeface="STXinwei" panose="02010800040101010101" pitchFamily="2" charset="-122"/>
                <a:ea typeface="STXinwei" panose="02010800040101010101" pitchFamily="2" charset="-122"/>
              </a:rPr>
              <a:t>崎岖难行</a:t>
            </a:r>
            <a:r>
              <a:rPr lang="zh-CN" altLang="en-US" sz="4400" dirty="0"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TW" altLang="en-US" sz="4400" dirty="0">
                <a:latin typeface="STXinwei" panose="02010800040101010101" pitchFamily="2" charset="-122"/>
                <a:ea typeface="STXinwei" panose="02010800040101010101" pitchFamily="2" charset="-122"/>
              </a:rPr>
              <a:t>决不</a:t>
            </a:r>
            <a:r>
              <a:rPr lang="zh-TW" altLang="en-US" sz="4400" i="1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退后</a:t>
            </a:r>
            <a:r>
              <a:rPr lang="zh-CN" altLang="en-US" sz="4400" dirty="0">
                <a:latin typeface="STXinwei" panose="02010800040101010101" pitchFamily="2" charset="-122"/>
                <a:ea typeface="STXinwei" panose="02010800040101010101" pitchFamily="2" charset="-122"/>
              </a:rPr>
              <a:t>！</a:t>
            </a:r>
            <a:endParaRPr lang="en-US" altLang="zh-CN" sz="44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Clr>
                <a:srgbClr val="FF0000"/>
              </a:buClr>
              <a:tabLst>
                <a:tab pos="3168254" algn="l"/>
              </a:tabLst>
            </a:pPr>
            <a:r>
              <a:rPr lang="zh-CN" altLang="en-US" sz="4400" dirty="0"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TW" altLang="en-US" sz="4400" dirty="0">
                <a:latin typeface="STXinwei" panose="02010800040101010101" pitchFamily="2" charset="-122"/>
                <a:ea typeface="STXinwei" panose="02010800040101010101" pitchFamily="2" charset="-122"/>
              </a:rPr>
              <a:t>需要的船神早已预备好</a:t>
            </a:r>
            <a:r>
              <a:rPr lang="zh-CN" altLang="en-US" sz="4400" dirty="0"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TW" altLang="en-US" sz="4400" dirty="0">
                <a:latin typeface="STXinwei" panose="02010800040101010101" pitchFamily="2" charset="-122"/>
                <a:ea typeface="STXinwei" panose="02010800040101010101" pitchFamily="2" charset="-122"/>
              </a:rPr>
              <a:t>只需要</a:t>
            </a:r>
            <a:r>
              <a:rPr lang="zh-TW" altLang="en-US" sz="4400" dirty="0">
                <a:solidFill>
                  <a:srgbClr val="FFFF00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顺服神</a:t>
            </a:r>
            <a:r>
              <a:rPr lang="zh-TW" altLang="en-US" sz="4400" dirty="0">
                <a:latin typeface="STXinwei" panose="02010800040101010101" pitchFamily="2" charset="-122"/>
                <a:ea typeface="STXinwei" panose="02010800040101010101" pitchFamily="2" charset="-122"/>
              </a:rPr>
              <a:t>的命令</a:t>
            </a:r>
            <a:r>
              <a:rPr lang="zh-CN" altLang="en-US" sz="4400" dirty="0">
                <a:latin typeface="STXinwei" panose="02010800040101010101" pitchFamily="2" charset="-122"/>
                <a:ea typeface="STXinwei" panose="02010800040101010101" pitchFamily="2" charset="-122"/>
              </a:rPr>
              <a:t>，</a:t>
            </a:r>
            <a:r>
              <a:rPr lang="zh-TW" altLang="en-US" sz="4400" dirty="0">
                <a:solidFill>
                  <a:srgbClr val="00FFFF"/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神必同在</a:t>
            </a:r>
            <a:r>
              <a:rPr lang="zh-CN" altLang="en-US" sz="4400" dirty="0">
                <a:latin typeface="STXinwei" panose="02010800040101010101" pitchFamily="2" charset="-122"/>
                <a:ea typeface="STXinwei" panose="02010800040101010101" pitchFamily="2" charset="-122"/>
              </a:rPr>
              <a:t>。</a:t>
            </a:r>
            <a:endParaRPr lang="en-US" altLang="zh-CN" sz="4400" dirty="0"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0" indent="0">
              <a:buClr>
                <a:srgbClr val="FF0000"/>
              </a:buClr>
              <a:buSzPct val="100000"/>
              <a:buNone/>
              <a:tabLst>
                <a:tab pos="3168254" algn="l"/>
              </a:tabLst>
            </a:pPr>
            <a:endParaRPr lang="en-US" sz="3700" dirty="0"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4C78C-D1B6-7646-BB83-B8FAC87BF022}"/>
              </a:ext>
            </a:extLst>
          </p:cNvPr>
          <p:cNvSpPr txBox="1"/>
          <p:nvPr/>
        </p:nvSpPr>
        <p:spPr>
          <a:xfrm>
            <a:off x="-313267" y="3168650"/>
            <a:ext cx="23275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350" dirty="0"/>
              <a:t> 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D7E215-C0D0-F049-B5BC-4DA552AAF937}"/>
              </a:ext>
            </a:extLst>
          </p:cNvPr>
          <p:cNvSpPr txBox="1"/>
          <p:nvPr/>
        </p:nvSpPr>
        <p:spPr>
          <a:xfrm>
            <a:off x="12738100" y="3453275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946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21517</TotalTime>
  <Words>2210</Words>
  <Application>Microsoft Macintosh PowerPoint</Application>
  <PresentationFormat>Widescreen</PresentationFormat>
  <Paragraphs>180</Paragraphs>
  <Slides>41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1" baseType="lpstr">
      <vt:lpstr>华文楷体</vt:lpstr>
      <vt:lpstr>STXinwei</vt:lpstr>
      <vt:lpstr>Weibei SC</vt:lpstr>
      <vt:lpstr>華康黑體 Std W9</vt:lpstr>
      <vt:lpstr>Arial</vt:lpstr>
      <vt:lpstr>Calibri</vt:lpstr>
      <vt:lpstr>Calibri Light</vt:lpstr>
      <vt:lpstr>Times New Roman</vt:lpstr>
      <vt:lpstr>Wingdings</vt:lpstr>
      <vt:lpstr>Office Theme</vt:lpstr>
      <vt:lpstr>    属灵生命的成长  -约拿书- CCIC-TV 三谷会堂 2021，11-7</vt:lpstr>
      <vt:lpstr>前言</vt:lpstr>
      <vt:lpstr>总结</vt:lpstr>
      <vt:lpstr>神的话</vt:lpstr>
      <vt:lpstr>孩童成长的标记</vt:lpstr>
      <vt:lpstr>神的话
</vt:lpstr>
      <vt:lpstr>PowerPoint Presentation</vt:lpstr>
      <vt:lpstr>骄傲与偏见
</vt:lpstr>
      <vt:lpstr>属灵生命成长标志 （1）
与神的命令背道而驰</vt:lpstr>
      <vt:lpstr>神的话</vt:lpstr>
      <vt:lpstr>PowerPoint Presentation</vt:lpstr>
      <vt:lpstr>你的选择？</vt:lpstr>
      <vt:lpstr>难处临到！</vt:lpstr>
      <vt:lpstr>神的话
</vt:lpstr>
      <vt:lpstr>属灵生命成长标志 （2） 行为与神的话一致
</vt:lpstr>
      <vt:lpstr>神的话
</vt:lpstr>
      <vt:lpstr>PowerPoint Presentation</vt:lpstr>
      <vt:lpstr>神的话
</vt:lpstr>
      <vt:lpstr>属灵生命成长标志 （3）
生命有美好的见证
</vt:lpstr>
      <vt:lpstr>属灵生命成长标志 （4）
在神面前彻底的悔改
</vt:lpstr>
      <vt:lpstr>神的话
</vt:lpstr>
      <vt:lpstr>神的话
</vt:lpstr>
      <vt:lpstr>属灵生命成长标志 （5）
以谦卑的态度回应神的话
</vt:lpstr>
      <vt:lpstr>神的话
</vt:lpstr>
      <vt:lpstr>神的话
</vt:lpstr>
      <vt:lpstr>神的话
</vt:lpstr>
      <vt:lpstr>神的话
</vt:lpstr>
      <vt:lpstr>属灵生命成长标志 （6）
以恩典对待别人且乐人之乐
</vt:lpstr>
      <vt:lpstr>属灵生命成长标志 （7）
懂得去爱神所爱的人
</vt:lpstr>
      <vt:lpstr>神的话
</vt:lpstr>
      <vt:lpstr>PowerPoint Presentation</vt:lpstr>
      <vt:lpstr>神的话
</vt:lpstr>
      <vt:lpstr>PowerPoint Presentation</vt:lpstr>
      <vt:lpstr>神的话
</vt:lpstr>
      <vt:lpstr>神的话
</vt:lpstr>
      <vt:lpstr>属灵生命成长标志 （8）
懂得求神鉴察自己的心
</vt:lpstr>
      <vt:lpstr>神的话
</vt:lpstr>
      <vt:lpstr>属灵生命成长标志 （9）
关心人的需要 …… 
</vt:lpstr>
      <vt:lpstr>神的话
</vt:lpstr>
      <vt:lpstr>属灵生命成长标志 （10） 
 关心失丧人的灵魂
</vt:lpstr>
      <vt:lpstr>结论
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Kun Hua Chen</dc:creator>
  <cp:lastModifiedBy>Kun Hua Chen</cp:lastModifiedBy>
  <cp:revision>38</cp:revision>
  <dcterms:created xsi:type="dcterms:W3CDTF">2020-10-20T02:41:28Z</dcterms:created>
  <dcterms:modified xsi:type="dcterms:W3CDTF">2021-11-06T20:34:16Z</dcterms:modified>
</cp:coreProperties>
</file>