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1" r:id="rId3"/>
    <p:sldId id="257" r:id="rId4"/>
    <p:sldId id="259" r:id="rId5"/>
    <p:sldId id="260" r:id="rId6"/>
    <p:sldId id="261" r:id="rId7"/>
    <p:sldId id="263" r:id="rId8"/>
    <p:sldId id="264" r:id="rId9"/>
    <p:sldId id="282" r:id="rId10"/>
    <p:sldId id="267" r:id="rId11"/>
    <p:sldId id="262" r:id="rId12"/>
    <p:sldId id="265" r:id="rId13"/>
    <p:sldId id="268" r:id="rId14"/>
    <p:sldId id="269" r:id="rId15"/>
    <p:sldId id="266" r:id="rId16"/>
    <p:sldId id="270" r:id="rId17"/>
    <p:sldId id="271" r:id="rId18"/>
    <p:sldId id="272" r:id="rId19"/>
    <p:sldId id="283" r:id="rId20"/>
    <p:sldId id="273" r:id="rId21"/>
    <p:sldId id="274" r:id="rId22"/>
    <p:sldId id="275" r:id="rId23"/>
    <p:sldId id="291" r:id="rId24"/>
    <p:sldId id="276" r:id="rId25"/>
    <p:sldId id="277" r:id="rId26"/>
    <p:sldId id="278" r:id="rId27"/>
    <p:sldId id="284" r:id="rId28"/>
    <p:sldId id="279" r:id="rId29"/>
    <p:sldId id="285" r:id="rId30"/>
    <p:sldId id="287" r:id="rId31"/>
    <p:sldId id="288" r:id="rId32"/>
    <p:sldId id="289" r:id="rId33"/>
    <p:sldId id="290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E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1" d="100"/>
          <a:sy n="51" d="100"/>
        </p:scale>
        <p:origin x="1282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EC2AC-51E2-4E4D-A7D6-E96C8B8FAF41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B155A-3D9C-4B9A-84D8-F3796CA30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467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EC2AC-51E2-4E4D-A7D6-E96C8B8FAF41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B155A-3D9C-4B9A-84D8-F3796CA30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346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EC2AC-51E2-4E4D-A7D6-E96C8B8FAF41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B155A-3D9C-4B9A-84D8-F3796CA30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225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EC2AC-51E2-4E4D-A7D6-E96C8B8FAF41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B155A-3D9C-4B9A-84D8-F3796CA30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19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EC2AC-51E2-4E4D-A7D6-E96C8B8FAF41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B155A-3D9C-4B9A-84D8-F3796CA30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09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EC2AC-51E2-4E4D-A7D6-E96C8B8FAF41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B155A-3D9C-4B9A-84D8-F3796CA30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110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EC2AC-51E2-4E4D-A7D6-E96C8B8FAF41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B155A-3D9C-4B9A-84D8-F3796CA30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22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EC2AC-51E2-4E4D-A7D6-E96C8B8FAF41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B155A-3D9C-4B9A-84D8-F3796CA30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22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EC2AC-51E2-4E4D-A7D6-E96C8B8FAF41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B155A-3D9C-4B9A-84D8-F3796CA30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265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EC2AC-51E2-4E4D-A7D6-E96C8B8FAF41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B155A-3D9C-4B9A-84D8-F3796CA30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26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EC2AC-51E2-4E4D-A7D6-E96C8B8FAF41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B155A-3D9C-4B9A-84D8-F3796CA30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92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AEC2AC-51E2-4E4D-A7D6-E96C8B8FAF41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B155A-3D9C-4B9A-84D8-F3796CA30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91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microsoft.com/office/2007/relationships/hdphoto" Target="../media/hdphoto1.wdp"/><Relationship Id="rId7" Type="http://schemas.openxmlformats.org/officeDocument/2006/relationships/image" Target="../media/image2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83543" y="312271"/>
            <a:ext cx="431400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霹靂體" panose="02010609010101010101" pitchFamily="49" charset="-120"/>
                <a:ea typeface="文鼎霹靂體" panose="02010609010101010101" pitchFamily="49" charset="-120"/>
                <a:cs typeface="文鼎霹靂體" panose="02010609010101010101" pitchFamily="49" charset="-120"/>
              </a:rPr>
              <a:t>『</a:t>
            </a:r>
            <a:r>
              <a:rPr lang="zh-TW" altLang="en-US" sz="4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霹靂體" panose="02010609010101010101" pitchFamily="49" charset="-120"/>
                <a:ea typeface="文鼎霹靂體" panose="02010609010101010101" pitchFamily="49" charset="-120"/>
                <a:cs typeface="文鼎霹靂體" panose="02010609010101010101" pitchFamily="49" charset="-120"/>
              </a:rPr>
              <a:t>當愛冷卻時</a:t>
            </a:r>
            <a:r>
              <a:rPr lang="en-US" altLang="zh-TW" sz="4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霹靂體" panose="02010609010101010101" pitchFamily="49" charset="-120"/>
                <a:ea typeface="文鼎霹靂體" panose="02010609010101010101" pitchFamily="49" charset="-120"/>
                <a:cs typeface="文鼎霹靂體" panose="02010609010101010101" pitchFamily="49" charset="-120"/>
              </a:rPr>
              <a:t>』</a:t>
            </a:r>
            <a:endParaRPr lang="en-US" sz="4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霹靂體" panose="02010609010101010101" pitchFamily="49" charset="-120"/>
              <a:ea typeface="文鼎霹靂體" panose="02010609010101010101" pitchFamily="49" charset="-120"/>
              <a:cs typeface="文鼎霹靂體" panose="02010609010101010101" pitchFamily="49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84489" y="1100098"/>
            <a:ext cx="3139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啟示錄 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2:1-7)</a:t>
            </a:r>
            <a:endParaRPr lang="en-US" sz="3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2218" y="5876365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主日信息</a:t>
            </a:r>
            <a:endParaRPr lang="en-US" sz="36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45352" y="5876364"/>
            <a:ext cx="2544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薛忠勇 </a:t>
            </a:r>
            <a:r>
              <a:rPr lang="zh-TW" altLang="en-US" sz="32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弟兄</a:t>
            </a:r>
            <a:endParaRPr lang="en-US" sz="32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09801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3121" y="333486"/>
            <a:ext cx="8622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罪惡雖然好像得勝，天父卻仍掌管！</a:t>
            </a:r>
            <a:endParaRPr lang="en-US" sz="40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4215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images-wixmp-ed30a86b8c4ca887773594c2.wixmp.com/f/bd6b6467-726e-404c-98f8-d92f5c1feef3/d1xen44-0d34b874-0a62-42b9-9f19-c60a37b2a947.jpg/v1/fill/w_800,h_534,q_75,strp/cold_heart_by_justopen_d1xen44-fullview.jpg?token=eyJ0eXAiOiJKV1QiLCJhbGciOiJIUzI1NiJ9.eyJzdWIiOiJ1cm46YXBwOjdlMGQxODg5ODIyNjQzNzNhNWYwZDQxNWVhMGQyNmUwIiwiaXNzIjoidXJuOmFwcDo3ZTBkMTg4OTgyMjY0MzczYTVmMGQ0MTVlYTBkMjZlMCIsIm9iaiI6W1t7ImhlaWdodCI6Ijw9NTM0IiwicGF0aCI6IlwvZlwvYmQ2YjY0NjctNzI2ZS00MDRjLTk4ZjgtZDkyZjVjMWZlZWYzXC9kMXhlbjQ0LTBkMzRiODc0LTBhNjItNDJiOS05ZjE5LWM2MGEzN2IyYTk0Ny5qcGciLCJ3aWR0aCI6Ijw9ODAwIn1dXSwiYXVkIjpbInVybjpzZXJ2aWNlOmltYWdlLm9wZXJhdGlvbnMiXX0.cB-EXdyYLmzj0IB2IHvt8iPM8T-78HMHRVuDbl8to2Y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6616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51149" y="878814"/>
            <a:ext cx="262123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兩個優點：</a:t>
            </a:r>
            <a:endParaRPr lang="en-US" sz="38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8669" y="1529028"/>
            <a:ext cx="270619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1.</a:t>
            </a:r>
            <a:r>
              <a:rPr lang="zh-TW" altLang="en-US" sz="38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zh-TW" altLang="en-US" sz="3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殷勤服事</a:t>
            </a:r>
            <a:endParaRPr lang="en-US" sz="38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91375" y="2152348"/>
            <a:ext cx="759214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我知道</a:t>
            </a:r>
            <a:r>
              <a:rPr lang="zh-TW" altLang="en-US" sz="3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你的行為、勞碌、忍耐</a:t>
            </a:r>
            <a:r>
              <a:rPr lang="en-US" altLang="zh-TW" sz="3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(2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2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91374" y="2726919"/>
            <a:ext cx="784626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你也能</a:t>
            </a:r>
            <a:r>
              <a:rPr lang="zh-TW" altLang="en-US" sz="3800" dirty="0" smtClean="0">
                <a:solidFill>
                  <a:srgbClr val="7030A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忍耐</a:t>
            </a:r>
            <a:r>
              <a:rPr lang="zh-TW" altLang="en-US" sz="3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，曾為我的名</a:t>
            </a:r>
            <a:r>
              <a:rPr lang="zh-TW" altLang="en-US" sz="3800" dirty="0" smtClean="0">
                <a:solidFill>
                  <a:srgbClr val="7030A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勞苦</a:t>
            </a:r>
            <a:r>
              <a:rPr lang="zh-TW" altLang="en-US" sz="3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，並</a:t>
            </a:r>
            <a:r>
              <a:rPr lang="zh-TW" altLang="en-US" sz="3800" dirty="0" smtClean="0">
                <a:solidFill>
                  <a:srgbClr val="7030A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不乏倦</a:t>
            </a:r>
            <a:r>
              <a:rPr lang="en-US" altLang="zh-TW" sz="3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(3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2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pic>
        <p:nvPicPr>
          <p:cNvPr id="7172" name="Picture 4" descr="Image result for perseveran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481" y="3502628"/>
            <a:ext cx="4793265" cy="2958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3631" y="228600"/>
            <a:ext cx="192232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一</a:t>
            </a:r>
            <a:r>
              <a:rPr lang="en-US" altLang="zh-TW" sz="38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8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稱許</a:t>
            </a:r>
            <a:endParaRPr lang="en-US" sz="38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36072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images-wixmp-ed30a86b8c4ca887773594c2.wixmp.com/f/bd6b6467-726e-404c-98f8-d92f5c1feef3/d1xen44-0d34b874-0a62-42b9-9f19-c60a37b2a947.jpg/v1/fill/w_800,h_534,q_75,strp/cold_heart_by_justopen_d1xen44-fullview.jpg?token=eyJ0eXAiOiJKV1QiLCJhbGciOiJIUzI1NiJ9.eyJzdWIiOiJ1cm46YXBwOjdlMGQxODg5ODIyNjQzNzNhNWYwZDQxNWVhMGQyNmUwIiwiaXNzIjoidXJuOmFwcDo3ZTBkMTg4OTgyMjY0MzczYTVmMGQ0MTVlYTBkMjZlMCIsIm9iaiI6W1t7ImhlaWdodCI6Ijw9NTM0IiwicGF0aCI6IlwvZlwvYmQ2YjY0NjctNzI2ZS00MDRjLTk4ZjgtZDkyZjVjMWZlZWYzXC9kMXhlbjQ0LTBkMzRiODc0LTBhNjItNDJiOS05ZjE5LWM2MGEzN2IyYTk0Ny5qcGciLCJ3aWR0aCI6Ijw9ODAwIn1dXSwiYXVkIjpbInVybjpzZXJ2aWNlOmltYWdlLm9wZXJhdGlvbnMiXX0.cB-EXdyYLmzj0IB2IHvt8iPM8T-78HMHRVuDbl8to2Y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4" y="0"/>
            <a:ext cx="916616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3631" y="228600"/>
            <a:ext cx="192232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一</a:t>
            </a:r>
            <a:r>
              <a:rPr lang="en-US" altLang="zh-TW" sz="38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8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稱許</a:t>
            </a:r>
            <a:endParaRPr lang="en-US" sz="38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1149" y="878814"/>
            <a:ext cx="262123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bg1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兩個優點：</a:t>
            </a:r>
            <a:endParaRPr lang="en-US" sz="3800" dirty="0">
              <a:solidFill>
                <a:schemeClr val="bg1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8669" y="1529028"/>
            <a:ext cx="270619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8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2</a:t>
            </a:r>
            <a:r>
              <a:rPr lang="en-US" altLang="zh-TW" sz="3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真理堅固</a:t>
            </a:r>
            <a:endParaRPr lang="en-US" sz="38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91375" y="2152348"/>
            <a:ext cx="698139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</a:t>
            </a:r>
            <a:r>
              <a:rPr lang="zh-TW" altLang="en-US" sz="38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也知道</a:t>
            </a:r>
            <a:r>
              <a:rPr lang="zh-TW" altLang="en-US" sz="3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你不能容忍惡人</a:t>
            </a:r>
            <a:r>
              <a:rPr lang="en-US" altLang="zh-TW" sz="3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</a:t>
            </a:r>
            <a:r>
              <a:rPr lang="zh-TW" altLang="en-US" sz="38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試驗</a:t>
            </a:r>
            <a:endParaRPr lang="en-US" altLang="zh-TW" sz="3800" dirty="0" smtClean="0">
              <a:solidFill>
                <a:srgbClr val="C0000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那自稱為使徒卻不是</a:t>
            </a:r>
            <a:r>
              <a:rPr lang="en-US" altLang="zh-TW" sz="3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 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(2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2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91375" y="3353889"/>
            <a:ext cx="710483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你</a:t>
            </a:r>
            <a:r>
              <a:rPr lang="zh-TW" altLang="en-US" sz="38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恨惡</a:t>
            </a:r>
            <a:r>
              <a:rPr lang="zh-TW" altLang="en-US" sz="3800" dirty="0" smtClean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尼哥拉</a:t>
            </a:r>
            <a:r>
              <a:rPr lang="zh-TW" altLang="en-US" sz="3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一黨人的</a:t>
            </a:r>
            <a:r>
              <a:rPr lang="zh-TW" altLang="en-US" sz="38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行為</a:t>
            </a:r>
            <a:r>
              <a:rPr lang="en-US" altLang="zh-TW" sz="3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(6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2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3417344" y="4101429"/>
            <a:ext cx="632012" cy="5141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93631" y="4661889"/>
            <a:ext cx="892619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8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有人服從了</a:t>
            </a:r>
            <a:r>
              <a:rPr lang="zh-TW" altLang="en-US" sz="38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巴蘭</a:t>
            </a:r>
            <a:r>
              <a:rPr lang="zh-TW" altLang="en-US" sz="38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的教</a:t>
            </a:r>
            <a:r>
              <a:rPr lang="zh-TW" altLang="en-US" sz="3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訓</a:t>
            </a:r>
            <a:r>
              <a:rPr lang="en-US" altLang="zh-TW" sz="3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</a:t>
            </a:r>
            <a:r>
              <a:rPr lang="zh-TW" altLang="en-US" sz="3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叫</a:t>
            </a:r>
            <a:r>
              <a:rPr lang="zh-TW" altLang="en-US" sz="38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他們喫祭偶像之物，行姦淫的事</a:t>
            </a:r>
            <a:r>
              <a:rPr lang="zh-TW" altLang="en-US" sz="3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。你</a:t>
            </a:r>
            <a:r>
              <a:rPr lang="zh-TW" altLang="en-US" sz="38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那裡也有人照樣服從了</a:t>
            </a:r>
            <a:r>
              <a:rPr lang="zh-TW" altLang="en-US" sz="38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尼哥拉</a:t>
            </a:r>
            <a:r>
              <a:rPr lang="zh-TW" altLang="en-US" sz="38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一黨人的教</a:t>
            </a:r>
            <a:r>
              <a:rPr lang="zh-TW" altLang="en-US" sz="3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訓</a:t>
            </a:r>
            <a:r>
              <a:rPr lang="zh-TW" altLang="en-US" sz="38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(2:14-15)</a:t>
            </a:r>
            <a:endParaRPr lang="en-US" sz="32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06232" y="4051687"/>
            <a:ext cx="4658069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反道德？反律法？異端？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5978" y="4706894"/>
            <a:ext cx="8600597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尼哥拉 </a:t>
            </a:r>
            <a:r>
              <a:rPr lang="en-US" altLang="zh-TW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意即「制服或吞噬了人民」</a:t>
            </a:r>
            <a:r>
              <a:rPr lang="en-US" altLang="zh-TW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  <a:endParaRPr lang="en-US" sz="36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3074" name="Picture 2" descr="Image source: googleimages.com"/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470" y="67699"/>
            <a:ext cx="2124275" cy="213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459397" y="1239918"/>
            <a:ext cx="115929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rgbClr val="C00000"/>
                </a:solidFill>
                <a:latin typeface="文鼎圓立體" panose="02010609010101010101" pitchFamily="49" charset="-120"/>
                <a:ea typeface="文鼎圓立體" panose="02010609010101010101" pitchFamily="49" charset="-120"/>
                <a:cs typeface="文鼎圓立體" panose="02010609010101010101" pitchFamily="49" charset="-120"/>
              </a:rPr>
              <a:t>慈愛</a:t>
            </a:r>
            <a:endParaRPr lang="en-US" sz="3800" dirty="0">
              <a:solidFill>
                <a:srgbClr val="C00000"/>
              </a:solidFill>
              <a:latin typeface="文鼎圓立體" panose="02010609010101010101" pitchFamily="49" charset="-120"/>
              <a:ea typeface="文鼎圓立體" panose="02010609010101010101" pitchFamily="49" charset="-120"/>
              <a:cs typeface="文鼎圓立體" panose="02010609010101010101" pitchFamily="49" charset="-12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94526" y="580850"/>
            <a:ext cx="115929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rgbClr val="C00000"/>
                </a:solidFill>
                <a:latin typeface="文鼎圓立體" panose="02010609010101010101" pitchFamily="49" charset="-120"/>
                <a:ea typeface="文鼎圓立體" panose="02010609010101010101" pitchFamily="49" charset="-120"/>
                <a:cs typeface="文鼎圓立體" panose="02010609010101010101" pitchFamily="49" charset="-120"/>
              </a:rPr>
              <a:t>公義</a:t>
            </a:r>
            <a:endParaRPr lang="en-US" sz="3800" dirty="0">
              <a:solidFill>
                <a:srgbClr val="C00000"/>
              </a:solidFill>
              <a:latin typeface="文鼎圓立體" panose="02010609010101010101" pitchFamily="49" charset="-120"/>
              <a:ea typeface="文鼎圓立體" panose="02010609010101010101" pitchFamily="49" charset="-120"/>
              <a:cs typeface="文鼎圓立體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4261838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" grpId="0" animBg="1"/>
      <p:bldP spid="8" grpId="0"/>
      <p:bldP spid="9" grpId="0" animBg="1"/>
      <p:bldP spid="10" grpId="0" animBg="1"/>
      <p:bldP spid="11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DSCN006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86030" y="880947"/>
            <a:ext cx="4485847" cy="3122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DSCN006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66457"/>
            <a:ext cx="4486031" cy="3364523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8436" y="4002965"/>
            <a:ext cx="6426566" cy="303253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/>
          <p:cNvSpPr txBox="1"/>
          <p:nvPr/>
        </p:nvSpPr>
        <p:spPr>
          <a:xfrm>
            <a:off x="892884" y="139849"/>
            <a:ext cx="76402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2004 </a:t>
            </a:r>
            <a:r>
              <a:rPr lang="zh-TW" altLang="en-US" sz="40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灣區華人教會發起聯合運動</a:t>
            </a:r>
            <a:endParaRPr lang="en-US" sz="4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7098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ages-wixmp-ed30a86b8c4ca887773594c2.wixmp.com/f/bd6b6467-726e-404c-98f8-d92f5c1feef3/d1xen44-0d34b874-0a62-42b9-9f19-c60a37b2a947.jpg/v1/fill/w_800,h_534,q_75,strp/cold_heart_by_justopen_d1xen44-fullview.jpg?token=eyJ0eXAiOiJKV1QiLCJhbGciOiJIUzI1NiJ9.eyJzdWIiOiJ1cm46YXBwOjdlMGQxODg5ODIyNjQzNzNhNWYwZDQxNWVhMGQyNmUwIiwiaXNzIjoidXJuOmFwcDo3ZTBkMTg4OTgyMjY0MzczYTVmMGQ0MTVlYTBkMjZlMCIsIm9iaiI6W1t7ImhlaWdodCI6Ijw9NTM0IiwicGF0aCI6IlwvZlwvYmQ2YjY0NjctNzI2ZS00MDRjLTk4ZjgtZDkyZjVjMWZlZWYzXC9kMXhlbjQ0LTBkMzRiODc0LTBhNjItNDJiOS05ZjE5LWM2MGEzN2IyYTk0Ny5qcGciLCJ3aWR0aCI6Ijw9ODAwIn1dXSwiYXVkIjpbInVybjpzZXJ2aWNlOmltYWdlLm9wZXJhdGlvbnMiXX0.cB-EXdyYLmzj0IB2IHvt8iPM8T-78HMHRVuDbl8to2Y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6616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3631" y="228600"/>
            <a:ext cx="192232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二</a:t>
            </a:r>
            <a:r>
              <a:rPr lang="en-US" altLang="zh-TW" sz="38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8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責備</a:t>
            </a:r>
            <a:endParaRPr lang="en-US" sz="38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4783" y="905708"/>
            <a:ext cx="79816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然而</a:t>
            </a:r>
            <a:r>
              <a:rPr lang="zh-TW" altLang="en-US" sz="3800" dirty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有一件事</a:t>
            </a:r>
            <a:r>
              <a:rPr lang="zh-TW" altLang="en-US" sz="38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我要</a:t>
            </a:r>
            <a:r>
              <a:rPr lang="zh-TW" altLang="en-US" sz="3800" dirty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責備</a:t>
            </a:r>
            <a:r>
              <a:rPr lang="zh-TW" altLang="en-US" sz="38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你，就是你</a:t>
            </a:r>
            <a:r>
              <a:rPr lang="zh-TW" altLang="en-US" sz="3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把</a:t>
            </a:r>
            <a:endParaRPr lang="en-US" altLang="zh-TW" sz="38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8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起</a:t>
            </a:r>
            <a:r>
              <a:rPr lang="zh-TW" altLang="en-US" sz="38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初的愛心</a:t>
            </a:r>
            <a:r>
              <a:rPr lang="zh-TW" altLang="en-US" sz="38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離棄了</a:t>
            </a:r>
            <a:r>
              <a:rPr lang="en-US" altLang="zh-TW" sz="3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(4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2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2010295" y="2167592"/>
            <a:ext cx="725557" cy="4563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00256" y="2623930"/>
            <a:ext cx="269350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b="1" dirty="0" smtClean="0">
                <a:solidFill>
                  <a:schemeClr val="accent2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致命的缺欠</a:t>
            </a:r>
            <a:endParaRPr lang="en-US" sz="3400" b="1" dirty="0">
              <a:solidFill>
                <a:schemeClr val="accent2">
                  <a:lumMod val="50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3074" name="Picture 2" descr="Image result for 初戀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26"/>
          <a:stretch/>
        </p:blipFill>
        <p:spPr bwMode="auto">
          <a:xfrm>
            <a:off x="5108505" y="2300085"/>
            <a:ext cx="3799429" cy="4425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b="7507"/>
          <a:stretch/>
        </p:blipFill>
        <p:spPr>
          <a:xfrm>
            <a:off x="5088559" y="2300085"/>
            <a:ext cx="3827896" cy="44254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449" y="3429476"/>
            <a:ext cx="4373859" cy="2915906"/>
          </a:xfrm>
          <a:prstGeom prst="rect">
            <a:avLst/>
          </a:prstGeom>
        </p:spPr>
      </p:pic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0"/>
          <a:stretch/>
        </p:blipFill>
        <p:spPr bwMode="auto">
          <a:xfrm>
            <a:off x="272882" y="3430025"/>
            <a:ext cx="4504426" cy="3009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義肢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63" y="3439071"/>
            <a:ext cx="4816429" cy="310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68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9044" y="263052"/>
            <a:ext cx="86686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你們若有</a:t>
            </a:r>
            <a:r>
              <a:rPr lang="zh-TW" altLang="en-US" sz="40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彼此相愛</a:t>
            </a:r>
            <a:r>
              <a:rPr lang="zh-TW" altLang="en-US" sz="40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的心，眾人因此就認出你們是</a:t>
            </a:r>
            <a:r>
              <a:rPr lang="zh-TW" altLang="en-US" sz="40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我的門徒</a:t>
            </a:r>
            <a:r>
              <a:rPr lang="zh-TW" altLang="en-US" sz="4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了 </a:t>
            </a:r>
            <a:r>
              <a:rPr lang="en-US" altLang="zh-TW" sz="4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4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約</a:t>
            </a:r>
            <a:r>
              <a:rPr lang="en-US" altLang="zh-TW" sz="4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13:35)</a:t>
            </a:r>
            <a:endParaRPr lang="en-US" sz="40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9857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395" t="23696" r="45233" b="16769"/>
          <a:stretch/>
        </p:blipFill>
        <p:spPr>
          <a:xfrm>
            <a:off x="-1" y="0"/>
            <a:ext cx="4784651" cy="68556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3091" t="23033" r="45446" b="15323"/>
          <a:stretch/>
        </p:blipFill>
        <p:spPr>
          <a:xfrm>
            <a:off x="4784650" y="-148856"/>
            <a:ext cx="4359350" cy="70044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8954" t="25142" r="44767" b="21318"/>
          <a:stretch/>
        </p:blipFill>
        <p:spPr>
          <a:xfrm>
            <a:off x="1938009" y="131001"/>
            <a:ext cx="5693282" cy="65246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070339" y="3353379"/>
            <a:ext cx="59522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主體 </a:t>
            </a:r>
            <a:r>
              <a:rPr lang="en-US" altLang="zh-TW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4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愛</a:t>
            </a:r>
            <a:r>
              <a:rPr lang="en-US" altLang="zh-TW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 </a:t>
            </a:r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不見了，</a:t>
            </a:r>
            <a:endParaRPr lang="en-US" altLang="zh-TW" sz="40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影子 </a:t>
            </a:r>
            <a:r>
              <a:rPr lang="en-US" altLang="zh-TW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事工</a:t>
            </a:r>
            <a:r>
              <a:rPr lang="en-US" altLang="zh-TW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 </a:t>
            </a:r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也自然消失</a:t>
            </a:r>
            <a:endParaRPr lang="en-US" sz="4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581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i corinthians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4720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41253" y="2354086"/>
            <a:ext cx="5186035" cy="3016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我若能說萬人的方</a:t>
            </a:r>
            <a:r>
              <a:rPr lang="zh-TW" altLang="en-US" sz="38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言</a:t>
            </a:r>
            <a:r>
              <a:rPr lang="en-US" altLang="zh-TW" sz="38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</a:t>
            </a:r>
          </a:p>
          <a:p>
            <a:r>
              <a:rPr lang="zh-TW" altLang="en-US" sz="38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有先知講道之能</a:t>
            </a:r>
            <a:r>
              <a:rPr lang="en-US" altLang="zh-TW" sz="38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</a:t>
            </a:r>
          </a:p>
          <a:p>
            <a:r>
              <a:rPr lang="zh-TW" altLang="en-US" sz="38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將所有賙濟窮人</a:t>
            </a:r>
            <a:r>
              <a:rPr lang="en-US" altLang="zh-TW" sz="38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</a:t>
            </a:r>
          </a:p>
          <a:p>
            <a:r>
              <a:rPr lang="zh-TW" altLang="en-US" sz="3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卻沒有愛</a:t>
            </a:r>
            <a:r>
              <a:rPr lang="zh-TW" altLang="en-US" sz="38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</a:t>
            </a:r>
            <a:endParaRPr lang="en-US" altLang="zh-TW" sz="3800" b="1" dirty="0" smtClean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8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仍然</a:t>
            </a:r>
            <a:r>
              <a:rPr lang="zh-TW" altLang="en-US" sz="3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與我無益</a:t>
            </a:r>
            <a:r>
              <a:rPr lang="zh-TW" altLang="en-US" sz="38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38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(1-3</a:t>
            </a:r>
            <a:r>
              <a:rPr lang="zh-TW" altLang="en-US" sz="38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8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8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5712310" y="5416532"/>
            <a:ext cx="688490" cy="53565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206697" y="5990868"/>
            <a:ext cx="176522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i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nessee Heavy SF" panose="020BE200000000000000" pitchFamily="34" charset="0"/>
                <a:ea typeface="文鼎圓立體" panose="02010609010101010101" pitchFamily="49" charset="-120"/>
                <a:cs typeface="文鼎圓立體" panose="02010609010101010101" pitchFamily="49" charset="-120"/>
              </a:rPr>
              <a:t>Nothing</a:t>
            </a:r>
            <a:endParaRPr lang="en-US" sz="3400" i="1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nnessee Heavy SF" panose="020BE200000000000000" pitchFamily="34" charset="0"/>
              <a:ea typeface="文鼎圓立體" panose="02010609010101010101" pitchFamily="49" charset="-120"/>
              <a:cs typeface="文鼎圓立體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3920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4" r="1211"/>
          <a:stretch/>
        </p:blipFill>
        <p:spPr bwMode="auto">
          <a:xfrm>
            <a:off x="0" y="2950234"/>
            <a:ext cx="9144000" cy="390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10154" y="383822"/>
            <a:ext cx="509834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雅各因為</a:t>
            </a:r>
            <a:r>
              <a:rPr lang="zh-TW" altLang="en-US" sz="40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深愛</a:t>
            </a:r>
            <a:r>
              <a:rPr lang="zh-TW" altLang="en-US" sz="4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拉結，</a:t>
            </a:r>
            <a:endParaRPr lang="en-US" altLang="zh-TW" sz="40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4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就看這</a:t>
            </a:r>
            <a:r>
              <a:rPr lang="zh-TW" altLang="en-US" sz="4000" dirty="0" smtClean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七年如同幾天</a:t>
            </a:r>
            <a:endParaRPr lang="en-US" altLang="zh-TW" sz="4000" dirty="0" smtClean="0">
              <a:solidFill>
                <a:schemeClr val="accent2">
                  <a:lumMod val="50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         (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創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29:20)</a:t>
            </a:r>
            <a:endParaRPr lang="en-US" sz="32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2719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100" name="Picture 4" descr="https://lh3.googleusercontent.com/G5kTHbHWu90Wl3o6NRA4w9yZE2eadS6Cl0hx1RUDqpkWssjuowVkSr6oP_jp-2HMkRiOSOsKjh_FL9MpcMY-cLHWi01mXJ8RzxISSnZlrfEp78uqR7kOQEgp0l8MNh4WNO6Tfzaj8tT2LwsllJEC6M8mWGyADaLCTs9Ycwov1jPCn4MMfJfXKPZuVJb-3CaU_1vfiov5e2h4HKFfHd6UaZMC6Phv-FGTirNWBiJ8Wl7ZWdc3kg-_GCPv193y0WBUqCTwnYbdIywwcQVq46Qa9lD7ECpHu3CYhDNlzl-uaUqbnWo6-k9jrZXNcV6GtLEDne00eEqLuTAFpykFxiLh0RHbGLfJkvexFNeCsAOG4uQml9VXVlYXSBEaq16s4nOXkOR87AdJGVnUJXLmEOcixC_JOgnHyA6Ut-QxCMO0ainud5wkbR3Y13V5ewtBxXLGHmb5pJpvnz4_tnjT1xd0aaKFIk_1TNI8XTAO5a5uiDwk7g_qDcFumlsQqwEr2162xjo4lC4C4R0atCIpvVXEmcUI7-Ma3CWH_rZ3GakhA-GicR_7yGtX5ZEx9NYb8MG5F4OJl1bb3GI33gAVqnc5mxuSxTkPLK5BiUbLVdfZpbOrKszCFjSuXaoyRRPhmrZARSmwkZQ1xUDAUS2mPEj7H1lwu4VQGaiVTv5F4bazHHwJ1HY60GrMkfS78SKvRjbHdkz5OIRC10M3tSjLRS1A4mLQNuypaVF8QOvLy5S2ivqlICN0tgkgz80=w1200-h767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steampunk wheel gear gif - PicMix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949" y="250115"/>
            <a:ext cx="4095974" cy="4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11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revelation 2: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4090"/>
            <a:ext cx="9144000" cy="489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7502" y="5236285"/>
            <a:ext cx="646331" cy="124649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以弗所</a:t>
            </a:r>
            <a:endParaRPr lang="en-US" sz="3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73244" y="4613037"/>
            <a:ext cx="646331" cy="124649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士</a:t>
            </a:r>
            <a:r>
              <a:rPr lang="zh-TW" altLang="en-US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每拿</a:t>
            </a:r>
            <a:endParaRPr lang="en-US" sz="3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11295" y="4426470"/>
            <a:ext cx="646331" cy="124649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別迦摩</a:t>
            </a:r>
            <a:endParaRPr lang="en-US" sz="3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92818" y="4228316"/>
            <a:ext cx="646331" cy="163121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推雅推喇</a:t>
            </a:r>
            <a:endParaRPr lang="en-US" sz="3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30869" y="4287021"/>
            <a:ext cx="646331" cy="86177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撒狄</a:t>
            </a:r>
            <a:endParaRPr lang="en-US" sz="3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41104" y="4516102"/>
            <a:ext cx="646331" cy="163121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非拉鐵非</a:t>
            </a:r>
            <a:endParaRPr lang="en-US" sz="3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76846" y="4863151"/>
            <a:ext cx="646331" cy="124649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老底嘉</a:t>
            </a:r>
            <a:endParaRPr lang="en-US" sz="3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852" y="84358"/>
            <a:ext cx="8956298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聖靈向眾教會所說的話，凡有耳的就應當聽</a:t>
            </a:r>
            <a:endParaRPr lang="en-US" sz="36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20307" y="730689"/>
            <a:ext cx="1191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啟</a:t>
            </a:r>
            <a:r>
              <a:rPr lang="en-US" altLang="zh-TW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2:7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177514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 animBg="1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the life saving s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66" y="428415"/>
            <a:ext cx="8245521" cy="4057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92009" y="428415"/>
            <a:ext cx="24929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圓立體" panose="02010609010101010101" pitchFamily="49" charset="-120"/>
                <a:ea typeface="文鼎圓立體" panose="02010609010101010101" pitchFamily="49" charset="-120"/>
                <a:cs typeface="文鼎圓立體" panose="02010609010101010101" pitchFamily="49" charset="-120"/>
              </a:rPr>
              <a:t>救生站</a:t>
            </a:r>
            <a:endParaRPr lang="en-US" sz="6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圓立體" panose="02010609010101010101" pitchFamily="49" charset="-120"/>
              <a:ea typeface="文鼎圓立體" panose="02010609010101010101" pitchFamily="49" charset="-120"/>
              <a:cs typeface="文鼎圓立體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661898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42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1.bp.blogspot.com/-ltKIBxvDghQ/VQHrlLZWx0I/AAAAAAAAL4Y/2L2uC6RWSNM/s1600/shipwreck.jpg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83" y="820174"/>
            <a:ext cx="7891122" cy="5024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0477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elated image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Related image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012" y="-41103"/>
            <a:ext cx="9213012" cy="694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78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360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0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649" y="425083"/>
            <a:ext cx="7347413" cy="6031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4" y="258828"/>
            <a:ext cx="8686864" cy="64329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5341" y="258828"/>
            <a:ext cx="4296987" cy="643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6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ages-wixmp-ed30a86b8c4ca887773594c2.wixmp.com/f/bd6b6467-726e-404c-98f8-d92f5c1feef3/d1xen44-0d34b874-0a62-42b9-9f19-c60a37b2a947.jpg/v1/fill/w_800,h_534,q_75,strp/cold_heart_by_justopen_d1xen44-fullview.jpg?token=eyJ0eXAiOiJKV1QiLCJhbGciOiJIUzI1NiJ9.eyJzdWIiOiJ1cm46YXBwOjdlMGQxODg5ODIyNjQzNzNhNWYwZDQxNWVhMGQyNmUwIiwiaXNzIjoidXJuOmFwcDo3ZTBkMTg4OTgyMjY0MzczYTVmMGQ0MTVlYTBkMjZlMCIsIm9iaiI6W1t7ImhlaWdodCI6Ijw9NTM0IiwicGF0aCI6IlwvZlwvYmQ2YjY0NjctNzI2ZS00MDRjLTk4ZjgtZDkyZjVjMWZlZWYzXC9kMXhlbjQ0LTBkMzRiODc0LTBhNjItNDJiOS05ZjE5LWM2MGEzN2IyYTk0Ny5qcGciLCJ3aWR0aCI6Ijw9ODAwIn1dXSwiYXVkIjpbInVybjpzZXJ2aWNlOmltYWdlLm9wZXJhdGlvbnMiXX0.cB-EXdyYLmzj0IB2IHvt8iPM8T-78HMHRVuDbl8to2Y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4" y="0"/>
            <a:ext cx="916616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6517" y="228600"/>
            <a:ext cx="338426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三</a:t>
            </a:r>
            <a:r>
              <a:rPr lang="en-US" altLang="zh-TW" sz="38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8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悔改的勸勉</a:t>
            </a:r>
            <a:endParaRPr lang="en-US" sz="38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7669" y="905708"/>
            <a:ext cx="749435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應當</a:t>
            </a:r>
            <a:r>
              <a:rPr lang="zh-TW" altLang="en-US" sz="38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回想</a:t>
            </a:r>
            <a:r>
              <a:rPr lang="zh-TW" altLang="en-US" sz="38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你是從那裡墜落的，並</a:t>
            </a:r>
            <a:r>
              <a:rPr lang="zh-TW" altLang="en-US" sz="3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要</a:t>
            </a:r>
            <a:endParaRPr lang="en-US" altLang="zh-TW" sz="38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8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悔改</a:t>
            </a:r>
            <a:r>
              <a:rPr lang="zh-TW" altLang="en-US" sz="3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</a:t>
            </a:r>
            <a:r>
              <a:rPr lang="zh-TW" altLang="en-US" sz="38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行</a:t>
            </a:r>
            <a:r>
              <a:rPr lang="zh-TW" altLang="en-US" sz="3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起初所行的 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(5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2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pic>
        <p:nvPicPr>
          <p:cNvPr id="11268" name="Picture 4" descr="Image result for finding lost key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444" y="2804125"/>
            <a:ext cx="4876800" cy="36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Image result for old couple driving c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809" y="2807487"/>
            <a:ext cx="6851621" cy="3644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3528444" y="2185812"/>
            <a:ext cx="3867548" cy="1317776"/>
          </a:xfrm>
          <a:prstGeom prst="wedgeRoundRectCallout">
            <a:avLst>
              <a:gd name="adj1" fmla="val -46008"/>
              <a:gd name="adj2" fmla="val 98081"/>
              <a:gd name="adj3" fmla="val 1666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我手握住方向盤，</a:t>
            </a:r>
            <a:endParaRPr lang="en-US" altLang="zh-TW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pPr algn="ctr"/>
            <a:r>
              <a:rPr lang="zh-TW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從來沒有移動過！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71297457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mages-wixmp-ed30a86b8c4ca887773594c2.wixmp.com/f/bd6b6467-726e-404c-98f8-d92f5c1feef3/d1xen44-0d34b874-0a62-42b9-9f19-c60a37b2a947.jpg/v1/fill/w_800,h_534,q_75,strp/cold_heart_by_justopen_d1xen44-fullview.jpg?token=eyJ0eXAiOiJKV1QiLCJhbGciOiJIUzI1NiJ9.eyJzdWIiOiJ1cm46YXBwOjdlMGQxODg5ODIyNjQzNzNhNWYwZDQxNWVhMGQyNmUwIiwiaXNzIjoidXJuOmFwcDo3ZTBkMTg4OTgyMjY0MzczYTVmMGQ0MTVlYTBkMjZlMCIsIm9iaiI6W1t7ImhlaWdodCI6Ijw9NTM0IiwicGF0aCI6IlwvZlwvYmQ2YjY0NjctNzI2ZS00MDRjLTk4ZjgtZDkyZjVjMWZlZWYzXC9kMXhlbjQ0LTBkMzRiODc0LTBhNjItNDJiOS05ZjE5LWM2MGEzN2IyYTk0Ny5qcGciLCJ3aWR0aCI6Ijw9ODAwIn1dXSwiYXVkIjpbInVybjpzZXJ2aWNlOmltYWdlLm9wZXJhdGlvbnMiXX0.cB-EXdyYLmzj0IB2IHvt8iPM8T-78HMHRVuDbl8to2Y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4" y="0"/>
            <a:ext cx="916616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6517" y="228600"/>
            <a:ext cx="338426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三</a:t>
            </a:r>
            <a:r>
              <a:rPr lang="en-US" altLang="zh-TW" sz="38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8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悔改的勸勉</a:t>
            </a:r>
            <a:endParaRPr lang="en-US" sz="38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7669" y="905708"/>
            <a:ext cx="807945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行</a:t>
            </a:r>
            <a:r>
              <a:rPr lang="zh-TW" altLang="en-US" sz="38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起初所行</a:t>
            </a:r>
            <a:r>
              <a:rPr lang="zh-TW" altLang="en-US" sz="38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的事，你</a:t>
            </a:r>
            <a:r>
              <a:rPr lang="zh-TW" altLang="en-US" sz="3800" dirty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若不悔改</a:t>
            </a:r>
            <a:r>
              <a:rPr lang="zh-TW" altLang="en-US" sz="3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，我就</a:t>
            </a:r>
            <a:endParaRPr lang="en-US" altLang="zh-TW" sz="38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en-US" altLang="zh-TW" sz="3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</a:t>
            </a:r>
            <a:r>
              <a:rPr lang="zh-TW" altLang="en-US" sz="3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把</a:t>
            </a:r>
            <a:r>
              <a:rPr lang="zh-TW" altLang="en-US" sz="38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你的</a:t>
            </a:r>
            <a:r>
              <a:rPr lang="zh-TW" altLang="en-US" sz="3800" dirty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燈臺</a:t>
            </a:r>
            <a:r>
              <a:rPr lang="zh-TW" altLang="en-US" sz="38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從原處</a:t>
            </a:r>
            <a:r>
              <a:rPr lang="zh-TW" altLang="en-US" sz="3800" dirty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挪</a:t>
            </a:r>
            <a:r>
              <a:rPr lang="zh-TW" altLang="en-US" sz="3800" dirty="0" smtClean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去</a:t>
            </a:r>
            <a:r>
              <a:rPr lang="zh-TW" altLang="en-US" sz="3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(5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2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pic>
        <p:nvPicPr>
          <p:cNvPr id="12290" name="Picture 2" descr="Image result for lost of fi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65" y="2397234"/>
            <a:ext cx="8091578" cy="427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19101" y="2798058"/>
            <a:ext cx="4185761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在穩妥的事業裡？</a:t>
            </a:r>
            <a:endParaRPr lang="en-US" altLang="zh-TW" sz="3800" b="1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在幸福的生活中？</a:t>
            </a:r>
            <a:endParaRPr lang="en-US" altLang="zh-TW" sz="3800" b="1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endParaRPr lang="en-US" sz="38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早把主恩典忘記！</a:t>
            </a:r>
            <a:endParaRPr lang="en-US" sz="38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2760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mpfire's dying embers. on Make a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81" y="122675"/>
            <a:ext cx="6457913" cy="484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888940" y="4485940"/>
            <a:ext cx="2678654" cy="3550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765" y="530335"/>
            <a:ext cx="5377743" cy="4028116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59081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result for finding lov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25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27370" y="1452337"/>
            <a:ext cx="57166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把愛給找回來！</a:t>
            </a:r>
            <a:endParaRPr lang="en-US" sz="60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850" y="403003"/>
            <a:ext cx="8956298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聖靈向眾教會所說的話，凡有耳的就應當聽</a:t>
            </a:r>
            <a:endParaRPr lang="en-US" sz="36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6031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540" r="2701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80161" y="745671"/>
            <a:ext cx="51370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『</a:t>
            </a:r>
            <a:r>
              <a:rPr lang="zh-TW" altLang="en-US" sz="5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唯一最愛是祢</a:t>
            </a:r>
            <a:r>
              <a:rPr lang="en-US" altLang="zh-TW" sz="5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』</a:t>
            </a:r>
            <a:endParaRPr lang="en-US" sz="5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5828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seven churches of revel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89" y="133446"/>
            <a:ext cx="8021506" cy="5353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8941" y="5540189"/>
            <a:ext cx="89562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書信架構：主耶穌的自稱、對教會的稱讚、</a:t>
            </a:r>
            <a:endParaRPr lang="en-US" altLang="zh-TW" sz="3600" dirty="0" smtClean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altLang="zh-TW" sz="36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       </a:t>
            </a:r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責備、勸導、提醒和應許</a:t>
            </a:r>
            <a:endParaRPr lang="en-US" sz="36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13646" y="1753498"/>
            <a:ext cx="1839558" cy="2775473"/>
          </a:xfrm>
          <a:prstGeom prst="rect">
            <a:avLst/>
          </a:prstGeom>
          <a:solidFill>
            <a:srgbClr val="FCF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13646" y="1753498"/>
            <a:ext cx="1452283" cy="2823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00"/>
              </a:lnSpc>
            </a:pPr>
            <a:r>
              <a:rPr lang="zh-TW" altLang="en-US" sz="2200" dirty="0" smtClean="0">
                <a:solidFill>
                  <a:schemeClr val="bg1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以弗所</a:t>
            </a:r>
            <a:endParaRPr lang="en-US" altLang="zh-TW" sz="2200" dirty="0" smtClean="0">
              <a:solidFill>
                <a:schemeClr val="bg1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pPr>
              <a:lnSpc>
                <a:spcPts val="3100"/>
              </a:lnSpc>
            </a:pPr>
            <a:r>
              <a:rPr lang="zh-TW" altLang="en-US" sz="2200" dirty="0" smtClean="0">
                <a:solidFill>
                  <a:schemeClr val="bg1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士每拿</a:t>
            </a:r>
            <a:endParaRPr lang="en-US" altLang="zh-TW" sz="2200" dirty="0" smtClean="0">
              <a:solidFill>
                <a:schemeClr val="bg1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pPr>
              <a:lnSpc>
                <a:spcPts val="3100"/>
              </a:lnSpc>
            </a:pPr>
            <a:r>
              <a:rPr lang="zh-TW" altLang="en-US" sz="2200" dirty="0" smtClean="0">
                <a:solidFill>
                  <a:schemeClr val="bg1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別迦摩</a:t>
            </a:r>
            <a:endParaRPr lang="en-US" altLang="zh-TW" sz="2200" dirty="0" smtClean="0">
              <a:solidFill>
                <a:schemeClr val="bg1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pPr>
              <a:lnSpc>
                <a:spcPts val="3100"/>
              </a:lnSpc>
            </a:pPr>
            <a:r>
              <a:rPr lang="zh-TW" altLang="en-US" sz="2200" dirty="0" smtClean="0">
                <a:solidFill>
                  <a:schemeClr val="bg1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推雅推喇</a:t>
            </a:r>
            <a:endParaRPr lang="en-US" altLang="zh-TW" sz="2200" dirty="0" smtClean="0">
              <a:solidFill>
                <a:schemeClr val="bg1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pPr>
              <a:lnSpc>
                <a:spcPts val="3100"/>
              </a:lnSpc>
            </a:pPr>
            <a:r>
              <a:rPr lang="zh-TW" altLang="en-US" sz="2200" dirty="0" smtClean="0">
                <a:solidFill>
                  <a:schemeClr val="bg1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撒狄</a:t>
            </a:r>
            <a:endParaRPr lang="en-US" altLang="zh-TW" sz="2200" dirty="0" smtClean="0">
              <a:solidFill>
                <a:schemeClr val="bg1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pPr>
              <a:lnSpc>
                <a:spcPts val="3100"/>
              </a:lnSpc>
            </a:pPr>
            <a:r>
              <a:rPr lang="zh-TW" altLang="en-US" sz="2200" dirty="0" smtClean="0">
                <a:solidFill>
                  <a:schemeClr val="bg1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非拉鐵非</a:t>
            </a:r>
            <a:endParaRPr lang="en-US" altLang="zh-TW" sz="2200" dirty="0" smtClean="0">
              <a:solidFill>
                <a:schemeClr val="bg1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pPr>
              <a:lnSpc>
                <a:spcPts val="3100"/>
              </a:lnSpc>
            </a:pPr>
            <a:r>
              <a:rPr lang="zh-TW" altLang="en-US" sz="2200" dirty="0" smtClean="0">
                <a:solidFill>
                  <a:schemeClr val="bg1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老底嘉</a:t>
            </a:r>
            <a:endParaRPr lang="en-US" altLang="zh-TW" sz="2200" dirty="0" smtClean="0">
              <a:solidFill>
                <a:schemeClr val="bg1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83218" y="2460943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小亞細亞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613646" y="1753498"/>
            <a:ext cx="1054250" cy="430304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30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631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3143" y="290024"/>
            <a:ext cx="768903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主耶穌祢是我至愛</a:t>
            </a:r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，</a:t>
            </a:r>
            <a:endParaRPr lang="en-US" altLang="zh-TW" sz="42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  <a:p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我全心歸祢不</a:t>
            </a:r>
            <a:r>
              <a:rPr lang="zh-TW" altLang="en-US" sz="4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他</a:t>
            </a:r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依，</a:t>
            </a:r>
            <a:endParaRPr lang="en-US" altLang="zh-TW" sz="42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  <a:p>
            <a:r>
              <a:rPr lang="zh-TW" altLang="en-US" sz="4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天地間有何能與</a:t>
            </a:r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祢比擬？</a:t>
            </a:r>
            <a:r>
              <a:rPr lang="en-US" altLang="zh-TW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 </a:t>
            </a:r>
          </a:p>
          <a:p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神而人者</a:t>
            </a:r>
            <a:r>
              <a:rPr lang="zh-TW" altLang="en-US" sz="4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，</a:t>
            </a:r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祢最美麗！</a:t>
            </a:r>
            <a:endParaRPr lang="en-US" altLang="zh-TW" sz="42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  <a:p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真渴望消失在祢裡，</a:t>
            </a:r>
            <a:endParaRPr lang="en-US" altLang="zh-TW" sz="42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  <a:p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當祢柔聲入我心底，</a:t>
            </a:r>
            <a:endParaRPr lang="en-US" altLang="zh-TW" sz="42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  <a:p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前我所眷戀</a:t>
            </a:r>
            <a:r>
              <a:rPr lang="zh-TW" altLang="en-US" sz="4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，</a:t>
            </a:r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今歡然撇棄，</a:t>
            </a:r>
            <a:endParaRPr lang="en-US" altLang="zh-TW" sz="42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  <a:p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只願愛祢</a:t>
            </a:r>
            <a:r>
              <a:rPr lang="zh-TW" altLang="en-US" sz="4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，</a:t>
            </a:r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全心全意。</a:t>
            </a:r>
            <a:endParaRPr lang="en-US" altLang="zh-TW" sz="42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08084" y="6082391"/>
            <a:ext cx="74090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1/4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99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631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3143" y="290024"/>
            <a:ext cx="768903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世上有誰像祢如此美麗？</a:t>
            </a:r>
            <a:r>
              <a:rPr lang="en-US" altLang="zh-TW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 </a:t>
            </a:r>
          </a:p>
          <a:p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人間有何與祢大愛相比？</a:t>
            </a:r>
            <a:endParaRPr lang="en-US" altLang="zh-TW" sz="42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  <a:p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哦</a:t>
            </a:r>
            <a:r>
              <a:rPr lang="zh-TW" altLang="en-US" sz="4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，</a:t>
            </a:r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聖中之聖，祢竟住我裡；</a:t>
            </a:r>
            <a:endParaRPr lang="en-US" altLang="zh-TW" sz="42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  <a:p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主耶穌</a:t>
            </a:r>
            <a:r>
              <a:rPr lang="zh-TW" altLang="en-US" sz="4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，</a:t>
            </a:r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我深深愛祢！</a:t>
            </a:r>
            <a:endParaRPr lang="en-US" altLang="zh-TW" sz="42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  <a:p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不願再受欺</a:t>
            </a:r>
            <a:r>
              <a:rPr lang="zh-TW" altLang="en-US" sz="4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，</a:t>
            </a:r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不願再任意；</a:t>
            </a:r>
            <a:endParaRPr lang="en-US" altLang="zh-TW" sz="42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  <a:p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惟願脫自己</a:t>
            </a:r>
            <a:r>
              <a:rPr lang="zh-TW" altLang="en-US" sz="4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，</a:t>
            </a:r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只被祢充溢；</a:t>
            </a:r>
            <a:endParaRPr lang="en-US" altLang="zh-TW" sz="42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  <a:p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祢以外</a:t>
            </a:r>
            <a:r>
              <a:rPr lang="zh-TW" altLang="en-US" sz="4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，</a:t>
            </a:r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哦</a:t>
            </a:r>
            <a:r>
              <a:rPr lang="zh-TW" altLang="en-US" sz="4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，</a:t>
            </a:r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讓一切都絕跡；</a:t>
            </a:r>
            <a:endParaRPr lang="en-US" altLang="zh-TW" sz="42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  <a:p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我惟一的最愛是祢！</a:t>
            </a:r>
            <a:endParaRPr lang="zh-TW" altLang="en-US" sz="42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08084" y="6082391"/>
            <a:ext cx="74090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2/4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456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631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3143" y="290024"/>
            <a:ext cx="768903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主耶穌祢是我至愛</a:t>
            </a:r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，</a:t>
            </a:r>
            <a:endParaRPr lang="en-US" altLang="zh-TW" sz="42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  <a:p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雖我曾頑梗又悖逆，</a:t>
            </a:r>
            <a:endParaRPr lang="en-US" altLang="zh-TW" sz="42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  <a:p>
            <a:r>
              <a:rPr lang="zh-CN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今放下一切到祢</a:t>
            </a:r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前侍立，</a:t>
            </a:r>
            <a:endParaRPr lang="en-US" altLang="zh-TW" sz="42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  <a:p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只願像祢那樣無己。</a:t>
            </a:r>
            <a:endParaRPr lang="en-US" altLang="zh-TW" sz="42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  <a:p>
            <a:r>
              <a:rPr lang="zh-CN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真渴望活著就是祢</a:t>
            </a:r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，</a:t>
            </a:r>
            <a:endParaRPr lang="en-US" altLang="zh-TW" sz="42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  <a:p>
            <a:r>
              <a:rPr lang="zh-TW" altLang="en-US" sz="4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順從</a:t>
            </a:r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神旨不憑己意；</a:t>
            </a:r>
            <a:endParaRPr lang="en-US" altLang="zh-TW" sz="42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  <a:p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與祢心合拍</a:t>
            </a:r>
            <a:r>
              <a:rPr lang="zh-TW" altLang="en-US" sz="4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，</a:t>
            </a:r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只要祢所喜，</a:t>
            </a:r>
            <a:endParaRPr lang="en-US" altLang="zh-TW" sz="42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  <a:p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掙扎全停</a:t>
            </a:r>
            <a:r>
              <a:rPr lang="zh-TW" altLang="en-US" sz="4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，</a:t>
            </a:r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盡是安息。</a:t>
            </a:r>
            <a:endParaRPr lang="en-US" altLang="zh-TW" sz="42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08084" y="6082391"/>
            <a:ext cx="74090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3/4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198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631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3143" y="290024"/>
            <a:ext cx="768903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世上有誰像祢如此美麗？</a:t>
            </a:r>
            <a:r>
              <a:rPr lang="en-US" altLang="zh-TW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 </a:t>
            </a:r>
          </a:p>
          <a:p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人間有何與祢大愛相比？</a:t>
            </a:r>
            <a:endParaRPr lang="en-US" altLang="zh-TW" sz="42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  <a:p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哦</a:t>
            </a:r>
            <a:r>
              <a:rPr lang="zh-TW" altLang="en-US" sz="4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，</a:t>
            </a:r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聖中之聖，祢竟住我裡；</a:t>
            </a:r>
            <a:endParaRPr lang="en-US" altLang="zh-TW" sz="42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  <a:p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主耶穌</a:t>
            </a:r>
            <a:r>
              <a:rPr lang="zh-TW" altLang="en-US" sz="4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，</a:t>
            </a:r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我深深愛祢！</a:t>
            </a:r>
            <a:endParaRPr lang="en-US" altLang="zh-TW" sz="42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  <a:p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不願再受欺</a:t>
            </a:r>
            <a:r>
              <a:rPr lang="zh-TW" altLang="en-US" sz="4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，</a:t>
            </a:r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不願再任意；</a:t>
            </a:r>
            <a:endParaRPr lang="en-US" altLang="zh-TW" sz="42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  <a:p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惟願脫自己</a:t>
            </a:r>
            <a:r>
              <a:rPr lang="zh-TW" altLang="en-US" sz="4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，</a:t>
            </a:r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只被祢充溢；</a:t>
            </a:r>
            <a:endParaRPr lang="en-US" altLang="zh-TW" sz="42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  <a:p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祢以外</a:t>
            </a:r>
            <a:r>
              <a:rPr lang="zh-TW" altLang="en-US" sz="4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，</a:t>
            </a:r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哦</a:t>
            </a:r>
            <a:r>
              <a:rPr lang="zh-TW" altLang="en-US" sz="4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，</a:t>
            </a:r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讓一切都絕跡；</a:t>
            </a:r>
            <a:endParaRPr lang="en-US" altLang="zh-TW" sz="42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  <a:p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我惟一的最愛是祢！</a:t>
            </a:r>
            <a:endParaRPr lang="zh-TW" altLang="en-US" sz="42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5416" y="5471327"/>
            <a:ext cx="52900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2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啊</a:t>
            </a:r>
            <a:r>
              <a:rPr lang="en-US" altLang="zh-TW" sz="42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...  </a:t>
            </a:r>
            <a:r>
              <a:rPr lang="zh-TW" altLang="en-US" sz="42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最愛</a:t>
            </a:r>
            <a:r>
              <a:rPr lang="en-US" altLang="zh-TW" sz="42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... </a:t>
            </a:r>
            <a:r>
              <a:rPr lang="zh-TW" altLang="en-US" sz="42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是你</a:t>
            </a:r>
            <a:r>
              <a:rPr lang="zh-TW" altLang="en-US" sz="4200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！</a:t>
            </a:r>
            <a:endParaRPr lang="en-US" sz="4200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08084" y="6082391"/>
            <a:ext cx="74090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/4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502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ephes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17864" y="228600"/>
            <a:ext cx="210826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空疊圓繁" panose="02000500000000000000" pitchFamily="2" charset="-120"/>
                <a:ea typeface="王漢宗空疊圓繁" panose="02000500000000000000" pitchFamily="2" charset="-120"/>
              </a:rPr>
              <a:t>以弗所</a:t>
            </a:r>
            <a:endParaRPr lang="en-US" sz="5000" b="1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王漢宗空疊圓繁" panose="02000500000000000000" pitchFamily="2" charset="-120"/>
              <a:ea typeface="王漢宗空疊圓繁" panose="02000500000000000000" pitchFamily="2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14502" y="320933"/>
            <a:ext cx="310854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首府、自由城</a:t>
            </a:r>
            <a:endParaRPr lang="en-US" sz="3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AutoShape 2" descr="Image result for ephesus theat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608" y="2116964"/>
            <a:ext cx="5697437" cy="427307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8342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82" y="927850"/>
            <a:ext cx="3603812" cy="571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result for temple of artemis ephes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55" y="927850"/>
            <a:ext cx="8369861" cy="5647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7355" y="108200"/>
            <a:ext cx="359585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亞底米斯女神廟</a:t>
            </a:r>
            <a:endParaRPr lang="en-US" sz="38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5124" name="Picture 4" descr="Image result for temple of artemis ephesu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22" y="973865"/>
            <a:ext cx="3771732" cy="5634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extBox 5"/>
          <p:cNvSpPr txBox="1"/>
          <p:nvPr/>
        </p:nvSpPr>
        <p:spPr>
          <a:xfrm>
            <a:off x="3883211" y="86392"/>
            <a:ext cx="451437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8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= </a:t>
            </a:r>
            <a:r>
              <a:rPr lang="zh-TW" altLang="en-US" sz="38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古代七大奇觀之一</a:t>
            </a:r>
            <a:endParaRPr lang="en-US" sz="3800" dirty="0">
              <a:solidFill>
                <a:schemeClr val="accent2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483869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temple of artemis at ephes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3931"/>
            <a:ext cx="9144000" cy="5343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3341" y="242048"/>
            <a:ext cx="738054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可羨慕的 </a:t>
            </a:r>
            <a:r>
              <a:rPr lang="en-US" altLang="zh-TW" sz="3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=</a:t>
            </a:r>
            <a:r>
              <a:rPr lang="en-US" altLang="zh-TW" sz="38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zh-TW" altLang="en-US" sz="38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以弗所</a:t>
            </a:r>
            <a:r>
              <a:rPr lang="zh-TW" altLang="en-US" sz="3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= </a:t>
            </a:r>
            <a:r>
              <a:rPr lang="zh-TW" altLang="en-US" sz="38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亞細亞之光</a:t>
            </a:r>
            <a:r>
              <a:rPr lang="zh-TW" altLang="en-US" sz="3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endParaRPr lang="en-US" sz="38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5867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0647" y="443753"/>
            <a:ext cx="408316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蒙福的以弗所教會</a:t>
            </a:r>
            <a:endParaRPr lang="en-US" sz="38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0647" y="1120861"/>
            <a:ext cx="5936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保羅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第二次宣教旅程時建立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0647" y="1767192"/>
            <a:ext cx="85523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留下</a:t>
            </a:r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百基拉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和</a:t>
            </a:r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亞居拉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夫妻牧養，期間有  </a:t>
            </a:r>
            <a:endParaRPr lang="en-US" altLang="zh-TW" sz="3600" dirty="0" smtClean="0">
              <a:latin typeface="華康黑體 Std W9" panose="020B0900000000000000" pitchFamily="34" charset="-120"/>
              <a:ea typeface="華康黑體 Std W9" panose="020B0900000000000000" pitchFamily="34" charset="-120"/>
              <a:sym typeface="Wingdings" panose="05000000000000000000" pitchFamily="2" charset="2"/>
            </a:endParaRPr>
          </a:p>
          <a:p>
            <a:r>
              <a:rPr lang="en-US" altLang="zh-TW" sz="2800" dirty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 </a:t>
            </a:r>
            <a:r>
              <a:rPr lang="en-US" altLang="zh-TW" sz="2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 </a:t>
            </a:r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亞波羅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來講道 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(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徒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18:18-28)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0646" y="3013687"/>
            <a:ext cx="82445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保羅第三次宣教旅程居留在以弗所三年</a:t>
            </a:r>
            <a:endParaRPr lang="en-US" altLang="zh-TW" sz="3600" dirty="0" smtClean="0">
              <a:latin typeface="華康黑體 Std W9" panose="020B0900000000000000" pitchFamily="34" charset="-120"/>
              <a:ea typeface="華康黑體 Std W9" panose="020B0900000000000000" pitchFamily="34" charset="-120"/>
              <a:sym typeface="Wingdings" panose="05000000000000000000" pitchFamily="2" charset="2"/>
            </a:endParaRPr>
          </a:p>
          <a:p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 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(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徒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20:31)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0646" y="4214016"/>
            <a:ext cx="8135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保羅委任</a:t>
            </a:r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提摩太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接續他牧養</a:t>
            </a:r>
            <a:r>
              <a:rPr lang="en-US" altLang="zh-TW" sz="3600" dirty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 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(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提前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1:3)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0646" y="4860347"/>
            <a:ext cx="8135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推基古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也曾接任牧養此教會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 (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提後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4:12)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0646" y="5506678"/>
            <a:ext cx="8135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傳統說</a:t>
            </a:r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使徒約翰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晚年牧養以弗所教會</a:t>
            </a:r>
            <a:endParaRPr lang="en-US" altLang="zh-TW" sz="3600" dirty="0" smtClean="0">
              <a:latin typeface="華康黑體 Std W9" panose="020B0900000000000000" pitchFamily="34" charset="-120"/>
              <a:ea typeface="華康黑體 Std W9" panose="020B0900000000000000" pitchFamily="34" charset="-12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2131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seven stars and seven lampstand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79"/>
          <a:stretch/>
        </p:blipFill>
        <p:spPr bwMode="auto">
          <a:xfrm>
            <a:off x="0" y="0"/>
            <a:ext cx="9144000" cy="438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68384" y="4262718"/>
            <a:ext cx="418896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七星 </a:t>
            </a:r>
            <a:r>
              <a:rPr lang="en-US" altLang="zh-TW" sz="3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= 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教會的使者</a:t>
            </a:r>
            <a:endParaRPr lang="en-US" sz="3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88772" y="4939826"/>
            <a:ext cx="418896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七燈台 </a:t>
            </a:r>
            <a:r>
              <a:rPr lang="en-US" altLang="zh-TW" sz="3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= 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七個教會</a:t>
            </a:r>
            <a:endParaRPr lang="en-US" sz="3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84695" y="5639892"/>
            <a:ext cx="668163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教會是在基督的掌管及保護</a:t>
            </a:r>
            <a:r>
              <a:rPr lang="zh-TW" altLang="en-US" sz="3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中</a:t>
            </a:r>
            <a:r>
              <a:rPr lang="en-US" altLang="zh-TW" sz="3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endParaRPr lang="en-US" sz="3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3963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36" y="177837"/>
            <a:ext cx="3819525" cy="4286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The Terrorist Attack In Paris, France - Lessons - Tes Tea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389" y="177837"/>
            <a:ext cx="4286250" cy="2895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389" y="3175816"/>
            <a:ext cx="4600967" cy="2576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702" y="4514626"/>
            <a:ext cx="3905623" cy="23433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21461" r="29364"/>
          <a:stretch/>
        </p:blipFill>
        <p:spPr>
          <a:xfrm>
            <a:off x="415742" y="200667"/>
            <a:ext cx="3385512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0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7692</TotalTime>
  <Words>1194</Words>
  <Application>Microsoft Office PowerPoint</Application>
  <PresentationFormat>On-screen Show (4:3)</PresentationFormat>
  <Paragraphs>127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文鼎圓立體</vt:lpstr>
      <vt:lpstr>文鼎霹靂體</vt:lpstr>
      <vt:lpstr>王漢宗空疊圓繁</vt:lpstr>
      <vt:lpstr>華康楷書體 Std W9</vt:lpstr>
      <vt:lpstr>華康魏碑體 Std W7</vt:lpstr>
      <vt:lpstr>華康黑體 Std W7</vt:lpstr>
      <vt:lpstr>華康黑體 Std W9</vt:lpstr>
      <vt:lpstr>Arial</vt:lpstr>
      <vt:lpstr>Calibri</vt:lpstr>
      <vt:lpstr>Calibri Light</vt:lpstr>
      <vt:lpstr>Tennessee Heavy SF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103</cp:revision>
  <dcterms:created xsi:type="dcterms:W3CDTF">2019-11-13T02:36:38Z</dcterms:created>
  <dcterms:modified xsi:type="dcterms:W3CDTF">2021-05-07T23:59:58Z</dcterms:modified>
</cp:coreProperties>
</file>