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8" r:id="rId2"/>
    <p:sldId id="263" r:id="rId3"/>
    <p:sldId id="272" r:id="rId4"/>
    <p:sldId id="273" r:id="rId5"/>
    <p:sldId id="274" r:id="rId6"/>
    <p:sldId id="276" r:id="rId7"/>
    <p:sldId id="277" r:id="rId8"/>
    <p:sldId id="264" r:id="rId9"/>
    <p:sldId id="260" r:id="rId10"/>
    <p:sldId id="279" r:id="rId11"/>
    <p:sldId id="261" r:id="rId12"/>
    <p:sldId id="280" r:id="rId13"/>
    <p:sldId id="259" r:id="rId14"/>
    <p:sldId id="262" r:id="rId15"/>
    <p:sldId id="283" r:id="rId16"/>
    <p:sldId id="265" r:id="rId17"/>
    <p:sldId id="266" r:id="rId18"/>
    <p:sldId id="267" r:id="rId19"/>
    <p:sldId id="282" r:id="rId20"/>
    <p:sldId id="269" r:id="rId21"/>
    <p:sldId id="281" r:id="rId22"/>
    <p:sldId id="270" r:id="rId23"/>
    <p:sldId id="284" r:id="rId24"/>
    <p:sldId id="271" r:id="rId25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Accord Heavy SF" panose="020BE200000000000000" pitchFamily="34" charset="0"/>
      <p:bold r:id="rId34"/>
    </p:embeddedFont>
    <p:embeddedFont>
      <p:font typeface="HP Simplified" panose="020B0604020204020204" pitchFamily="34" charset="0"/>
      <p:regular r:id="rId35"/>
      <p:bold r:id="rId36"/>
      <p:italic r:id="rId37"/>
      <p:boldItalic r:id="rId38"/>
    </p:embeddedFont>
    <p:embeddedFont>
      <p:font typeface="文鼎圓立體" panose="02010609010101010101" pitchFamily="49" charset="-120"/>
      <p:regular r:id="rId39"/>
    </p:embeddedFont>
    <p:embeddedFont>
      <p:font typeface="Sprint SF" pitchFamily="2" charset="0"/>
      <p:regular r:id="rId40"/>
    </p:embeddedFont>
    <p:embeddedFont>
      <p:font typeface="Calibri Light" panose="020F0302020204030204" pitchFamily="34" charset="0"/>
      <p:regular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8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AEAF-F46D-411F-B54E-980809550D5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659-AABB-41E9-8CC3-39870C33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0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AEAF-F46D-411F-B54E-980809550D5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659-AABB-41E9-8CC3-39870C33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AEAF-F46D-411F-B54E-980809550D5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659-AABB-41E9-8CC3-39870C33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89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AEAF-F46D-411F-B54E-980809550D5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659-AABB-41E9-8CC3-39870C33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4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AEAF-F46D-411F-B54E-980809550D5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659-AABB-41E9-8CC3-39870C33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7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AEAF-F46D-411F-B54E-980809550D5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659-AABB-41E9-8CC3-39870C33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7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AEAF-F46D-411F-B54E-980809550D5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659-AABB-41E9-8CC3-39870C33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06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AEAF-F46D-411F-B54E-980809550D5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659-AABB-41E9-8CC3-39870C33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17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AEAF-F46D-411F-B54E-980809550D5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659-AABB-41E9-8CC3-39870C33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45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AEAF-F46D-411F-B54E-980809550D5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659-AABB-41E9-8CC3-39870C33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86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AEAF-F46D-411F-B54E-980809550D5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659-AABB-41E9-8CC3-39870C33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9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4AEAF-F46D-411F-B54E-980809550D58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A6659-AABB-41E9-8CC3-39870C33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4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 Keys for Effective Prayer in Difficult Situation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9727" cy="573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32441" y="2764715"/>
            <a:ext cx="39549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「真誠的祈禱」</a:t>
            </a:r>
            <a:endParaRPr lang="en-US" sz="4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3195019" y="3503379"/>
            <a:ext cx="3463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約拿書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2:1-10)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3433479" y="5085396"/>
            <a:ext cx="3698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薛忠勇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弟兄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1870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35" y="267926"/>
            <a:ext cx="4778938" cy="6371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451255" y="26792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約拿的禱告：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1255" y="914257"/>
            <a:ext cx="2601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1.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短而有力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51255" y="1634328"/>
            <a:ext cx="3438142" cy="177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2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引自聖經</a:t>
            </a:r>
            <a:endParaRPr lang="en-US" altLang="zh-TW" sz="36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pPr>
              <a:lnSpc>
                <a:spcPts val="2000"/>
              </a:lnSpc>
            </a:pP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 </a:t>
            </a:r>
            <a:endParaRPr lang="en-US" altLang="zh-TW" sz="36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pPr>
              <a:lnSpc>
                <a:spcPts val="3400"/>
              </a:lnSpc>
            </a:pP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詩 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18:4-6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42:7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</a:t>
            </a:r>
            <a:endParaRPr lang="en-US" altLang="zh-TW" sz="3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>
              <a:lnSpc>
                <a:spcPts val="3400"/>
              </a:lnSpc>
            </a:pP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31:22)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6" name="Picture 4" descr="Case Study: The Hoopa Valley Tri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255" y="3669883"/>
            <a:ext cx="3329021" cy="238980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rpers Ferry White Water Tubing | River Riders Family Adventur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805" y="3669883"/>
            <a:ext cx="3765561" cy="26760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f 2 people are drowning, one is attractive and the other one is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r="4086"/>
          <a:stretch/>
        </p:blipFill>
        <p:spPr bwMode="auto">
          <a:xfrm>
            <a:off x="5213805" y="3669883"/>
            <a:ext cx="3760741" cy="267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Bar Chart Clip Art at Clker.com - vector clip art online, royalty free &amp;amp;  public doma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Bar Chart Clip Art at Clker.com - vector clip art online, royalty free &amp;amp;  public doma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0" r="90000">
                        <a14:foregroundMark x1="3438" y1="61667" x2="3438" y2="61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35" y="675883"/>
            <a:ext cx="5776059" cy="43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0" y="3079433"/>
            <a:ext cx="5471652" cy="353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" b="99063" l="10000" r="90000">
                        <a14:foregroundMark x1="45250" y1="12687" x2="45250" y2="12687"/>
                        <a14:foregroundMark x1="49500" y1="61063" x2="49500" y2="61063"/>
                        <a14:foregroundMark x1="34667" y1="10375" x2="34667" y2="10375"/>
                        <a14:foregroundMark x1="62833" y1="11125" x2="62833" y2="11125"/>
                        <a14:foregroundMark x1="74167" y1="31375" x2="74167" y2="31375"/>
                        <a14:foregroundMark x1="48750" y1="31375" x2="48750" y2="31375"/>
                        <a14:foregroundMark x1="31583" y1="32313" x2="31583" y2="32313"/>
                        <a14:foregroundMark x1="35917" y1="50625" x2="35917" y2="50625"/>
                        <a14:foregroundMark x1="50750" y1="34750" x2="50750" y2="34750"/>
                        <a14:foregroundMark x1="60333" y1="26438" x2="60333" y2="26438"/>
                        <a14:foregroundMark x1="79250" y1="13438" x2="79250" y2="13438"/>
                        <a14:foregroundMark x1="20750" y1="19063" x2="20750" y2="19063"/>
                        <a14:foregroundMark x1="34917" y1="16625" x2="34917" y2="16625"/>
                        <a14:backgroundMark x1="51000" y1="35125" x2="51000" y2="35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9246" y="1553220"/>
            <a:ext cx="2289319" cy="3052426"/>
          </a:xfrm>
          <a:prstGeom prst="rect">
            <a:avLst/>
          </a:prstGeom>
        </p:spPr>
      </p:pic>
      <p:pic>
        <p:nvPicPr>
          <p:cNvPr id="4098" name="Picture 2" descr="Amazon.com : Atamp; T 1740 Digital Answering Machine : Electroni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958" y="529252"/>
            <a:ext cx="3653674" cy="363015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121" y="999909"/>
            <a:ext cx="8774107" cy="5059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70835" y="2417713"/>
            <a:ext cx="37753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我感覺好像對著</a:t>
            </a:r>
            <a:endParaRPr lang="en-US" altLang="zh-TW" sz="4000" dirty="0" smtClean="0">
              <a:effectLst>
                <a:glow rad="139700">
                  <a:schemeClr val="bg1">
                    <a:alpha val="40000"/>
                  </a:schemeClr>
                </a:glo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  <a:p>
            <a:r>
              <a:rPr lang="zh-TW" altLang="en-US" sz="40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牆壁說話</a:t>
            </a:r>
            <a:r>
              <a:rPr lang="zh-TW" altLang="en-US" sz="4000" dirty="0" smtClean="0"/>
              <a:t>！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5170835" y="3819007"/>
            <a:ext cx="26773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P Simplified" panose="020B0604020204020204" pitchFamily="34" charset="0"/>
                <a:ea typeface="華康龍門石碑 Std W9" panose="03000900000000000000" pitchFamily="66" charset="-120"/>
              </a:rPr>
              <a:t>I feel like </a:t>
            </a:r>
          </a:p>
          <a:p>
            <a:r>
              <a:rPr lang="en-US" altLang="zh-TW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P Simplified" panose="020B0604020204020204" pitchFamily="34" charset="0"/>
                <a:ea typeface="華康龍門石碑 Std W9" panose="03000900000000000000" pitchFamily="66" charset="-120"/>
              </a:rPr>
              <a:t>I’m talking </a:t>
            </a:r>
          </a:p>
          <a:p>
            <a:r>
              <a:rPr lang="en-US" altLang="zh-TW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P Simplified" panose="020B0604020204020204" pitchFamily="34" charset="0"/>
                <a:ea typeface="華康龍門石碑 Std W9" panose="03000900000000000000" pitchFamily="66" charset="-120"/>
              </a:rPr>
              <a:t>to a wall!</a:t>
            </a:r>
            <a:endParaRPr lang="en-US" sz="4000" b="1" i="1" dirty="0">
              <a:solidFill>
                <a:schemeClr val="accent5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HP Simplified" panose="020B0604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78525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4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Jonah´s prayer in the belly of the whale (Urdu Version) - Jesus Christ for  Muslims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r="12298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Praying to God leads to Edification, which in turn leads to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7975" y="160338"/>
            <a:ext cx="40831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真誠祈禱</a:t>
            </a:r>
            <a:r>
              <a:rPr lang="zh-TW" altLang="en-US" sz="3800" dirty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四</a:t>
            </a:r>
            <a:r>
              <a:rPr lang="zh-TW" altLang="en-US" sz="3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要素：</a:t>
            </a:r>
            <a:endParaRPr lang="en-US" sz="3800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733" y="906605"/>
            <a:ext cx="175881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一</a:t>
            </a:r>
            <a:r>
              <a:rPr lang="en-US" altLang="zh-TW" sz="38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8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誠實</a:t>
            </a:r>
            <a:endParaRPr lang="en-US" sz="3800" dirty="0">
              <a:solidFill>
                <a:schemeClr val="accent1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198" y="1500069"/>
            <a:ext cx="700704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</a:t>
            </a:r>
            <a:r>
              <a:rPr lang="zh-TW" altLang="en-US" sz="3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不能敷衍神或利用神達成己願</a:t>
            </a:r>
            <a:endParaRPr lang="en-US" sz="3800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2198" y="2272646"/>
            <a:ext cx="771717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</a:t>
            </a:r>
            <a:r>
              <a:rPr lang="zh-TW" altLang="en-US" sz="3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要面對困難的起因，不只求得解脫</a:t>
            </a:r>
            <a:endParaRPr lang="en-US" sz="3800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2198" y="3064077"/>
            <a:ext cx="771717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</a:t>
            </a:r>
            <a:r>
              <a:rPr lang="zh-TW" altLang="en-US" sz="3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不是企圖要神改變初衷來遷就己願</a:t>
            </a:r>
            <a:endParaRPr lang="en-US" sz="3800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22" y="3790059"/>
            <a:ext cx="3033252" cy="2274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0139" y="6113872"/>
            <a:ext cx="3264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Donald </a:t>
            </a:r>
            <a:r>
              <a:rPr lang="en-US" sz="3200" i="1" dirty="0" err="1" smtClean="0"/>
              <a:t>Barnhouse</a:t>
            </a:r>
            <a:endParaRPr lang="en-US" sz="3200" i="1" dirty="0"/>
          </a:p>
        </p:txBody>
      </p:sp>
      <p:sp>
        <p:nvSpPr>
          <p:cNvPr id="12" name="Rectangle 11"/>
          <p:cNvSpPr/>
          <p:nvPr/>
        </p:nvSpPr>
        <p:spPr>
          <a:xfrm>
            <a:off x="3683808" y="3793426"/>
            <a:ext cx="526297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祢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將我投下深淵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</a:p>
          <a:p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祢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波浪洪濤都漫過我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身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我從</a:t>
            </a:r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祢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眼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前雖被驅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逐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(3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4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680608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5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Jonah´s prayer in the belly of the whale (Urdu Version) - Jesus Christ for  Muslims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r="12298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733" y="227871"/>
            <a:ext cx="175881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二</a:t>
            </a:r>
            <a:r>
              <a:rPr lang="en-US" altLang="zh-TW" sz="38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8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認罪</a:t>
            </a:r>
            <a:endParaRPr lang="en-US" sz="3800" dirty="0">
              <a:solidFill>
                <a:schemeClr val="accent1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2198" y="774203"/>
            <a:ext cx="77011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因為</a:t>
            </a:r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主所愛的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祂必</a:t>
            </a:r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管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教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惟有萬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靈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父管教我們，是要我們</a:t>
            </a:r>
            <a:r>
              <a:rPr lang="zh-TW" altLang="en-US" sz="3600" dirty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得益處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使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們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在祂的</a:t>
            </a:r>
            <a:r>
              <a:rPr lang="zh-TW" altLang="en-US" sz="3600" dirty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聖潔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上有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分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來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12:5-11)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398" y="2528529"/>
            <a:ext cx="8032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我從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祢眼前雖被驅逐，</a:t>
            </a:r>
            <a:r>
              <a:rPr lang="zh-TW" altLang="en-US" sz="3600" dirty="0" smtClean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我仍要仰望</a:t>
            </a:r>
            <a:r>
              <a:rPr lang="zh-TW" altLang="en-US" sz="3600" dirty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祢</a:t>
            </a:r>
            <a:r>
              <a:rPr lang="zh-TW" altLang="en-US" sz="3600" dirty="0" smtClean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endParaRPr lang="en-US" altLang="zh-TW" sz="3600" dirty="0" smtClean="0">
              <a:solidFill>
                <a:srgbClr val="7030A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聖殿</a:t>
            </a:r>
            <a:r>
              <a:rPr lang="zh-TW" altLang="en-US" sz="3400" dirty="0" smtClean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0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(4</a:t>
            </a:r>
            <a:r>
              <a:rPr lang="zh-TW" altLang="en-US" sz="30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0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000" dirty="0">
              <a:solidFill>
                <a:schemeClr val="accent2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5122" name="Picture 2" descr="Kids hugging parents legs Stock Photos - Page 1 : Master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796" y="3424460"/>
            <a:ext cx="428625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6587" y="3714437"/>
            <a:ext cx="467307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那信奉虛無之神的人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400" dirty="0" smtClean="0">
              <a:solidFill>
                <a:schemeClr val="accent2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離</a:t>
            </a:r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棄憐愛他們的主 </a:t>
            </a:r>
            <a:r>
              <a:rPr lang="en-US" altLang="zh-TW" sz="30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(8</a:t>
            </a:r>
            <a:r>
              <a:rPr lang="zh-TW" altLang="en-US" sz="30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0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000" dirty="0">
              <a:solidFill>
                <a:schemeClr val="accent2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4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62" y="341056"/>
            <a:ext cx="7640875" cy="46962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1457" y="5074908"/>
            <a:ext cx="88934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這一次我犯了罪了。耶和華是公義的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和我的百姓是邪惡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出埃及記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9:27)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969809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Jailhouse block: Why are Delhi's prisons filling up again? - The Hindu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764" y="141403"/>
            <a:ext cx="5769236" cy="36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10 Ghastly Prison Practices Of The 19th Century - Listver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554" y="4317793"/>
            <a:ext cx="3347334" cy="223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rederick the Great | ClipArt ET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2" y="480195"/>
            <a:ext cx="3626701" cy="463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1104" y="0"/>
            <a:ext cx="9144000" cy="6858000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54522" y="4940387"/>
            <a:ext cx="49880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遮掩自己罪過的，必不亨通；承認離棄罪過的，必蒙憐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恤 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箴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28:13)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256767" y="3482150"/>
            <a:ext cx="2608259" cy="1198019"/>
          </a:xfrm>
          <a:prstGeom prst="wedgeRoundRectCallout">
            <a:avLst>
              <a:gd name="adj1" fmla="val 65083"/>
              <a:gd name="adj2" fmla="val 42668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我罪有應得，該受處罰！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550178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Jonah´s prayer in the belly of the whale (Urdu Version) - Jesus Christ for  Muslims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r="12298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733" y="227871"/>
            <a:ext cx="175881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三</a:t>
            </a:r>
            <a:r>
              <a:rPr lang="en-US" altLang="zh-TW" sz="38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8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感</a:t>
            </a:r>
            <a:r>
              <a:rPr lang="zh-TW" altLang="en-US" sz="3800" dirty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恩</a:t>
            </a:r>
            <a:endParaRPr lang="en-US" sz="3800" dirty="0">
              <a:solidFill>
                <a:schemeClr val="accent1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2198" y="1370962"/>
            <a:ext cx="820449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</a:t>
            </a:r>
            <a:r>
              <a:rPr lang="zh-TW" altLang="en-US" sz="3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能為</a:t>
            </a:r>
            <a:r>
              <a:rPr lang="zh-TW" altLang="en-US" sz="3800" dirty="0" smtClean="0">
                <a:solidFill>
                  <a:schemeClr val="accent2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還未成就</a:t>
            </a:r>
            <a:r>
              <a:rPr lang="zh-TW" altLang="en-US" sz="3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的事情感謝神需要</a:t>
            </a:r>
            <a:r>
              <a:rPr lang="zh-TW" altLang="en-US" sz="38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更大</a:t>
            </a:r>
            <a:endParaRPr lang="en-US" altLang="zh-TW" sz="3800" dirty="0" smtClean="0">
              <a:solidFill>
                <a:srgbClr val="C0000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en-US" sz="2400" dirty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</a:t>
            </a:r>
            <a:r>
              <a:rPr lang="zh-TW" altLang="en-US" sz="38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的信心</a:t>
            </a:r>
            <a:endParaRPr lang="en-US" sz="3800" dirty="0">
              <a:solidFill>
                <a:srgbClr val="C0000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pic>
        <p:nvPicPr>
          <p:cNvPr id="1026" name="Picture 2" descr="God Defends King Jehoshaphat | Children's Bible Less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252" y="3332370"/>
            <a:ext cx="6857081" cy="3428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0392" y="2674325"/>
            <a:ext cx="4738798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約沙法王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歷代志下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20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2198" y="774203"/>
            <a:ext cx="7704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但我必用</a:t>
            </a:r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感謝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的聲音獻祭與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</a:t>
            </a:r>
            <a:r>
              <a:rPr lang="en-US" altLang="zh-TW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(9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</a:p>
        </p:txBody>
      </p:sp>
      <p:pic>
        <p:nvPicPr>
          <p:cNvPr id="1028" name="Picture 4" descr="King Jehoshaphat Trusts God | Bible 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251" y="3332370"/>
            <a:ext cx="6857081" cy="342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42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Jonah´s prayer in the belly of the whale (Urdu Version) - Jesus Christ for  Muslims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r="12298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733" y="227871"/>
            <a:ext cx="175881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三</a:t>
            </a:r>
            <a:r>
              <a:rPr lang="en-US" altLang="zh-TW" sz="38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8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感</a:t>
            </a:r>
            <a:r>
              <a:rPr lang="zh-TW" altLang="en-US" sz="3800" dirty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恩</a:t>
            </a:r>
            <a:endParaRPr lang="en-US" sz="3800" dirty="0">
              <a:solidFill>
                <a:schemeClr val="accent1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2198" y="854601"/>
            <a:ext cx="722986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</a:t>
            </a:r>
            <a:r>
              <a:rPr lang="zh-TW" altLang="en-US" sz="3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為</a:t>
            </a:r>
            <a:r>
              <a:rPr lang="zh-TW" altLang="en-US" sz="3800" dirty="0" smtClean="0">
                <a:solidFill>
                  <a:schemeClr val="accent2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看不見</a:t>
            </a:r>
            <a:r>
              <a:rPr lang="zh-TW" altLang="en-US" sz="3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的事情或處境來感謝神</a:t>
            </a:r>
            <a:endParaRPr lang="en-US" altLang="zh-TW" sz="3800" dirty="0" smtClean="0">
              <a:solidFill>
                <a:srgbClr val="C0000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pic>
        <p:nvPicPr>
          <p:cNvPr id="3074" name="Picture 2" descr="Overweight Bag Fee United Airlines | Confederated Tribes of th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492" y="1781094"/>
            <a:ext cx="3608549" cy="4666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8386" y="1442540"/>
            <a:ext cx="35958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埋怨容易感恩難</a:t>
            </a:r>
            <a:endParaRPr lang="en-US" altLang="zh-TW" sz="3800" dirty="0" smtClean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3076" name="Picture 4" descr="Why Teaching Kids Gratitude and Thankfulness Is Hard as Hell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/>
          <a:stretch/>
        </p:blipFill>
        <p:spPr bwMode="auto">
          <a:xfrm>
            <a:off x="204394" y="2296329"/>
            <a:ext cx="4991138" cy="2964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71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2951"/>
            <a:ext cx="9144000" cy="5235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7843"/>
            <a:ext cx="9144000" cy="65806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感謝神保護我們家人幸免病毒侵害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07309"/>
            <a:ext cx="9144000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感謝神讓我們可以藉施打疫苗來防禦病毒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953640"/>
            <a:ext cx="9144000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感謝神讓我們藉網路科技不須停要止聚會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599971"/>
            <a:ext cx="9144000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感謝神藉居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家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困足讓我們學習享受家庭生活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242516"/>
            <a:ext cx="9144000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感謝神藉疫情讓我們明白生命短暫有限，繼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2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2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而重新調整人生的優先次序與價值觀。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448031"/>
            <a:ext cx="9144000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感謝神因著有永生的盼望，我們可以積極地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2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2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面對困境，無懼死亡的威脅。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648360"/>
            <a:ext cx="9144000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感謝神讓我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們渴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望實體敬拜的寶貴，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更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珍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惜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2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2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肢體的生活，享受聚在一起配搭服事的甘甜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44097" y="51759"/>
            <a:ext cx="45945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救恩出於耶和</a:t>
            </a:r>
            <a:r>
              <a:rPr lang="zh-TW" altLang="en-US" sz="3600" b="1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華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(9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473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ayer art about 2 Chronicles 7:14 Bible verse image 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3" y="179755"/>
            <a:ext cx="4578508" cy="6357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67835" y="187388"/>
            <a:ext cx="427616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我若使天閉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塞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或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使</a:t>
            </a:r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瘟疫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流行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在我民中，這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稱為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我名下的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子民，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若是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自卑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、禱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告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，尋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求我的面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，轉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離他們的惡行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，我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必從天上垂聽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，赦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免他們的罪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醫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治他們的地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endParaRPr lang="en-US" sz="36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歷代志下 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7:13-14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704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Jonah´s prayer in the belly of the whale (Urdu Version) - Jesus Christ for  Muslims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r="12298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733" y="227871"/>
            <a:ext cx="175881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四</a:t>
            </a:r>
            <a:r>
              <a:rPr lang="en-US" altLang="zh-TW" sz="38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8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行動</a:t>
            </a:r>
            <a:endParaRPr lang="en-US" sz="3800" dirty="0">
              <a:solidFill>
                <a:schemeClr val="accent1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2198" y="824307"/>
            <a:ext cx="62472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我必用感謝的聲音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獻祭與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祢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我所許的願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我必償還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(9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2198" y="1959858"/>
            <a:ext cx="538160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偉人禱告的共同點：</a:t>
            </a:r>
            <a:endParaRPr lang="en-US" altLang="zh-TW" sz="3800" dirty="0" smtClean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en-US" altLang="zh-TW" sz="3800" dirty="0" smtClean="0">
                <a:solidFill>
                  <a:schemeClr val="accent2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- </a:t>
            </a:r>
            <a:r>
              <a:rPr lang="zh-TW" altLang="en-US" sz="3800" dirty="0" smtClean="0">
                <a:solidFill>
                  <a:schemeClr val="accent2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明白自己的責任與行動</a:t>
            </a:r>
            <a:endParaRPr lang="en-US" sz="3800" dirty="0">
              <a:solidFill>
                <a:schemeClr val="accent2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644" y1="84680" x2="14644" y2="84680"/>
                        <a14:foregroundMark x1="32845" y1="91086" x2="32845" y2="91086"/>
                        <a14:foregroundMark x1="72385" y1="91922" x2="72385" y2="91922"/>
                        <a14:foregroundMark x1="94351" y1="94429" x2="94351" y2="94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1050" y="3429000"/>
            <a:ext cx="4552950" cy="3419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484" y1="49701" x2="41484" y2="49701"/>
                        <a14:foregroundMark x1="40659" y1="58255" x2="40659" y2="58255"/>
                        <a14:foregroundMark x1="41484" y1="55432" x2="41484" y2="55432"/>
                        <a14:foregroundMark x1="49725" y1="68777" x2="49725" y2="68777"/>
                        <a14:foregroundMark x1="76099" y1="75192" x2="76099" y2="75192"/>
                        <a14:foregroundMark x1="20055" y1="73653" x2="20055" y2="736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84598" y="3240724"/>
            <a:ext cx="2246744" cy="36077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47365" y="3353458"/>
            <a:ext cx="2561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Accord Heavy SF" panose="020BE200000000000000" pitchFamily="34" charset="0"/>
              </a:rPr>
              <a:t>Home Run!</a:t>
            </a:r>
            <a:endParaRPr lang="en-US" sz="3200" dirty="0">
              <a:solidFill>
                <a:srgbClr val="C00000"/>
              </a:solidFill>
              <a:latin typeface="Accord Heavy SF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0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Jonah´s prayer in the belly of the whale (Urdu Version) - Jesus Christ for  Muslims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r="12298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733" y="227871"/>
            <a:ext cx="175881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四</a:t>
            </a:r>
            <a:r>
              <a:rPr lang="en-US" altLang="zh-TW" sz="38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8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行動</a:t>
            </a:r>
            <a:endParaRPr lang="en-US" sz="3800" dirty="0">
              <a:solidFill>
                <a:schemeClr val="accent1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2956" y="857713"/>
            <a:ext cx="78614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所許的願應當償還，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許願不還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不如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不許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傳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5:5)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2956" y="1987353"/>
            <a:ext cx="4783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救恩出於耶和華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(9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198" y="2796312"/>
            <a:ext cx="712406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耶和華是給人第二次機會的神</a:t>
            </a:r>
            <a:endParaRPr lang="en-US" altLang="zh-TW" sz="3800" dirty="0" smtClean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en-US" altLang="zh-TW" sz="3800" dirty="0" smtClean="0">
                <a:solidFill>
                  <a:schemeClr val="accent2">
                    <a:lumMod val="50000"/>
                  </a:schemeClr>
                </a:solidFill>
                <a:latin typeface="Sprint SF" pitchFamily="2" charset="0"/>
                <a:ea typeface="華康雅藝體 Std W6" panose="040B0600000000000000" pitchFamily="82" charset="-120"/>
              </a:rPr>
              <a:t>He is God of 2</a:t>
            </a:r>
            <a:r>
              <a:rPr lang="en-US" altLang="zh-TW" sz="3800" baseline="30000" dirty="0" smtClean="0">
                <a:solidFill>
                  <a:schemeClr val="accent2">
                    <a:lumMod val="50000"/>
                  </a:schemeClr>
                </a:solidFill>
                <a:latin typeface="Sprint SF" pitchFamily="2" charset="0"/>
                <a:ea typeface="華康雅藝體 Std W6" panose="040B0600000000000000" pitchFamily="82" charset="-120"/>
              </a:rPr>
              <a:t>nd</a:t>
            </a:r>
            <a:r>
              <a:rPr lang="en-US" altLang="zh-TW" sz="3800" dirty="0" smtClean="0">
                <a:solidFill>
                  <a:schemeClr val="accent2">
                    <a:lumMod val="50000"/>
                  </a:schemeClr>
                </a:solidFill>
                <a:latin typeface="Sprint SF" pitchFamily="2" charset="0"/>
                <a:ea typeface="華康雅藝體 Std W6" panose="040B0600000000000000" pitchFamily="82" charset="-120"/>
              </a:rPr>
              <a:t> chance!</a:t>
            </a:r>
            <a:endParaRPr lang="en-US" sz="3800" dirty="0">
              <a:solidFill>
                <a:schemeClr val="accent2">
                  <a:lumMod val="50000"/>
                </a:schemeClr>
              </a:solidFill>
              <a:latin typeface="Sprint SF" pitchFamily="2" charset="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94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es Miserab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31" y="221296"/>
            <a:ext cx="4879004" cy="3250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3016" y="377701"/>
            <a:ext cx="769441" cy="204158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悲慘世界</a:t>
            </a:r>
            <a:endParaRPr lang="en-US" sz="3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pic>
        <p:nvPicPr>
          <p:cNvPr id="4100" name="Picture 4" descr="JEAN VALJEAN AT THE BISHOPS TABLE by Margaret Gere on art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8" y="3766535"/>
            <a:ext cx="4854111" cy="2720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inally posting the image from my latest painting depicting the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0"/>
          <a:stretch/>
        </p:blipFill>
        <p:spPr bwMode="auto">
          <a:xfrm>
            <a:off x="5168027" y="221296"/>
            <a:ext cx="3903549" cy="3044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UGH JACKMAN -Jean Valjean - LOS MISERABLES by colatillofran44 on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09" y="3471464"/>
            <a:ext cx="2676035" cy="32649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40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2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7" y="325937"/>
            <a:ext cx="885825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God of the Second Chance | Reston Bible Chu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72" y="365262"/>
            <a:ext cx="8549626" cy="480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0465" y="5260490"/>
            <a:ext cx="5955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srgbClr val="FFFF00"/>
                </a:solidFill>
                <a:latin typeface="文鼎圓立體" panose="02010609010101010101" pitchFamily="49" charset="-120"/>
                <a:ea typeface="文鼎圓立體" panose="02010609010101010101" pitchFamily="49" charset="-120"/>
                <a:cs typeface="文鼎圓立體" panose="02010609010101010101" pitchFamily="49" charset="-120"/>
              </a:rPr>
              <a:t>給人第二次機會的神</a:t>
            </a:r>
            <a:endParaRPr lang="en-US" sz="5000" dirty="0">
              <a:solidFill>
                <a:srgbClr val="FFFF00"/>
              </a:solidFill>
              <a:latin typeface="文鼎圓立體" panose="02010609010101010101" pitchFamily="49" charset="-120"/>
              <a:ea typeface="文鼎圓立體" panose="02010609010101010101" pitchFamily="49" charset="-120"/>
              <a:cs typeface="文鼎圓立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998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VID-19 and vaccines: Equitable access to vaccination must be ensured -  News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63" y="169750"/>
            <a:ext cx="8590393" cy="4838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-D image of a coronavi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448" y="4036895"/>
            <a:ext cx="4522693" cy="2713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4504081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529" y="147481"/>
            <a:ext cx="4188542" cy="2792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7556"/>
          <a:stretch/>
        </p:blipFill>
        <p:spPr>
          <a:xfrm>
            <a:off x="2917150" y="2939844"/>
            <a:ext cx="6224886" cy="3918156"/>
          </a:xfrm>
          <a:prstGeom prst="rect">
            <a:avLst/>
          </a:prstGeom>
        </p:spPr>
      </p:pic>
      <p:pic>
        <p:nvPicPr>
          <p:cNvPr id="2050" name="Picture 2" descr="US boosts Taiwan&amp;#39;s COVID-19 fight with 750,000 vaccine doses - Nikkei As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313" y="3733823"/>
            <a:ext cx="3511427" cy="1966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7804" r="19486"/>
          <a:stretch/>
        </p:blipFill>
        <p:spPr>
          <a:xfrm>
            <a:off x="109049" y="3069547"/>
            <a:ext cx="2808101" cy="29852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52221" y="2954591"/>
            <a:ext cx="1253612" cy="34904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49" y="169601"/>
            <a:ext cx="4526751" cy="263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1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78" y="339213"/>
            <a:ext cx="8743687" cy="6120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62387"/>
            <a:ext cx="9144000" cy="549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7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67835" y="187388"/>
            <a:ext cx="427616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我若使天閉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塞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或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使瘟疫流行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在我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民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中這稱為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我名下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子民，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若是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自卑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禱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告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，尋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求我的面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轉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離他們的惡行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必從天上垂聽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赦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免他們的罪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醫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治他們的地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endParaRPr lang="en-US" sz="36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~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歷代志下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7:13-14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2735" y="279899"/>
            <a:ext cx="4734674" cy="6093798"/>
            <a:chOff x="3123344" y="1756881"/>
            <a:chExt cx="3822737" cy="4736386"/>
          </a:xfrm>
        </p:grpSpPr>
        <p:sp>
          <p:nvSpPr>
            <p:cNvPr id="6" name="Rectangle 5"/>
            <p:cNvSpPr/>
            <p:nvPr/>
          </p:nvSpPr>
          <p:spPr>
            <a:xfrm>
              <a:off x="3123344" y="1756881"/>
              <a:ext cx="3821986" cy="47363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WHY OR WHAT CAUSES CHRISTIANS TO STOP PRAYING ?? | LPL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749" y="2486517"/>
              <a:ext cx="3765332" cy="2660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4867835" y="187388"/>
            <a:ext cx="42761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我若使天閉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塞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或使瘟疫流行在我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民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中這稱為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我名下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子民，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若是</a:t>
            </a:r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自卑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endParaRPr lang="en-US" altLang="zh-TW" sz="3600" dirty="0" smtClean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禱</a:t>
            </a:r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告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，尋</a:t>
            </a:r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求我的面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600" dirty="0" smtClean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轉</a:t>
            </a:r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離他們的惡行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必從天上垂聽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赦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免他們的罪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醫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治他們的地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endParaRPr lang="en-US" sz="36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91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457" y="1975637"/>
            <a:ext cx="6243484" cy="4674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Reopening California: Events happening across local counti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3" b="1668"/>
          <a:stretch/>
        </p:blipFill>
        <p:spPr bwMode="auto">
          <a:xfrm>
            <a:off x="406297" y="215566"/>
            <a:ext cx="5624915" cy="323555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2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Jonah: The Reluctant Prophet | Insight for Living Ca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052" y="432448"/>
            <a:ext cx="2886531" cy="3298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minor prophets. - ppt video online downlo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" t="27312" r="4960" b="11415"/>
          <a:stretch/>
        </p:blipFill>
        <p:spPr bwMode="auto">
          <a:xfrm>
            <a:off x="282868" y="1876379"/>
            <a:ext cx="8615471" cy="42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9116" y="2285122"/>
            <a:ext cx="118494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他施</a:t>
            </a:r>
            <a:endParaRPr lang="en-US" sz="3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5965" y="3488575"/>
            <a:ext cx="168507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尼尼微</a:t>
            </a:r>
            <a:endParaRPr lang="en-US" sz="3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8503" y="4824486"/>
            <a:ext cx="118494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約帕</a:t>
            </a:r>
            <a:endParaRPr lang="en-US" sz="3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157996" y="4252007"/>
            <a:ext cx="7251604" cy="958357"/>
          </a:xfrm>
          <a:custGeom>
            <a:avLst/>
            <a:gdLst>
              <a:gd name="connsiteX0" fmla="*/ 7251604 w 7251604"/>
              <a:gd name="connsiteY0" fmla="*/ 958357 h 958357"/>
              <a:gd name="connsiteX1" fmla="*/ 5761204 w 7251604"/>
              <a:gd name="connsiteY1" fmla="*/ 396757 h 958357"/>
              <a:gd name="connsiteX2" fmla="*/ 3730804 w 7251604"/>
              <a:gd name="connsiteY2" fmla="*/ 367957 h 958357"/>
              <a:gd name="connsiteX3" fmla="*/ 3025204 w 7251604"/>
              <a:gd name="connsiteY3" fmla="*/ 72757 h 958357"/>
              <a:gd name="connsiteX4" fmla="*/ 2233204 w 7251604"/>
              <a:gd name="connsiteY4" fmla="*/ 7957 h 958357"/>
              <a:gd name="connsiteX5" fmla="*/ 1030804 w 7251604"/>
              <a:gd name="connsiteY5" fmla="*/ 209557 h 958357"/>
              <a:gd name="connsiteX6" fmla="*/ 858004 w 7251604"/>
              <a:gd name="connsiteY6" fmla="*/ 267157 h 958357"/>
              <a:gd name="connsiteX7" fmla="*/ 73204 w 7251604"/>
              <a:gd name="connsiteY7" fmla="*/ 418357 h 958357"/>
              <a:gd name="connsiteX8" fmla="*/ 80404 w 7251604"/>
              <a:gd name="connsiteY8" fmla="*/ 411157 h 95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51604" h="958357">
                <a:moveTo>
                  <a:pt x="7251604" y="958357"/>
                </a:moveTo>
                <a:cubicBezTo>
                  <a:pt x="6799804" y="726757"/>
                  <a:pt x="6348004" y="495157"/>
                  <a:pt x="5761204" y="396757"/>
                </a:cubicBezTo>
                <a:cubicBezTo>
                  <a:pt x="5174404" y="298357"/>
                  <a:pt x="4186804" y="421957"/>
                  <a:pt x="3730804" y="367957"/>
                </a:cubicBezTo>
                <a:cubicBezTo>
                  <a:pt x="3274804" y="313957"/>
                  <a:pt x="3274804" y="132757"/>
                  <a:pt x="3025204" y="72757"/>
                </a:cubicBezTo>
                <a:cubicBezTo>
                  <a:pt x="2775604" y="12757"/>
                  <a:pt x="2565604" y="-14843"/>
                  <a:pt x="2233204" y="7957"/>
                </a:cubicBezTo>
                <a:cubicBezTo>
                  <a:pt x="1900804" y="30757"/>
                  <a:pt x="1260004" y="166357"/>
                  <a:pt x="1030804" y="209557"/>
                </a:cubicBezTo>
                <a:cubicBezTo>
                  <a:pt x="801604" y="252757"/>
                  <a:pt x="1017604" y="232357"/>
                  <a:pt x="858004" y="267157"/>
                </a:cubicBezTo>
                <a:cubicBezTo>
                  <a:pt x="698404" y="301957"/>
                  <a:pt x="73204" y="418357"/>
                  <a:pt x="73204" y="418357"/>
                </a:cubicBezTo>
                <a:cubicBezTo>
                  <a:pt x="-56396" y="442357"/>
                  <a:pt x="12004" y="426757"/>
                  <a:pt x="80404" y="411157"/>
                </a:cubicBezTo>
              </a:path>
            </a:pathLst>
          </a:custGeom>
          <a:ln w="38100" cap="flat" cmpd="sng" algn="ctr">
            <a:solidFill>
              <a:srgbClr val="C00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8452369" y="4757023"/>
            <a:ext cx="280800" cy="385878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6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Jonah 1-4 | Como Lake United Chu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83" y="501417"/>
            <a:ext cx="8396221" cy="4830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0556" y1="42222" x2="80556" y2="42222"/>
                        <a14:foregroundMark x1="76944" y1="29722" x2="76944" y2="29722"/>
                        <a14:foregroundMark x1="76944" y1="28333" x2="76944" y2="28333"/>
                        <a14:foregroundMark x1="76944" y1="27500" x2="76944" y2="27500"/>
                        <a14:foregroundMark x1="76111" y1="25833" x2="76111" y2="25833"/>
                        <a14:foregroundMark x1="72778" y1="26111" x2="72778" y2="26111"/>
                        <a14:foregroundMark x1="65833" y1="30556" x2="65833" y2="30556"/>
                        <a14:foregroundMark x1="67778" y1="37778" x2="67778" y2="37778"/>
                        <a14:foregroundMark x1="71111" y1="45278" x2="71111" y2="45278"/>
                        <a14:foregroundMark x1="74167" y1="51111" x2="74167" y2="51111"/>
                        <a14:foregroundMark x1="83056" y1="61667" x2="83056" y2="61667"/>
                        <a14:foregroundMark x1="90278" y1="71667" x2="90278" y2="71667"/>
                        <a14:foregroundMark x1="89167" y1="76389" x2="89167" y2="76389"/>
                        <a14:foregroundMark x1="87500" y1="79444" x2="87500" y2="79444"/>
                        <a14:foregroundMark x1="84444" y1="81944" x2="84444" y2="81944"/>
                        <a14:foregroundMark x1="84444" y1="81944" x2="84444" y2="81944"/>
                        <a14:foregroundMark x1="73611" y1="80000" x2="73611" y2="80000"/>
                        <a14:foregroundMark x1="73333" y1="73611" x2="73333" y2="73611"/>
                        <a14:foregroundMark x1="72222" y1="69167" x2="72222" y2="69167"/>
                        <a14:foregroundMark x1="58611" y1="67778" x2="58611" y2="67778"/>
                        <a14:foregroundMark x1="60000" y1="61111" x2="60000" y2="61111"/>
                        <a14:foregroundMark x1="56389" y1="66667" x2="56389" y2="66667"/>
                        <a14:foregroundMark x1="55833" y1="68056" x2="55833" y2="68056"/>
                        <a14:foregroundMark x1="65000" y1="53333" x2="65000" y2="53333"/>
                        <a14:foregroundMark x1="65000" y1="50833" x2="65000" y2="50833"/>
                        <a14:foregroundMark x1="61667" y1="45556" x2="61667" y2="45556"/>
                        <a14:foregroundMark x1="58611" y1="48611" x2="58611" y2="48611"/>
                        <a14:foregroundMark x1="56944" y1="42500" x2="56944" y2="42500"/>
                        <a14:foregroundMark x1="60278" y1="35556" x2="60278" y2="35556"/>
                        <a14:foregroundMark x1="61944" y1="37500" x2="63056" y2="37500"/>
                        <a14:foregroundMark x1="65833" y1="29444" x2="65833" y2="29444"/>
                        <a14:foregroundMark x1="66389" y1="25556" x2="66389" y2="25556"/>
                        <a14:foregroundMark x1="70000" y1="21667" x2="70000" y2="21667"/>
                        <a14:foregroundMark x1="73056" y1="18889" x2="73056" y2="18889"/>
                        <a14:foregroundMark x1="77500" y1="19722" x2="77500" y2="19722"/>
                        <a14:foregroundMark x1="90278" y1="65833" x2="90278" y2="65833"/>
                        <a14:foregroundMark x1="94722" y1="68889" x2="94722" y2="68889"/>
                        <a14:foregroundMark x1="91111" y1="78333" x2="91111" y2="78333"/>
                        <a14:foregroundMark x1="85833" y1="82500" x2="85833" y2="82500"/>
                        <a14:foregroundMark x1="79444" y1="70278" x2="79444" y2="70278"/>
                        <a14:foregroundMark x1="82778" y1="55833" x2="82778" y2="55833"/>
                        <a14:foregroundMark x1="75000" y1="54167" x2="75000" y2="54167"/>
                        <a14:foregroundMark x1="84444" y1="43889" x2="84444" y2="43889"/>
                        <a14:foregroundMark x1="82500" y1="52500" x2="82500" y2="53889"/>
                        <a14:foregroundMark x1="62500" y1="64722" x2="62500" y2="64722"/>
                        <a14:foregroundMark x1="60000" y1="68333" x2="60000" y2="68333"/>
                        <a14:foregroundMark x1="66667" y1="65000" x2="66667" y2="65000"/>
                        <a14:foregroundMark x1="58333" y1="50833" x2="58333" y2="50833"/>
                        <a14:foregroundMark x1="80000" y1="45000" x2="80000" y2="45000"/>
                        <a14:foregroundMark x1="72222" y1="45278" x2="72222" y2="45278"/>
                        <a14:foregroundMark x1="67778" y1="42222" x2="67778" y2="42222"/>
                        <a14:foregroundMark x1="61667" y1="55000" x2="61667" y2="55000"/>
                        <a14:foregroundMark x1="61667" y1="29722" x2="61667" y2="29722"/>
                        <a14:foregroundMark x1="60000" y1="25556" x2="60000" y2="25556"/>
                        <a14:foregroundMark x1="56111" y1="30278" x2="56111" y2="30278"/>
                        <a14:foregroundMark x1="87778" y1="40278" x2="88611" y2="40278"/>
                        <a14:foregroundMark x1="94722" y1="52222" x2="94722" y2="52222"/>
                        <a14:foregroundMark x1="87222" y1="52500" x2="87222" y2="52500"/>
                        <a14:foregroundMark x1="83333" y1="50000" x2="83333" y2="50000"/>
                        <a14:foregroundMark x1="75833" y1="57222" x2="75833" y2="57222"/>
                        <a14:foregroundMark x1="81111" y1="64722" x2="81111" y2="64722"/>
                        <a14:foregroundMark x1="82222" y1="35833" x2="82222" y2="35833"/>
                        <a14:foregroundMark x1="83056" y1="34167" x2="83056" y2="34167"/>
                        <a14:foregroundMark x1="83333" y1="31944" x2="83333" y2="31944"/>
                        <a14:foregroundMark x1="83333" y1="30000" x2="83333" y2="30000"/>
                        <a14:foregroundMark x1="80833" y1="25556" x2="80833" y2="25556"/>
                        <a14:foregroundMark x1="90000" y1="28056" x2="90000" y2="28056"/>
                        <a14:foregroundMark x1="92778" y1="32222" x2="92778" y2="32222"/>
                        <a14:foregroundMark x1="93889" y1="35556" x2="93889" y2="35556"/>
                        <a14:foregroundMark x1="92778" y1="41944" x2="92778" y2="41944"/>
                        <a14:foregroundMark x1="90556" y1="46389" x2="90556" y2="46389"/>
                        <a14:foregroundMark x1="78056" y1="42222" x2="78056" y2="42222"/>
                        <a14:foregroundMark x1="84167" y1="61944" x2="84167" y2="61944"/>
                        <a14:foregroundMark x1="78333" y1="39444" x2="78333" y2="39444"/>
                        <a14:foregroundMark x1="74722" y1="36944" x2="74722" y2="36944"/>
                        <a14:foregroundMark x1="77500" y1="32222" x2="77500" y2="32222"/>
                        <a14:foregroundMark x1="76944" y1="32222" x2="76944" y2="32222"/>
                        <a14:foregroundMark x1="88611" y1="59167" x2="88611" y2="59167"/>
                        <a14:foregroundMark x1="70000" y1="80556" x2="70000" y2="80556"/>
                        <a14:foregroundMark x1="78611" y1="75556" x2="78611" y2="75556"/>
                        <a14:foregroundMark x1="57500" y1="69722" x2="57500" y2="69722"/>
                        <a14:foregroundMark x1="91667" y1="43889" x2="91667" y2="43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2686" y="551895"/>
            <a:ext cx="4485939" cy="4485939"/>
          </a:xfrm>
          <a:prstGeom prst="rect">
            <a:avLst/>
          </a:prstGeom>
        </p:spPr>
      </p:pic>
      <p:pic>
        <p:nvPicPr>
          <p:cNvPr id="4100" name="Picture 4" descr="Beginning Sept. 24 Dial 911 for a Police emergency – The Donalsonville New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686" y="803297"/>
            <a:ext cx="4645341" cy="398313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2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27064</TotalTime>
  <Words>968</Words>
  <Application>Microsoft Office PowerPoint</Application>
  <PresentationFormat>On-screen Show (4:3)</PresentationFormat>
  <Paragraphs>97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Verdana</vt:lpstr>
      <vt:lpstr>Calibri</vt:lpstr>
      <vt:lpstr>Accord Heavy SF</vt:lpstr>
      <vt:lpstr>Wingdings</vt:lpstr>
      <vt:lpstr>華康龍門石碑 Std W9</vt:lpstr>
      <vt:lpstr>Arial</vt:lpstr>
      <vt:lpstr>HP Simplified</vt:lpstr>
      <vt:lpstr>文鼎圓立體</vt:lpstr>
      <vt:lpstr>華康魏碑體 Std W7</vt:lpstr>
      <vt:lpstr>華康雅藝體 Std W6</vt:lpstr>
      <vt:lpstr>新細明體</vt:lpstr>
      <vt:lpstr>華康黑體 Std W7</vt:lpstr>
      <vt:lpstr>華康黑體 Std W9</vt:lpstr>
      <vt:lpstr>Sprint SF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104</cp:revision>
  <dcterms:created xsi:type="dcterms:W3CDTF">2020-05-04T23:09:40Z</dcterms:created>
  <dcterms:modified xsi:type="dcterms:W3CDTF">2021-07-09T21:13:39Z</dcterms:modified>
</cp:coreProperties>
</file>