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4" r:id="rId8"/>
    <p:sldId id="263" r:id="rId9"/>
    <p:sldId id="276" r:id="rId10"/>
    <p:sldId id="277" r:id="rId11"/>
    <p:sldId id="278" r:id="rId12"/>
    <p:sldId id="265" r:id="rId13"/>
    <p:sldId id="266" r:id="rId14"/>
    <p:sldId id="267" r:id="rId15"/>
    <p:sldId id="268" r:id="rId16"/>
    <p:sldId id="269" r:id="rId17"/>
    <p:sldId id="279" r:id="rId18"/>
    <p:sldId id="270" r:id="rId19"/>
    <p:sldId id="271" r:id="rId20"/>
    <p:sldId id="272" r:id="rId21"/>
    <p:sldId id="273" r:id="rId22"/>
    <p:sldId id="274"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1" d="100"/>
          <a:sy n="51" d="100"/>
        </p:scale>
        <p:origin x="79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29F8E-AC6A-40A4-BA7B-58637C10D86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3039599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29F8E-AC6A-40A4-BA7B-58637C10D86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2361620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29F8E-AC6A-40A4-BA7B-58637C10D86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411062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29F8E-AC6A-40A4-BA7B-58637C10D86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14310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E29F8E-AC6A-40A4-BA7B-58637C10D86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381259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29F8E-AC6A-40A4-BA7B-58637C10D868}"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3176496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29F8E-AC6A-40A4-BA7B-58637C10D868}" type="datetimeFigureOut">
              <a:rPr lang="en-US" smtClean="0"/>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2887681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29F8E-AC6A-40A4-BA7B-58637C10D868}" type="datetimeFigureOut">
              <a:rPr lang="en-US" smtClean="0"/>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166774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29F8E-AC6A-40A4-BA7B-58637C10D868}" type="datetimeFigureOut">
              <a:rPr lang="en-US" smtClean="0"/>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322517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E29F8E-AC6A-40A4-BA7B-58637C10D868}"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229087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E29F8E-AC6A-40A4-BA7B-58637C10D868}"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F05B4-FB91-4A09-B182-32D33F551DB7}" type="slidenum">
              <a:rPr lang="en-US" smtClean="0"/>
              <a:t>‹#›</a:t>
            </a:fld>
            <a:endParaRPr lang="en-US"/>
          </a:p>
        </p:txBody>
      </p:sp>
    </p:spTree>
    <p:extLst>
      <p:ext uri="{BB962C8B-B14F-4D97-AF65-F5344CB8AC3E}">
        <p14:creationId xmlns:p14="http://schemas.microsoft.com/office/powerpoint/2010/main" val="343077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29F8E-AC6A-40A4-BA7B-58637C10D868}" type="datetimeFigureOut">
              <a:rPr lang="en-US" smtClean="0"/>
              <a:t>12/18/2021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F05B4-FB91-4A09-B182-32D33F551DB7}" type="slidenum">
              <a:rPr lang="en-US" smtClean="0"/>
              <a:t>‹#›</a:t>
            </a:fld>
            <a:endParaRPr lang="en-US"/>
          </a:p>
        </p:txBody>
      </p:sp>
    </p:spTree>
    <p:extLst>
      <p:ext uri="{BB962C8B-B14F-4D97-AF65-F5344CB8AC3E}">
        <p14:creationId xmlns:p14="http://schemas.microsoft.com/office/powerpoint/2010/main" val="357938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0.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2.wdp"/><Relationship Id="rId7"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6.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Second Chance Payday Loans (2021) | BadCredit.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71438" y="1648640"/>
            <a:ext cx="5391219" cy="984885"/>
          </a:xfrm>
          <a:prstGeom prst="rect">
            <a:avLst/>
          </a:prstGeom>
        </p:spPr>
        <p:txBody>
          <a:bodyPr wrap="none">
            <a:spAutoFit/>
          </a:bodyPr>
          <a:lstStyle/>
          <a:p>
            <a:r>
              <a:rPr lang="en-US" altLang="zh-TW" sz="5800" dirty="0" smtClean="0">
                <a:solidFill>
                  <a:schemeClr val="bg1"/>
                </a:solidFill>
                <a:effectLst>
                  <a:glow rad="101600">
                    <a:schemeClr val="tx1">
                      <a:alpha val="60000"/>
                    </a:schemeClr>
                  </a:glow>
                  <a:outerShdw blurRad="38100" dist="38100" dir="2700000" algn="tl">
                    <a:srgbClr val="000000">
                      <a:alpha val="43137"/>
                    </a:srgbClr>
                  </a:outerShdw>
                </a:effectLst>
                <a:latin typeface="華康宗楷體 Std W7" pitchFamily="66" charset="-120"/>
                <a:ea typeface="華康宗楷體 Std W7" pitchFamily="66" charset="-120"/>
              </a:rPr>
              <a:t>『</a:t>
            </a:r>
            <a:r>
              <a:rPr lang="zh-TW" altLang="en-US" sz="5800" dirty="0" smtClean="0">
                <a:solidFill>
                  <a:schemeClr val="bg1"/>
                </a:solidFill>
                <a:effectLst>
                  <a:glow rad="101600">
                    <a:schemeClr val="tx1">
                      <a:alpha val="60000"/>
                    </a:schemeClr>
                  </a:glow>
                  <a:outerShdw blurRad="38100" dist="38100" dir="2700000" algn="tl">
                    <a:srgbClr val="000000">
                      <a:alpha val="43137"/>
                    </a:srgbClr>
                  </a:outerShdw>
                </a:effectLst>
                <a:latin typeface="華康宗楷體 Std W7" pitchFamily="66" charset="-120"/>
                <a:ea typeface="華康宗楷體 Std W7" pitchFamily="66" charset="-120"/>
              </a:rPr>
              <a:t>第二次機會</a:t>
            </a:r>
            <a:r>
              <a:rPr lang="en-US" altLang="zh-TW" sz="5800" dirty="0" smtClean="0">
                <a:solidFill>
                  <a:schemeClr val="bg1"/>
                </a:solidFill>
                <a:effectLst>
                  <a:glow rad="101600">
                    <a:schemeClr val="tx1">
                      <a:alpha val="60000"/>
                    </a:schemeClr>
                  </a:glow>
                  <a:outerShdw blurRad="38100" dist="38100" dir="2700000" algn="tl">
                    <a:srgbClr val="000000">
                      <a:alpha val="43137"/>
                    </a:srgbClr>
                  </a:outerShdw>
                </a:effectLst>
                <a:latin typeface="華康宗楷體 Std W7" pitchFamily="66" charset="-120"/>
                <a:ea typeface="華康宗楷體 Std W7" pitchFamily="66" charset="-120"/>
              </a:rPr>
              <a:t>』</a:t>
            </a:r>
            <a:endParaRPr lang="en-US" sz="5800" dirty="0">
              <a:solidFill>
                <a:schemeClr val="bg1"/>
              </a:solidFill>
              <a:effectLst>
                <a:glow rad="101600">
                  <a:schemeClr val="tx1">
                    <a:alpha val="60000"/>
                  </a:schemeClr>
                </a:glow>
                <a:outerShdw blurRad="38100" dist="38100" dir="2700000" algn="tl">
                  <a:srgbClr val="000000">
                    <a:alpha val="43137"/>
                  </a:srgbClr>
                </a:outerShdw>
              </a:effectLst>
              <a:latin typeface="華康宗楷體 Std W7" pitchFamily="66" charset="-120"/>
              <a:ea typeface="華康宗楷體 Std W7" pitchFamily="66" charset="-120"/>
            </a:endParaRPr>
          </a:p>
        </p:txBody>
      </p:sp>
      <p:sp>
        <p:nvSpPr>
          <p:cNvPr id="4" name="TextBox 3"/>
          <p:cNvSpPr txBox="1"/>
          <p:nvPr/>
        </p:nvSpPr>
        <p:spPr>
          <a:xfrm>
            <a:off x="7969800" y="2721114"/>
            <a:ext cx="2892138" cy="707886"/>
          </a:xfrm>
          <a:prstGeom prst="rect">
            <a:avLst/>
          </a:prstGeom>
          <a:noFill/>
        </p:spPr>
        <p:txBody>
          <a:bodyPr wrap="none" rtlCol="0">
            <a:spAutoFit/>
          </a:bodyPr>
          <a:lstStyle/>
          <a:p>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約拿書</a:t>
            </a:r>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3</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章</a:t>
            </a:r>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endParaRPr lang="en-US" sz="40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7" name="Rectangle 6"/>
          <p:cNvSpPr/>
          <p:nvPr/>
        </p:nvSpPr>
        <p:spPr>
          <a:xfrm>
            <a:off x="8084424" y="4081671"/>
            <a:ext cx="2757486" cy="707886"/>
          </a:xfrm>
          <a:prstGeom prst="rect">
            <a:avLst/>
          </a:prstGeom>
        </p:spPr>
        <p:txBody>
          <a:bodyPr wrap="none">
            <a:spAutoFit/>
          </a:bodyPr>
          <a:lstStyle/>
          <a:p>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宗楷體 Std W7" pitchFamily="66" charset="-120"/>
                <a:ea typeface="華康宗楷體 Std W7" pitchFamily="66" charset="-120"/>
              </a:rPr>
              <a:t>薛忠勇</a:t>
            </a:r>
            <a:r>
              <a:rPr lang="zh-TW" altLang="en-US" sz="3800" dirty="0" smtClean="0">
                <a:solidFill>
                  <a:schemeClr val="bg1"/>
                </a:solidFill>
                <a:effectLst>
                  <a:glow rad="101600">
                    <a:schemeClr val="tx1">
                      <a:alpha val="60000"/>
                    </a:schemeClr>
                  </a:glow>
                  <a:outerShdw blurRad="38100" dist="38100" dir="2700000" algn="tl">
                    <a:srgbClr val="000000">
                      <a:alpha val="43137"/>
                    </a:srgbClr>
                  </a:outerShdw>
                </a:effectLst>
                <a:latin typeface="華康宗楷體 Std W7" pitchFamily="66" charset="-120"/>
                <a:ea typeface="華康宗楷體 Std W7" pitchFamily="66" charset="-120"/>
              </a:rPr>
              <a:t> </a:t>
            </a:r>
            <a:r>
              <a:rPr lang="zh-TW" altLang="en-US" sz="3400" dirty="0" smtClean="0">
                <a:solidFill>
                  <a:schemeClr val="bg1"/>
                </a:solidFill>
                <a:effectLst>
                  <a:glow rad="101600">
                    <a:schemeClr val="tx1">
                      <a:alpha val="60000"/>
                    </a:schemeClr>
                  </a:glow>
                  <a:outerShdw blurRad="38100" dist="38100" dir="2700000" algn="tl">
                    <a:srgbClr val="000000">
                      <a:alpha val="43137"/>
                    </a:srgbClr>
                  </a:outerShdw>
                </a:effectLst>
                <a:latin typeface="華康宗楷體 Std W7" pitchFamily="66" charset="-120"/>
                <a:ea typeface="華康宗楷體 Std W7" pitchFamily="66" charset="-120"/>
              </a:rPr>
              <a:t>弟兄</a:t>
            </a:r>
            <a:endParaRPr lang="en-US" sz="3400" dirty="0">
              <a:solidFill>
                <a:schemeClr val="bg1"/>
              </a:solidFill>
              <a:effectLst>
                <a:glow rad="101600">
                  <a:schemeClr val="tx1">
                    <a:alpha val="60000"/>
                  </a:schemeClr>
                </a:glow>
                <a:outerShdw blurRad="38100" dist="38100" dir="2700000" algn="tl">
                  <a:srgbClr val="000000">
                    <a:alpha val="43137"/>
                  </a:srgbClr>
                </a:outerShdw>
              </a:effectLst>
              <a:latin typeface="華康宗楷體 Std W7" pitchFamily="66" charset="-120"/>
              <a:ea typeface="華康宗楷體 Std W7" pitchFamily="66" charset="-120"/>
            </a:endParaRPr>
          </a:p>
        </p:txBody>
      </p:sp>
    </p:spTree>
    <p:extLst>
      <p:ext uri="{BB962C8B-B14F-4D97-AF65-F5344CB8AC3E}">
        <p14:creationId xmlns:p14="http://schemas.microsoft.com/office/powerpoint/2010/main" val="2889460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232981" cy="6858001"/>
          </a:xfrm>
          <a:prstGeom prst="rect">
            <a:avLst/>
          </a:prstGeom>
        </p:spPr>
      </p:pic>
      <p:sp>
        <p:nvSpPr>
          <p:cNvPr id="3" name="TextBox 2"/>
          <p:cNvSpPr txBox="1"/>
          <p:nvPr/>
        </p:nvSpPr>
        <p:spPr>
          <a:xfrm>
            <a:off x="371173" y="397369"/>
            <a:ext cx="7449636" cy="1323439"/>
          </a:xfrm>
          <a:prstGeom prst="rect">
            <a:avLst/>
          </a:prstGeom>
          <a:noFill/>
        </p:spPr>
        <p:txBody>
          <a:bodyPr wrap="square" rtlCol="0">
            <a:spAutoFit/>
          </a:bodyPr>
          <a:lstStyle/>
          <a:p>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尼尼微地大、城大、軍勢大</a:t>
            </a:r>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p>
          <a:p>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但罪惡更大</a:t>
            </a:r>
            <a:r>
              <a:rPr lang="zh-TW" altLang="en-US" sz="40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endPar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4" name="TextBox 3"/>
          <p:cNvSpPr txBox="1"/>
          <p:nvPr/>
        </p:nvSpPr>
        <p:spPr>
          <a:xfrm>
            <a:off x="371173" y="1869410"/>
            <a:ext cx="10440262" cy="769441"/>
          </a:xfrm>
          <a:prstGeom prst="rect">
            <a:avLst/>
          </a:prstGeom>
          <a:noFill/>
        </p:spPr>
        <p:txBody>
          <a:bodyPr wrap="square" rtlCol="0">
            <a:spAutoFit/>
          </a:bodyPr>
          <a:lstStyle/>
          <a:p>
            <a:r>
              <a:rPr lang="zh-TW" altLang="en-US" sz="4400" dirty="0" smtClean="0">
                <a:solidFill>
                  <a:srgbClr val="FFFF00"/>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再等四十日，尼尼微必傾覆了</a:t>
            </a:r>
            <a:r>
              <a:rPr lang="en-US" altLang="zh-TW" sz="4200" dirty="0">
                <a:solidFill>
                  <a:srgbClr val="FFFF00"/>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 </a:t>
            </a:r>
            <a:r>
              <a:rPr lang="en-US" sz="3600" dirty="0" smtClean="0">
                <a:solidFill>
                  <a:srgbClr val="FFFF00"/>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(4</a:t>
            </a:r>
            <a:r>
              <a:rPr lang="zh-TW" altLang="en-US" sz="3600" dirty="0" smtClean="0">
                <a:solidFill>
                  <a:srgbClr val="FFFF00"/>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節</a:t>
            </a:r>
            <a:r>
              <a:rPr lang="en-US" altLang="zh-TW" sz="3600" dirty="0" smtClean="0">
                <a:solidFill>
                  <a:srgbClr val="FFFF00"/>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a:t>
            </a:r>
            <a:endParaRPr lang="en-US" sz="3600" dirty="0">
              <a:solidFill>
                <a:srgbClr val="FFFF00"/>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endParaRPr>
          </a:p>
        </p:txBody>
      </p:sp>
    </p:spTree>
    <p:extLst>
      <p:ext uri="{BB962C8B-B14F-4D97-AF65-F5344CB8AC3E}">
        <p14:creationId xmlns:p14="http://schemas.microsoft.com/office/powerpoint/2010/main" val="2842897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6914" y="154283"/>
            <a:ext cx="11617863" cy="4288625"/>
          </a:xfrm>
          <a:prstGeom prst="rect">
            <a:avLst/>
          </a:prstGeom>
        </p:spPr>
      </p:pic>
      <p:pic>
        <p:nvPicPr>
          <p:cNvPr id="3080" name="Picture 8" descr="Raising Hands - Stock Video | Motion Arr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887" y="4442908"/>
            <a:ext cx="4130936" cy="23236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aising Hands - Stock Video | Motion Arr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981823" y="4442908"/>
            <a:ext cx="4872344" cy="232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27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3000"/>
                                        <p:tgtEl>
                                          <p:spTgt spid="3080"/>
                                        </p:tgtEl>
                                      </p:cBhvr>
                                    </p:animEffect>
                                    <p:anim calcmode="lin" valueType="num">
                                      <p:cBhvr>
                                        <p:cTn id="8" dur="3000" fill="hold"/>
                                        <p:tgtEl>
                                          <p:spTgt spid="3080"/>
                                        </p:tgtEl>
                                        <p:attrNameLst>
                                          <p:attrName>ppt_x</p:attrName>
                                        </p:attrNameLst>
                                      </p:cBhvr>
                                      <p:tavLst>
                                        <p:tav tm="0">
                                          <p:val>
                                            <p:strVal val="#ppt_x"/>
                                          </p:val>
                                        </p:tav>
                                        <p:tav tm="100000">
                                          <p:val>
                                            <p:strVal val="#ppt_x"/>
                                          </p:val>
                                        </p:tav>
                                      </p:tavLst>
                                    </p:anim>
                                    <p:anim calcmode="lin" valueType="num">
                                      <p:cBhvr>
                                        <p:cTn id="9" dur="3000" fill="hold"/>
                                        <p:tgtEl>
                                          <p:spTgt spid="30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4000"/>
                                        <p:tgtEl>
                                          <p:spTgt spid="10"/>
                                        </p:tgtEl>
                                      </p:cBhvr>
                                    </p:animEffect>
                                    <p:anim calcmode="lin" valueType="num">
                                      <p:cBhvr>
                                        <p:cTn id="13" dur="4000" fill="hold"/>
                                        <p:tgtEl>
                                          <p:spTgt spid="10"/>
                                        </p:tgtEl>
                                        <p:attrNameLst>
                                          <p:attrName>ppt_x</p:attrName>
                                        </p:attrNameLst>
                                      </p:cBhvr>
                                      <p:tavLst>
                                        <p:tav tm="0">
                                          <p:val>
                                            <p:strVal val="#ppt_x"/>
                                          </p:val>
                                        </p:tav>
                                        <p:tav tm="100000">
                                          <p:val>
                                            <p:strVal val="#ppt_x"/>
                                          </p:val>
                                        </p:tav>
                                      </p:tavLst>
                                    </p:anim>
                                    <p:anim calcmode="lin" valueType="num">
                                      <p:cBhvr>
                                        <p:cTn id="14" dur="4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8196" name="Picture 4" descr="How Did the People of Nineveh Repent and Gain God&amp;#39;s Mercy? - Delving Into  the 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84" y="286570"/>
            <a:ext cx="5055346" cy="631918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he Creator&amp;#39;s Righteous Disposition Is Real and Vi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789" y="286570"/>
            <a:ext cx="6379655" cy="359174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raise Almighty God Unceasingly: What Is True Repent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84" y="286570"/>
            <a:ext cx="11545361" cy="6362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3612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AutoShape 2" descr="Charles Spurgeon | Christian Histo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460375" y="327134"/>
            <a:ext cx="4933762" cy="2762907"/>
          </a:xfrm>
          <a:prstGeom prst="rect">
            <a:avLst/>
          </a:prstGeom>
        </p:spPr>
      </p:pic>
      <p:pic>
        <p:nvPicPr>
          <p:cNvPr id="9220" name="Picture 4" descr="Evangelist Billy Graham dies at 99 - ABC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546" y="3256837"/>
            <a:ext cx="4584591" cy="34384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ap-Tap-Tap, Is This Thing On?” - ProSoundWeb"/>
          <p:cNvPicPr>
            <a:picLocks noChangeAspect="1" noChangeArrowheads="1"/>
          </p:cNvPicPr>
          <p:nvPr/>
        </p:nvPicPr>
        <p:blipFill rotWithShape="1">
          <a:blip r:embed="rId4">
            <a:extLst>
              <a:ext uri="{28A0092B-C50C-407E-A947-70E740481C1C}">
                <a14:useLocalDpi xmlns:a14="http://schemas.microsoft.com/office/drawing/2010/main" val="0"/>
              </a:ext>
            </a:extLst>
          </a:blip>
          <a:srcRect l="9609" r="5685"/>
          <a:stretch/>
        </p:blipFill>
        <p:spPr bwMode="auto">
          <a:xfrm>
            <a:off x="6185646" y="408582"/>
            <a:ext cx="4034119" cy="3152775"/>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duotone>
              <a:prstClr val="black"/>
              <a:schemeClr val="accent3">
                <a:tint val="45000"/>
                <a:satMod val="400000"/>
              </a:schemeClr>
            </a:duotone>
          </a:blip>
          <a:stretch>
            <a:fillRect/>
          </a:stretch>
        </p:blipFill>
        <p:spPr>
          <a:xfrm>
            <a:off x="5701552" y="327134"/>
            <a:ext cx="6096000" cy="4057650"/>
          </a:xfrm>
          <a:prstGeom prst="rect">
            <a:avLst/>
          </a:prstGeom>
        </p:spPr>
      </p:pic>
    </p:spTree>
    <p:extLst>
      <p:ext uri="{BB962C8B-B14F-4D97-AF65-F5344CB8AC3E}">
        <p14:creationId xmlns:p14="http://schemas.microsoft.com/office/powerpoint/2010/main" val="1542032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randombar(horizontal)">
                                      <p:cBhvr>
                                        <p:cTn id="17" dur="1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ory and Meaning of Jonah and the Whale is Often Mistak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1434" y="425668"/>
            <a:ext cx="5017720" cy="769441"/>
          </a:xfrm>
          <a:prstGeom prst="rect">
            <a:avLst/>
          </a:prstGeom>
          <a:noFill/>
        </p:spPr>
        <p:txBody>
          <a:bodyPr wrap="none" rtlCol="0">
            <a:spAutoFit/>
          </a:bodyPr>
          <a:lstStyle/>
          <a:p>
            <a:r>
              <a:rPr lang="zh-TW" alt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二</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尼尼微城的悔改</a:t>
            </a:r>
            <a:endParaRPr 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8" name="TextBox 7"/>
          <p:cNvSpPr txBox="1"/>
          <p:nvPr/>
        </p:nvSpPr>
        <p:spPr>
          <a:xfrm>
            <a:off x="1108838" y="1227101"/>
            <a:ext cx="11083162" cy="707886"/>
          </a:xfrm>
          <a:prstGeom prst="rect">
            <a:avLst/>
          </a:prstGeom>
          <a:noFill/>
        </p:spPr>
        <p:txBody>
          <a:bodyPr wrap="square" rtlCol="0">
            <a:spAutoFit/>
          </a:bodyPr>
          <a:lstStyle/>
          <a:p>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「再等四十日</a:t>
            </a:r>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7" panose="020B0700000000000000" pitchFamily="34" charset="-120"/>
                <a:ea typeface="華康黑體 Std W7" panose="020B0700000000000000" pitchFamily="34" charset="-120"/>
              </a:rPr>
              <a:t>」</a:t>
            </a:r>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7" panose="020B0700000000000000" pitchFamily="34" charset="-120"/>
                <a:ea typeface="華康黑體 Std W7" panose="020B0700000000000000" pitchFamily="34" charset="-120"/>
              </a:rPr>
              <a:t>= </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神的忍耐</a:t>
            </a:r>
            <a:r>
              <a:rPr lang="zh-TW" altLang="en-US" sz="40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寬容</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，願意人悔改</a:t>
            </a:r>
            <a:endPar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12" name="TextBox 11"/>
          <p:cNvSpPr txBox="1"/>
          <p:nvPr/>
        </p:nvSpPr>
        <p:spPr>
          <a:xfrm>
            <a:off x="1108838" y="1896210"/>
            <a:ext cx="11600952" cy="707886"/>
          </a:xfrm>
          <a:prstGeom prst="rect">
            <a:avLst/>
          </a:prstGeom>
          <a:noFill/>
        </p:spPr>
        <p:txBody>
          <a:bodyPr wrap="square" rtlCol="0">
            <a:spAutoFit/>
          </a:bodyPr>
          <a:lstStyle/>
          <a:p>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「尼尼微必傾覆了</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7" panose="020B0700000000000000" pitchFamily="34" charset="-120"/>
                <a:ea typeface="華康黑體 Std W7" panose="020B0700000000000000" pitchFamily="34" charset="-120"/>
              </a:rPr>
              <a:t>」</a:t>
            </a:r>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7" panose="020B0700000000000000" pitchFamily="34" charset="-120"/>
                <a:ea typeface="華康黑體 Std W7" panose="020B0700000000000000" pitchFamily="34" charset="-120"/>
              </a:rPr>
              <a:t>= </a:t>
            </a:r>
            <a:r>
              <a:rPr lang="zh-TW" altLang="en-US" sz="40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公義</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的神斷不以有罪為無</a:t>
            </a:r>
            <a:endPar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9" name="TextBox 8"/>
          <p:cNvSpPr txBox="1"/>
          <p:nvPr/>
        </p:nvSpPr>
        <p:spPr>
          <a:xfrm>
            <a:off x="1294686" y="3460441"/>
            <a:ext cx="5827236" cy="707886"/>
          </a:xfrm>
          <a:prstGeom prst="rect">
            <a:avLst/>
          </a:prstGeom>
          <a:noFill/>
        </p:spPr>
        <p:txBody>
          <a:bodyPr wrap="none" rtlCol="0">
            <a:spAutoFit/>
          </a:bodyPr>
          <a:lstStyle/>
          <a:p>
            <a:r>
              <a:rPr lang="zh-TW" altLang="en-US" sz="4000" dirty="0" smtClean="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尼尼微經歷了天災人禍：</a:t>
            </a:r>
            <a:endParaRPr lang="en-US" sz="4000" dirty="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14" name="TextBox 13"/>
          <p:cNvSpPr txBox="1"/>
          <p:nvPr/>
        </p:nvSpPr>
        <p:spPr>
          <a:xfrm>
            <a:off x="1294686" y="4121029"/>
            <a:ext cx="10387562" cy="1323439"/>
          </a:xfrm>
          <a:prstGeom prst="rect">
            <a:avLst/>
          </a:prstGeom>
          <a:noFill/>
        </p:spPr>
        <p:txBody>
          <a:bodyPr wrap="square" rtlCol="0">
            <a:spAutoFit/>
          </a:bodyPr>
          <a:lstStyle/>
          <a:p>
            <a:r>
              <a:rPr lang="zh-TW" altLang="en-US" sz="4000" dirty="0" smtClean="0">
                <a:solidFill>
                  <a:schemeClr val="accent2">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兩次瘟疫</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主前 </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765</a:t>
            </a:r>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759)</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4000" dirty="0" smtClean="0">
                <a:solidFill>
                  <a:schemeClr val="accent2">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飢荒</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4000" dirty="0" smtClean="0">
                <a:solidFill>
                  <a:schemeClr val="accent2">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敵軍侵略</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endPar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a:p>
            <a:r>
              <a:rPr lang="zh-TW" altLang="en-US" sz="4000" dirty="0" smtClean="0">
                <a:solidFill>
                  <a:schemeClr val="accent2">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內亂</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4000" dirty="0" smtClean="0">
                <a:solidFill>
                  <a:schemeClr val="accent2">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全日蝕</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主前 </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763)...</a:t>
            </a:r>
          </a:p>
        </p:txBody>
      </p:sp>
      <p:sp>
        <p:nvSpPr>
          <p:cNvPr id="10" name="TextBox 9"/>
          <p:cNvSpPr txBox="1"/>
          <p:nvPr/>
        </p:nvSpPr>
        <p:spPr>
          <a:xfrm>
            <a:off x="1294686" y="5424339"/>
            <a:ext cx="10740441" cy="707886"/>
          </a:xfrm>
          <a:prstGeom prst="rect">
            <a:avLst/>
          </a:prstGeom>
          <a:noFill/>
        </p:spPr>
        <p:txBody>
          <a:bodyPr wrap="none" rtlCol="0">
            <a:spAutoFit/>
          </a:bodyPr>
          <a:lstStyle/>
          <a:p>
            <a:r>
              <a:rPr lang="zh-TW" altLang="en-US" sz="4000" dirty="0" smtClean="0">
                <a:solidFill>
                  <a:srgbClr val="00B05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困境</a:t>
            </a:r>
            <a:r>
              <a:rPr lang="zh-TW" altLang="en-US" sz="40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常常把人帶到神的面前，看清自己的</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需要</a:t>
            </a:r>
            <a:endParaRPr lang="en-US" sz="40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11" name="TextBox 10"/>
          <p:cNvSpPr txBox="1"/>
          <p:nvPr/>
        </p:nvSpPr>
        <p:spPr>
          <a:xfrm>
            <a:off x="1294686" y="2639670"/>
            <a:ext cx="7992894" cy="707886"/>
          </a:xfrm>
          <a:prstGeom prst="rect">
            <a:avLst/>
          </a:prstGeom>
          <a:noFill/>
        </p:spPr>
        <p:txBody>
          <a:bodyPr wrap="none" rtlCol="0">
            <a:spAutoFit/>
          </a:bodyPr>
          <a:lstStyle/>
          <a:p>
            <a:r>
              <a:rPr lang="zh-TW" altLang="en-US" sz="4000" dirty="0" smtClean="0">
                <a:solidFill>
                  <a:schemeClr val="accent5">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全備</a:t>
            </a:r>
            <a:r>
              <a:rPr lang="zh-TW" altLang="en-US" sz="4000" dirty="0" smtClean="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的福音 </a:t>
            </a:r>
            <a:r>
              <a:rPr lang="en-US" altLang="zh-TW" sz="4000" dirty="0" smtClean="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zh-TW" altLang="en-US" sz="4000" dirty="0" smtClean="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神的</a:t>
            </a:r>
            <a:r>
              <a:rPr lang="zh-TW" altLang="en-US" sz="4000" dirty="0" smtClean="0">
                <a:solidFill>
                  <a:schemeClr val="accent5">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公義</a:t>
            </a:r>
            <a:r>
              <a:rPr lang="zh-TW" altLang="en-US" sz="4000" dirty="0" smtClean="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、神的</a:t>
            </a:r>
            <a:r>
              <a:rPr lang="zh-TW" altLang="en-US" sz="4000" dirty="0" smtClean="0">
                <a:solidFill>
                  <a:schemeClr val="accent5">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慈愛</a:t>
            </a:r>
            <a:endParaRPr lang="en-US" sz="4000" dirty="0">
              <a:solidFill>
                <a:schemeClr val="accent5">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4" name="TextBox 3"/>
          <p:cNvSpPr txBox="1"/>
          <p:nvPr/>
        </p:nvSpPr>
        <p:spPr>
          <a:xfrm>
            <a:off x="7272170" y="4755230"/>
            <a:ext cx="2749471" cy="707886"/>
          </a:xfrm>
          <a:prstGeom prst="rect">
            <a:avLst/>
          </a:prstGeom>
          <a:noFill/>
        </p:spPr>
        <p:txBody>
          <a:bodyPr wrap="none" rtlCol="0">
            <a:spAutoFit/>
          </a:bodyPr>
          <a:lstStyle/>
          <a:p>
            <a:r>
              <a:rPr lang="zh-TW" altLang="en-US" sz="4000" dirty="0" smtClean="0">
                <a:solidFill>
                  <a:schemeClr val="accent6">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福音預工！</a:t>
            </a:r>
            <a:endParaRPr lang="en-US" sz="4000" dirty="0">
              <a:solidFill>
                <a:schemeClr val="accent6">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Tree>
    <p:extLst>
      <p:ext uri="{BB962C8B-B14F-4D97-AF65-F5344CB8AC3E}">
        <p14:creationId xmlns:p14="http://schemas.microsoft.com/office/powerpoint/2010/main" val="1651324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4" grpId="0"/>
      <p:bldP spid="10" grpId="0"/>
      <p:bldP spid="11"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宣教士》简介片（中文版）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宣教士"/>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52734" y="4001905"/>
            <a:ext cx="2981763" cy="285609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0101 血泪的述说（《宣教士》片段）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471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1000" fill="hold"/>
                                        <p:tgtEl>
                                          <p:spTgt spid="10246"/>
                                        </p:tgtEl>
                                        <p:attrNameLst>
                                          <p:attrName>ppt_w</p:attrName>
                                        </p:attrNameLst>
                                      </p:cBhvr>
                                      <p:tavLst>
                                        <p:tav tm="0">
                                          <p:val>
                                            <p:fltVal val="0"/>
                                          </p:val>
                                        </p:tav>
                                        <p:tav tm="100000">
                                          <p:val>
                                            <p:strVal val="#ppt_w"/>
                                          </p:val>
                                        </p:tav>
                                      </p:tavLst>
                                    </p:anim>
                                    <p:anim calcmode="lin" valueType="num">
                                      <p:cBhvr>
                                        <p:cTn id="8" dur="1000" fill="hold"/>
                                        <p:tgtEl>
                                          <p:spTgt spid="10246"/>
                                        </p:tgtEl>
                                        <p:attrNameLst>
                                          <p:attrName>ppt_h</p:attrName>
                                        </p:attrNameLst>
                                      </p:cBhvr>
                                      <p:tavLst>
                                        <p:tav tm="0">
                                          <p:val>
                                            <p:fltVal val="0"/>
                                          </p:val>
                                        </p:tav>
                                        <p:tav tm="100000">
                                          <p:val>
                                            <p:strVal val="#ppt_h"/>
                                          </p:val>
                                        </p:tav>
                                      </p:tavLst>
                                    </p:anim>
                                    <p:animEffect transition="in" filter="fade">
                                      <p:cBhvr>
                                        <p:cTn id="9" dur="1000"/>
                                        <p:tgtEl>
                                          <p:spTgt spid="10246"/>
                                        </p:tgtEl>
                                      </p:cBhvr>
                                    </p:animEffect>
                                  </p:childTnLst>
                                </p:cTn>
                              </p:par>
                            </p:childTnLst>
                          </p:cTn>
                        </p:par>
                        <p:par>
                          <p:cTn id="10" fill="hold">
                            <p:stCondLst>
                              <p:cond delay="1000"/>
                            </p:stCondLst>
                            <p:childTnLst>
                              <p:par>
                                <p:cTn id="11" presetID="22" presetClass="entr" presetSubtype="8" fill="hold" nodeType="afterEffect">
                                  <p:stCondLst>
                                    <p:cond delay="500"/>
                                  </p:stCondLst>
                                  <p:childTnLst>
                                    <p:set>
                                      <p:cBhvr>
                                        <p:cTn id="12" dur="1" fill="hold">
                                          <p:stCondLst>
                                            <p:cond delay="0"/>
                                          </p:stCondLst>
                                        </p:cTn>
                                        <p:tgtEl>
                                          <p:spTgt spid="10242"/>
                                        </p:tgtEl>
                                        <p:attrNameLst>
                                          <p:attrName>style.visibility</p:attrName>
                                        </p:attrNameLst>
                                      </p:cBhvr>
                                      <p:to>
                                        <p:strVal val="visible"/>
                                      </p:to>
                                    </p:set>
                                    <p:animEffect transition="in" filter="wipe(left)">
                                      <p:cBhvr>
                                        <p:cTn id="13" dur="5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5911" y="3641463"/>
            <a:ext cx="6119308" cy="310447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225910" y="145562"/>
            <a:ext cx="6119308" cy="3442111"/>
          </a:xfrm>
          <a:prstGeom prst="rect">
            <a:avLst/>
          </a:prstGeom>
          <a:ln>
            <a:noFill/>
          </a:ln>
          <a:effectLst>
            <a:outerShdw blurRad="292100" dist="139700" dir="2700000" algn="tl" rotWithShape="0">
              <a:srgbClr val="333333">
                <a:alpha val="65000"/>
              </a:srgbClr>
            </a:outerShdw>
          </a:effectLst>
        </p:spPr>
      </p:pic>
      <p:pic>
        <p:nvPicPr>
          <p:cNvPr id="1028" name="Picture 4" descr="38 Painting | Jonah id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040" y="145561"/>
            <a:ext cx="5648325" cy="34421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The Repentance of Nineveh&amp;#39;s King Won Jehovah God&amp;#39;s Commendation | by Mela |  Medium"/>
          <p:cNvPicPr>
            <a:picLocks noChangeAspect="1" noChangeArrowheads="1"/>
          </p:cNvPicPr>
          <p:nvPr/>
        </p:nvPicPr>
        <p:blipFill rotWithShape="1">
          <a:blip r:embed="rId5">
            <a:extLst>
              <a:ext uri="{28A0092B-C50C-407E-A947-70E740481C1C}">
                <a14:useLocalDpi xmlns:a14="http://schemas.microsoft.com/office/drawing/2010/main" val="0"/>
              </a:ext>
            </a:extLst>
          </a:blip>
          <a:srcRect b="5955"/>
          <a:stretch/>
        </p:blipFill>
        <p:spPr bwMode="auto">
          <a:xfrm>
            <a:off x="6490034" y="3662980"/>
            <a:ext cx="5585573" cy="3103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2012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1000" fill="hold"/>
                                        <p:tgtEl>
                                          <p:spTgt spid="1028"/>
                                        </p:tgtEl>
                                        <p:attrNameLst>
                                          <p:attrName>ppt_w</p:attrName>
                                        </p:attrNameLst>
                                      </p:cBhvr>
                                      <p:tavLst>
                                        <p:tav tm="0">
                                          <p:val>
                                            <p:fltVal val="0"/>
                                          </p:val>
                                        </p:tav>
                                        <p:tav tm="100000">
                                          <p:val>
                                            <p:strVal val="#ppt_w"/>
                                          </p:val>
                                        </p:tav>
                                      </p:tavLst>
                                    </p:anim>
                                    <p:anim calcmode="lin" valueType="num">
                                      <p:cBhvr>
                                        <p:cTn id="14" dur="1000" fill="hold"/>
                                        <p:tgtEl>
                                          <p:spTgt spid="1028"/>
                                        </p:tgtEl>
                                        <p:attrNameLst>
                                          <p:attrName>ppt_h</p:attrName>
                                        </p:attrNameLst>
                                      </p:cBhvr>
                                      <p:tavLst>
                                        <p:tav tm="0">
                                          <p:val>
                                            <p:fltVal val="0"/>
                                          </p:val>
                                        </p:tav>
                                        <p:tav tm="100000">
                                          <p:val>
                                            <p:strVal val="#ppt_h"/>
                                          </p:val>
                                        </p:tav>
                                      </p:tavLst>
                                    </p:anim>
                                    <p:anim calcmode="lin" valueType="num">
                                      <p:cBhvr>
                                        <p:cTn id="15" dur="1000" fill="hold"/>
                                        <p:tgtEl>
                                          <p:spTgt spid="1028"/>
                                        </p:tgtEl>
                                        <p:attrNameLst>
                                          <p:attrName>style.rotation</p:attrName>
                                        </p:attrNameLst>
                                      </p:cBhvr>
                                      <p:tavLst>
                                        <p:tav tm="0">
                                          <p:val>
                                            <p:fltVal val="90"/>
                                          </p:val>
                                        </p:tav>
                                        <p:tav tm="100000">
                                          <p:val>
                                            <p:fltVal val="0"/>
                                          </p:val>
                                        </p:tav>
                                      </p:tavLst>
                                    </p:anim>
                                    <p:animEffect transition="in" filter="fade">
                                      <p:cBhvr>
                                        <p:cTn id="16" dur="1000"/>
                                        <p:tgtEl>
                                          <p:spTgt spid="1028"/>
                                        </p:tgtEl>
                                      </p:cBhvr>
                                    </p:animEffect>
                                  </p:childTnLst>
                                </p:cTn>
                              </p:par>
                            </p:childTnLst>
                          </p:cTn>
                        </p:par>
                        <p:par>
                          <p:cTn id="17" fill="hold">
                            <p:stCondLst>
                              <p:cond delay="1000"/>
                            </p:stCondLst>
                            <p:childTnLst>
                              <p:par>
                                <p:cTn id="18" presetID="50" presetClass="entr" presetSubtype="0" decel="100000" fill="hold" nodeType="afterEffect">
                                  <p:stCondLst>
                                    <p:cond delay="0"/>
                                  </p:stCondLst>
                                  <p:childTnLst>
                                    <p:set>
                                      <p:cBhvr>
                                        <p:cTn id="19" dur="1" fill="hold">
                                          <p:stCondLst>
                                            <p:cond delay="0"/>
                                          </p:stCondLst>
                                        </p:cTn>
                                        <p:tgtEl>
                                          <p:spTgt spid="1030"/>
                                        </p:tgtEl>
                                        <p:attrNameLst>
                                          <p:attrName>style.visibility</p:attrName>
                                        </p:attrNameLst>
                                      </p:cBhvr>
                                      <p:to>
                                        <p:strVal val="visible"/>
                                      </p:to>
                                    </p:set>
                                    <p:anim calcmode="lin" valueType="num">
                                      <p:cBhvr>
                                        <p:cTn id="20" dur="1000" fill="hold"/>
                                        <p:tgtEl>
                                          <p:spTgt spid="1030"/>
                                        </p:tgtEl>
                                        <p:attrNameLst>
                                          <p:attrName>ppt_w</p:attrName>
                                        </p:attrNameLst>
                                      </p:cBhvr>
                                      <p:tavLst>
                                        <p:tav tm="0">
                                          <p:val>
                                            <p:strVal val="#ppt_w+.3"/>
                                          </p:val>
                                        </p:tav>
                                        <p:tav tm="100000">
                                          <p:val>
                                            <p:strVal val="#ppt_w"/>
                                          </p:val>
                                        </p:tav>
                                      </p:tavLst>
                                    </p:anim>
                                    <p:anim calcmode="lin" valueType="num">
                                      <p:cBhvr>
                                        <p:cTn id="21" dur="1000" fill="hold"/>
                                        <p:tgtEl>
                                          <p:spTgt spid="1030"/>
                                        </p:tgtEl>
                                        <p:attrNameLst>
                                          <p:attrName>ppt_h</p:attrName>
                                        </p:attrNameLst>
                                      </p:cBhvr>
                                      <p:tavLst>
                                        <p:tav tm="0">
                                          <p:val>
                                            <p:strVal val="#ppt_h"/>
                                          </p:val>
                                        </p:tav>
                                        <p:tav tm="100000">
                                          <p:val>
                                            <p:strVal val="#ppt_h"/>
                                          </p:val>
                                        </p:tav>
                                      </p:tavLst>
                                    </p:anim>
                                    <p:animEffect transition="in" filter="fade">
                                      <p:cBhvr>
                                        <p:cTn id="22"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北加福智線上捐款– Bliss &amp;amp; Wisdom Foundation of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36791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壽山巖觀音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69680"/>
            <a:ext cx="4787154" cy="31883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315200" y="3683832"/>
            <a:ext cx="4876800" cy="3178885"/>
          </a:xfrm>
          <a:prstGeom prst="rect">
            <a:avLst/>
          </a:prstGeom>
        </p:spPr>
      </p:pic>
      <p:pic>
        <p:nvPicPr>
          <p:cNvPr id="1030" name="Picture 6" descr="地母娘娘像後土娘娘神像地母元君佛像地姥姥地神樹脂家用供奉佛像"/>
          <p:cNvPicPr>
            <a:picLocks noChangeAspect="1" noChangeArrowheads="1"/>
          </p:cNvPicPr>
          <p:nvPr/>
        </p:nvPicPr>
        <p:blipFill rotWithShape="1">
          <a:blip r:embed="rId5">
            <a:extLst>
              <a:ext uri="{28A0092B-C50C-407E-A947-70E740481C1C}">
                <a14:useLocalDpi xmlns:a14="http://schemas.microsoft.com/office/drawing/2010/main" val="0"/>
              </a:ext>
            </a:extLst>
          </a:blip>
          <a:srcRect l="11064"/>
          <a:stretch/>
        </p:blipFill>
        <p:spPr bwMode="auto">
          <a:xfrm>
            <a:off x="4787153" y="3679115"/>
            <a:ext cx="2528047" cy="318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608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content-ort2-1.xx.fbcdn.net/v/t1.6435-9/71585209_2502437593322102_7328004502433300480_n.jpg?_nc_cat=101&amp;ccb=1-5&amp;_nc_sid=6e5ad9&amp;_nc_ohc=uUA6Kf3Ue5sAX-OxpKj&amp;_nc_ht=scontent-ort2-1.xx&amp;oh=0b65c84e028de54b4db399876fc7c729&amp;oe=61CD5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59101" y="5873675"/>
            <a:ext cx="2749471" cy="861774"/>
          </a:xfrm>
          <a:prstGeom prst="rect">
            <a:avLst/>
          </a:prstGeom>
          <a:noFill/>
        </p:spPr>
        <p:txBody>
          <a:bodyPr wrap="none" rtlCol="0">
            <a:spAutoFit/>
          </a:bodyPr>
          <a:lstStyle/>
          <a:p>
            <a:r>
              <a:rPr lang="zh-TW" altLang="en-US" sz="5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生命主</a:t>
            </a:r>
            <a:r>
              <a:rPr lang="zh-TW" altLang="en-US" sz="50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宰</a:t>
            </a:r>
            <a:endParaRPr lang="en-US" sz="50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5" name="TextBox 4"/>
          <p:cNvSpPr txBox="1"/>
          <p:nvPr/>
        </p:nvSpPr>
        <p:spPr>
          <a:xfrm>
            <a:off x="7209414" y="5895190"/>
            <a:ext cx="2749471" cy="861774"/>
          </a:xfrm>
          <a:prstGeom prst="rect">
            <a:avLst/>
          </a:prstGeom>
          <a:noFill/>
        </p:spPr>
        <p:txBody>
          <a:bodyPr wrap="none" rtlCol="0">
            <a:spAutoFit/>
          </a:bodyPr>
          <a:lstStyle/>
          <a:p>
            <a:r>
              <a:rPr lang="zh-TW" altLang="en-US" sz="5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救贖的主</a:t>
            </a:r>
            <a:endParaRPr lang="en-US" sz="50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Tree>
    <p:extLst>
      <p:ext uri="{BB962C8B-B14F-4D97-AF65-F5344CB8AC3E}">
        <p14:creationId xmlns:p14="http://schemas.microsoft.com/office/powerpoint/2010/main" val="12392304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par>
                          <p:cTn id="10" fill="hold">
                            <p:stCondLst>
                              <p:cond delay="125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250" fill="hold"/>
                                        <p:tgtEl>
                                          <p:spTgt spid="5"/>
                                        </p:tgtEl>
                                        <p:attrNameLst>
                                          <p:attrName>ppt_w</p:attrName>
                                        </p:attrNameLst>
                                      </p:cBhvr>
                                      <p:tavLst>
                                        <p:tav tm="0">
                                          <p:val>
                                            <p:fltVal val="0"/>
                                          </p:val>
                                        </p:tav>
                                        <p:tav tm="100000">
                                          <p:val>
                                            <p:strVal val="#ppt_w"/>
                                          </p:val>
                                        </p:tav>
                                      </p:tavLst>
                                    </p:anim>
                                    <p:anim calcmode="lin" valueType="num">
                                      <p:cBhvr>
                                        <p:cTn id="14" dur="1250" fill="hold"/>
                                        <p:tgtEl>
                                          <p:spTgt spid="5"/>
                                        </p:tgtEl>
                                        <p:attrNameLst>
                                          <p:attrName>ppt_h</p:attrName>
                                        </p:attrNameLst>
                                      </p:cBhvr>
                                      <p:tavLst>
                                        <p:tav tm="0">
                                          <p:val>
                                            <p:fltVal val="0"/>
                                          </p:val>
                                        </p:tav>
                                        <p:tav tm="100000">
                                          <p:val>
                                            <p:strVal val="#ppt_h"/>
                                          </p:val>
                                        </p:tav>
                                      </p:tavLst>
                                    </p:anim>
                                    <p:animEffect transition="in" filter="fade">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2000" cy="6858001"/>
          </a:xfrm>
          <a:prstGeom prst="rect">
            <a:avLst/>
          </a:prstGeom>
        </p:spPr>
      </p:pic>
      <p:sp>
        <p:nvSpPr>
          <p:cNvPr id="4" name="TextBox 3"/>
          <p:cNvSpPr txBox="1"/>
          <p:nvPr/>
        </p:nvSpPr>
        <p:spPr>
          <a:xfrm>
            <a:off x="5452946" y="2690335"/>
            <a:ext cx="6109942" cy="1477328"/>
          </a:xfrm>
          <a:prstGeom prst="rect">
            <a:avLst/>
          </a:prstGeom>
          <a:noFill/>
        </p:spPr>
        <p:txBody>
          <a:bodyPr wrap="none" rtlCol="0">
            <a:spAutoFit/>
          </a:bodyPr>
          <a:lstStyle/>
          <a:p>
            <a:r>
              <a:rPr lang="en-US" sz="9000" i="1" dirty="0" smtClean="0">
                <a:solidFill>
                  <a:schemeClr val="bg1"/>
                </a:solidFill>
                <a:effectLst>
                  <a:glow rad="101600">
                    <a:schemeClr val="tx1">
                      <a:alpha val="60000"/>
                    </a:schemeClr>
                  </a:glow>
                  <a:outerShdw blurRad="38100" dist="38100" dir="2700000" algn="tl">
                    <a:srgbClr val="000000">
                      <a:alpha val="43137"/>
                    </a:srgbClr>
                  </a:outerShdw>
                </a:effectLst>
                <a:latin typeface="Toledo" pitchFamily="2" charset="0"/>
              </a:rPr>
              <a:t>Just As I am</a:t>
            </a:r>
            <a:endParaRPr lang="en-US" sz="9000" i="1" dirty="0">
              <a:solidFill>
                <a:schemeClr val="bg1"/>
              </a:solidFill>
              <a:effectLst>
                <a:glow rad="101600">
                  <a:schemeClr val="tx1">
                    <a:alpha val="60000"/>
                  </a:schemeClr>
                </a:glow>
                <a:outerShdw blurRad="38100" dist="38100" dir="2700000" algn="tl">
                  <a:srgbClr val="000000">
                    <a:alpha val="43137"/>
                  </a:srgbClr>
                </a:outerShdw>
              </a:effectLst>
              <a:latin typeface="Toledo" pitchFamily="2" charset="0"/>
            </a:endParaRPr>
          </a:p>
        </p:txBody>
      </p:sp>
      <p:sp>
        <p:nvSpPr>
          <p:cNvPr id="5" name="TextBox 4"/>
          <p:cNvSpPr txBox="1"/>
          <p:nvPr/>
        </p:nvSpPr>
        <p:spPr>
          <a:xfrm>
            <a:off x="6307874" y="1326749"/>
            <a:ext cx="4801314" cy="1477328"/>
          </a:xfrm>
          <a:prstGeom prst="rect">
            <a:avLst/>
          </a:prstGeom>
          <a:noFill/>
        </p:spPr>
        <p:txBody>
          <a:bodyPr wrap="none" rtlCol="0">
            <a:spAutoFit/>
          </a:bodyPr>
          <a:lstStyle/>
          <a:p>
            <a:r>
              <a:rPr lang="zh-TW" altLang="en-US" sz="9000" dirty="0" smtClean="0">
                <a:solidFill>
                  <a:schemeClr val="bg1"/>
                </a:solidFill>
                <a:effectLst>
                  <a:glow rad="101600">
                    <a:schemeClr val="tx1">
                      <a:alpha val="60000"/>
                    </a:schemeClr>
                  </a:glow>
                  <a:outerShdw blurRad="38100" dist="38100" dir="2700000" algn="tl">
                    <a:srgbClr val="000000">
                      <a:alpha val="43137"/>
                    </a:srgbClr>
                  </a:outerShdw>
                </a:effectLst>
                <a:latin typeface="華康楷書體 Std W9" panose="03000900000000000000" pitchFamily="66" charset="-120"/>
                <a:ea typeface="華康楷書體 Std W9" panose="03000900000000000000" pitchFamily="66" charset="-120"/>
              </a:rPr>
              <a:t>照我本相</a:t>
            </a:r>
            <a:endParaRPr lang="en-US" sz="9000" dirty="0">
              <a:solidFill>
                <a:schemeClr val="bg1"/>
              </a:solidFill>
              <a:effectLst>
                <a:glow rad="101600">
                  <a:schemeClr val="tx1">
                    <a:alpha val="60000"/>
                  </a:schemeClr>
                </a:glow>
                <a:outerShdw blurRad="38100" dist="38100" dir="2700000" algn="tl">
                  <a:srgbClr val="000000">
                    <a:alpha val="43137"/>
                  </a:srgbClr>
                </a:outerShdw>
              </a:effectLst>
              <a:latin typeface="華康楷書體 Std W9" panose="03000900000000000000" pitchFamily="66" charset="-120"/>
              <a:ea typeface="華康楷書體 Std W9" panose="03000900000000000000" pitchFamily="66" charset="-120"/>
            </a:endParaRPr>
          </a:p>
        </p:txBody>
      </p:sp>
    </p:spTree>
    <p:extLst>
      <p:ext uri="{BB962C8B-B14F-4D97-AF65-F5344CB8AC3E}">
        <p14:creationId xmlns:p14="http://schemas.microsoft.com/office/powerpoint/2010/main" val="144930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t&amp;#39;s Time Dads Do More Emotional Labor—Yes, Even Talking to Their Daughters  About Their Periods | Working M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948152" y="3428999"/>
            <a:ext cx="3626068" cy="1631731"/>
          </a:xfrm>
          <a:prstGeom prst="wedgeRoundRectCallout">
            <a:avLst>
              <a:gd name="adj1" fmla="val 69279"/>
              <a:gd name="adj2" fmla="val -32611"/>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dirty="0" smtClean="0">
                <a:solidFill>
                  <a:schemeClr val="accent5">
                    <a:lumMod val="50000"/>
                  </a:schemeClr>
                </a:solidFill>
                <a:latin typeface="華康龍門石碑 Std W9" panose="03000900000000000000" pitchFamily="66" charset="-120"/>
                <a:ea typeface="華康龍門石碑 Std W9" panose="03000900000000000000" pitchFamily="66" charset="-120"/>
              </a:rPr>
              <a:t>到了那時，</a:t>
            </a:r>
            <a:endParaRPr lang="en-US" altLang="zh-TW" sz="4400" dirty="0" smtClean="0">
              <a:solidFill>
                <a:schemeClr val="accent5">
                  <a:lumMod val="50000"/>
                </a:schemeClr>
              </a:solidFill>
              <a:latin typeface="華康龍門石碑 Std W9" panose="03000900000000000000" pitchFamily="66" charset="-120"/>
              <a:ea typeface="華康龍門石碑 Std W9" panose="03000900000000000000" pitchFamily="66" charset="-120"/>
            </a:endParaRPr>
          </a:p>
          <a:p>
            <a:pPr algn="ctr"/>
            <a:r>
              <a:rPr lang="zh-TW" altLang="en-US" sz="4400" dirty="0" smtClean="0">
                <a:solidFill>
                  <a:schemeClr val="accent5">
                    <a:lumMod val="50000"/>
                  </a:schemeClr>
                </a:solidFill>
                <a:latin typeface="華康龍門石碑 Std W9" panose="03000900000000000000" pitchFamily="66" charset="-120"/>
                <a:ea typeface="華康龍門石碑 Std W9" panose="03000900000000000000" pitchFamily="66" charset="-120"/>
              </a:rPr>
              <a:t>你可以問他！</a:t>
            </a:r>
            <a:endParaRPr lang="en-US" sz="4400" dirty="0">
              <a:solidFill>
                <a:schemeClr val="accent5">
                  <a:lumMod val="50000"/>
                </a:schemeClr>
              </a:solidFill>
              <a:latin typeface="華康龍門石碑 Std W9" panose="03000900000000000000" pitchFamily="66" charset="-120"/>
              <a:ea typeface="華康龍門石碑 Std W9" panose="03000900000000000000" pitchFamily="66" charset="-120"/>
            </a:endParaRPr>
          </a:p>
        </p:txBody>
      </p:sp>
    </p:spTree>
    <p:extLst>
      <p:ext uri="{BB962C8B-B14F-4D97-AF65-F5344CB8AC3E}">
        <p14:creationId xmlns:p14="http://schemas.microsoft.com/office/powerpoint/2010/main" val="2799607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ory and Meaning of Jonah and the Whale is Often Mistak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1434" y="425668"/>
            <a:ext cx="3324949" cy="769441"/>
          </a:xfrm>
          <a:prstGeom prst="rect">
            <a:avLst/>
          </a:prstGeom>
          <a:noFill/>
        </p:spPr>
        <p:txBody>
          <a:bodyPr wrap="none" rtlCol="0">
            <a:spAutoFit/>
          </a:bodyPr>
          <a:lstStyle/>
          <a:p>
            <a:r>
              <a:rPr lang="zh-TW" alt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三</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神後悔了</a:t>
            </a:r>
            <a:endParaRPr 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8" name="TextBox 7"/>
          <p:cNvSpPr txBox="1"/>
          <p:nvPr/>
        </p:nvSpPr>
        <p:spPr>
          <a:xfrm>
            <a:off x="1298405" y="1227101"/>
            <a:ext cx="10870283" cy="1384995"/>
          </a:xfrm>
          <a:prstGeom prst="rect">
            <a:avLst/>
          </a:prstGeom>
          <a:noFill/>
        </p:spPr>
        <p:txBody>
          <a:bodyPr wrap="none" rtlCol="0">
            <a:spAutoFit/>
          </a:bodyPr>
          <a:lstStyle/>
          <a:p>
            <a:r>
              <a:rPr lang="zh-TW" altLang="en-US" sz="42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於</a:t>
            </a:r>
            <a:r>
              <a:rPr lang="zh-TW" altLang="en-US" sz="4200" dirty="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是神察看他們的行為，見他們離開惡道</a:t>
            </a:r>
            <a:r>
              <a:rPr lang="zh-TW" altLang="en-US" sz="42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a:t>
            </a:r>
            <a:endParaRPr lang="en-US" altLang="zh-TW" sz="42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endParaRPr>
          </a:p>
          <a:p>
            <a:r>
              <a:rPr lang="zh-TW" altLang="en-US" sz="4200" dirty="0" smtClean="0">
                <a:solidFill>
                  <a:srgbClr val="FFFF00"/>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祂就</a:t>
            </a:r>
            <a:r>
              <a:rPr lang="zh-TW" altLang="en-US" sz="4200" dirty="0">
                <a:solidFill>
                  <a:srgbClr val="FFFF00"/>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後悔</a:t>
            </a:r>
            <a:r>
              <a:rPr lang="zh-TW" altLang="en-US" sz="4200" dirty="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，不把所說的災禍降與他們</a:t>
            </a:r>
            <a:r>
              <a:rPr lang="zh-TW" altLang="en-US" sz="42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了</a:t>
            </a:r>
            <a:r>
              <a:rPr lang="zh-TW" altLang="en-US" sz="4200" dirty="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 </a:t>
            </a:r>
            <a:r>
              <a:rPr lang="en-US" altLang="zh-TW" sz="38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(10</a:t>
            </a:r>
            <a:r>
              <a:rPr lang="zh-TW" altLang="en-US" sz="38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節</a:t>
            </a:r>
            <a:r>
              <a:rPr lang="en-US" altLang="zh-TW" sz="38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a:t>
            </a:r>
            <a:endParaRPr lang="en-US" altLang="zh-TW" sz="38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9" name="TextBox 8"/>
          <p:cNvSpPr txBox="1"/>
          <p:nvPr/>
        </p:nvSpPr>
        <p:spPr>
          <a:xfrm>
            <a:off x="1127421" y="3342782"/>
            <a:ext cx="2749471" cy="707886"/>
          </a:xfrm>
          <a:prstGeom prst="rect">
            <a:avLst/>
          </a:prstGeom>
          <a:noFill/>
        </p:spPr>
        <p:txBody>
          <a:bodyPr wrap="none" rtlCol="0">
            <a:spAutoFit/>
          </a:bodyPr>
          <a:lstStyle/>
          <a:p>
            <a:r>
              <a:rPr lang="zh-TW" altLang="en-US" sz="4000" dirty="0" smtClean="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「擬人法」</a:t>
            </a:r>
            <a:endParaRPr lang="en-US" sz="4000" dirty="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10" name="TextBox 9"/>
          <p:cNvSpPr txBox="1"/>
          <p:nvPr/>
        </p:nvSpPr>
        <p:spPr>
          <a:xfrm>
            <a:off x="1294686" y="4118441"/>
            <a:ext cx="8688597" cy="707886"/>
          </a:xfrm>
          <a:prstGeom prst="rect">
            <a:avLst/>
          </a:prstGeom>
          <a:noFill/>
        </p:spPr>
        <p:txBody>
          <a:bodyPr wrap="none" rtlCol="0">
            <a:spAutoFit/>
          </a:bodyPr>
          <a:lstStyle/>
          <a:p>
            <a:r>
              <a:rPr lang="zh-TW" altLang="en-US" sz="4000" dirty="0" smtClean="0">
                <a:solidFill>
                  <a:srgbClr val="00B05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a:t>
            </a:r>
            <a:r>
              <a:rPr lang="zh-TW" altLang="en-US" sz="40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神的法則按</a:t>
            </a:r>
            <a:r>
              <a:rPr lang="zh-TW" altLang="en-US" sz="4000" dirty="0" smtClean="0">
                <a:solidFill>
                  <a:schemeClr val="accent2">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人的回應</a:t>
            </a:r>
            <a:r>
              <a:rPr lang="zh-TW" altLang="en-US" sz="40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作出</a:t>
            </a:r>
            <a:r>
              <a:rPr lang="zh-TW" altLang="en-US" sz="4000" dirty="0" smtClean="0">
                <a:solidFill>
                  <a:schemeClr val="accent2">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相對性調整</a:t>
            </a:r>
            <a:endParaRPr lang="en-US" sz="4000" dirty="0">
              <a:solidFill>
                <a:schemeClr val="accent2">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4" name="TextBox 3"/>
          <p:cNvSpPr txBox="1"/>
          <p:nvPr/>
        </p:nvSpPr>
        <p:spPr>
          <a:xfrm>
            <a:off x="1294686" y="2567123"/>
            <a:ext cx="5370381" cy="707886"/>
          </a:xfrm>
          <a:prstGeom prst="rect">
            <a:avLst/>
          </a:prstGeom>
          <a:noFill/>
        </p:spPr>
        <p:txBody>
          <a:bodyPr wrap="none" rtlCol="0">
            <a:spAutoFit/>
          </a:bodyPr>
          <a:lstStyle/>
          <a:p>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後悔 </a:t>
            </a:r>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英文 </a:t>
            </a:r>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en-US" altLang="zh-TW" sz="4000" i="1"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relented </a:t>
            </a:r>
            <a:r>
              <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endParaRPr lang="en-US" sz="40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11" name="TextBox 10"/>
          <p:cNvSpPr txBox="1"/>
          <p:nvPr/>
        </p:nvSpPr>
        <p:spPr>
          <a:xfrm>
            <a:off x="6911183" y="2562994"/>
            <a:ext cx="3978974" cy="707886"/>
          </a:xfrm>
          <a:prstGeom prst="rect">
            <a:avLst/>
          </a:prstGeom>
          <a:noFill/>
        </p:spPr>
        <p:txBody>
          <a:bodyPr wrap="none" rtlCol="0">
            <a:spAutoFit/>
          </a:bodyPr>
          <a:lstStyle/>
          <a:p>
            <a:r>
              <a:rPr lang="en-US" altLang="zh-TW" sz="4000" dirty="0" smtClean="0">
                <a:solidFill>
                  <a:schemeClr val="accent4">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People </a:t>
            </a:r>
            <a:r>
              <a:rPr lang="en-US" altLang="zh-TW" sz="4000" i="1" dirty="0" smtClean="0">
                <a:solidFill>
                  <a:schemeClr val="accent4">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repented </a:t>
            </a:r>
            <a:endParaRPr lang="en-US" sz="4000" dirty="0">
              <a:solidFill>
                <a:schemeClr val="accent4">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pic>
        <p:nvPicPr>
          <p:cNvPr id="6146" name="Picture 2" descr="Facts About Corporal Punish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5202" y="4894100"/>
            <a:ext cx="2497250" cy="187293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ad&amp;#39;s Fault when Punishing Kids .... — Steem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572" y="4894100"/>
            <a:ext cx="2860858" cy="187293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Father Comforting Child Images, Stock Photos &amp;amp; Vectors | Shutterstock"/>
          <p:cNvPicPr>
            <a:picLocks noChangeAspect="1" noChangeArrowheads="1"/>
          </p:cNvPicPr>
          <p:nvPr/>
        </p:nvPicPr>
        <p:blipFill rotWithShape="1">
          <a:blip r:embed="rId5">
            <a:extLst>
              <a:ext uri="{28A0092B-C50C-407E-A947-70E740481C1C}">
                <a14:useLocalDpi xmlns:a14="http://schemas.microsoft.com/office/drawing/2010/main" val="0"/>
              </a:ext>
            </a:extLst>
          </a:blip>
          <a:srcRect b="8058"/>
          <a:stretch/>
        </p:blipFill>
        <p:spPr bwMode="auto">
          <a:xfrm>
            <a:off x="7453550" y="4894099"/>
            <a:ext cx="2837350" cy="18729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44103" y="3330741"/>
            <a:ext cx="5256567" cy="707886"/>
          </a:xfrm>
          <a:prstGeom prst="rect">
            <a:avLst/>
          </a:prstGeom>
          <a:noFill/>
        </p:spPr>
        <p:txBody>
          <a:bodyPr wrap="none" rtlCol="0">
            <a:spAutoFit/>
          </a:bodyPr>
          <a:lstStyle/>
          <a:p>
            <a:r>
              <a:rPr lang="zh-TW" altLang="en-US" sz="4000" dirty="0" smtClean="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zh-TW" altLang="en-US" sz="4000" dirty="0" smtClean="0">
                <a:solidFill>
                  <a:schemeClr val="accent5">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回心轉意</a:t>
            </a:r>
            <a:r>
              <a:rPr lang="zh-TW" altLang="en-US" sz="4000" dirty="0" smtClean="0">
                <a:solidFill>
                  <a:schemeClr val="accent4">
                    <a:lumMod val="60000"/>
                    <a:lumOff val="4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4000" dirty="0" smtClean="0">
                <a:solidFill>
                  <a:schemeClr val="accent5">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收回成命</a:t>
            </a:r>
            <a:endParaRPr lang="en-US" sz="4000" dirty="0">
              <a:solidFill>
                <a:schemeClr val="accent5">
                  <a:lumMod val="20000"/>
                  <a:lumOff val="8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Tree>
    <p:extLst>
      <p:ext uri="{BB962C8B-B14F-4D97-AF65-F5344CB8AC3E}">
        <p14:creationId xmlns:p14="http://schemas.microsoft.com/office/powerpoint/2010/main" val="39362938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146"/>
                                        </p:tgtEl>
                                        <p:attrNameLst>
                                          <p:attrName>style.visibility</p:attrName>
                                        </p:attrNameLst>
                                      </p:cBhvr>
                                      <p:to>
                                        <p:strVal val="visible"/>
                                      </p:to>
                                    </p:set>
                                    <p:animEffect transition="in" filter="fade">
                                      <p:cBhvr>
                                        <p:cTn id="36" dur="500"/>
                                        <p:tgtEl>
                                          <p:spTgt spid="6146"/>
                                        </p:tgtEl>
                                      </p:cBhvr>
                                    </p:animEffect>
                                  </p:childTnLst>
                                </p:cTn>
                              </p:par>
                            </p:childTnLst>
                          </p:cTn>
                        </p:par>
                        <p:par>
                          <p:cTn id="37" fill="hold">
                            <p:stCondLst>
                              <p:cond delay="500"/>
                            </p:stCondLst>
                            <p:childTnLst>
                              <p:par>
                                <p:cTn id="38" presetID="10" presetClass="entr" presetSubtype="0" fill="hold" nodeType="afterEffect">
                                  <p:stCondLst>
                                    <p:cond delay="500"/>
                                  </p:stCondLst>
                                  <p:childTnLst>
                                    <p:set>
                                      <p:cBhvr>
                                        <p:cTn id="39" dur="1" fill="hold">
                                          <p:stCondLst>
                                            <p:cond delay="0"/>
                                          </p:stCondLst>
                                        </p:cTn>
                                        <p:tgtEl>
                                          <p:spTgt spid="6152"/>
                                        </p:tgtEl>
                                        <p:attrNameLst>
                                          <p:attrName>style.visibility</p:attrName>
                                        </p:attrNameLst>
                                      </p:cBhvr>
                                      <p:to>
                                        <p:strVal val="visible"/>
                                      </p:to>
                                    </p:set>
                                    <p:animEffect transition="in" filter="fade">
                                      <p:cBhvr>
                                        <p:cTn id="40" dur="1000"/>
                                        <p:tgtEl>
                                          <p:spTgt spid="6152"/>
                                        </p:tgtEl>
                                      </p:cBhvr>
                                    </p:animEffect>
                                  </p:childTnLst>
                                </p:cTn>
                              </p:par>
                            </p:childTnLst>
                          </p:cTn>
                        </p:par>
                        <p:par>
                          <p:cTn id="41" fill="hold">
                            <p:stCondLst>
                              <p:cond delay="2000"/>
                            </p:stCondLst>
                            <p:childTnLst>
                              <p:par>
                                <p:cTn id="42" presetID="10" presetClass="entr" presetSubtype="0" fill="hold" nodeType="afterEffect">
                                  <p:stCondLst>
                                    <p:cond delay="500"/>
                                  </p:stCondLst>
                                  <p:childTnLst>
                                    <p:set>
                                      <p:cBhvr>
                                        <p:cTn id="43" dur="1" fill="hold">
                                          <p:stCondLst>
                                            <p:cond delay="0"/>
                                          </p:stCondLst>
                                        </p:cTn>
                                        <p:tgtEl>
                                          <p:spTgt spid="6154"/>
                                        </p:tgtEl>
                                        <p:attrNameLst>
                                          <p:attrName>style.visibility</p:attrName>
                                        </p:attrNameLst>
                                      </p:cBhvr>
                                      <p:to>
                                        <p:strVal val="visible"/>
                                      </p:to>
                                    </p:set>
                                    <p:animEffect transition="in" filter="fade">
                                      <p:cBhvr>
                                        <p:cTn id="44" dur="1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4575762" y="3601122"/>
            <a:ext cx="3046027" cy="707886"/>
          </a:xfrm>
          <a:prstGeom prst="rect">
            <a:avLst/>
          </a:prstGeom>
          <a:noFill/>
        </p:spPr>
        <p:txBody>
          <a:bodyPr wrap="none" rtlCol="0">
            <a:spAutoFit/>
          </a:bodyPr>
          <a:lstStyle/>
          <a:p>
            <a:r>
              <a:rPr lang="zh-TW" altLang="en-US" sz="4000" dirty="0" smtClean="0">
                <a:solidFill>
                  <a:srgbClr val="00B05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約拿改變了</a:t>
            </a:r>
            <a:endParaRPr lang="en-US" sz="40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4" name="TextBox 3"/>
          <p:cNvSpPr txBox="1"/>
          <p:nvPr/>
        </p:nvSpPr>
        <p:spPr>
          <a:xfrm>
            <a:off x="4575762" y="4309008"/>
            <a:ext cx="4071949" cy="707886"/>
          </a:xfrm>
          <a:prstGeom prst="rect">
            <a:avLst/>
          </a:prstGeom>
          <a:noFill/>
        </p:spPr>
        <p:txBody>
          <a:bodyPr wrap="none" rtlCol="0">
            <a:spAutoFit/>
          </a:bodyPr>
          <a:lstStyle/>
          <a:p>
            <a:r>
              <a:rPr lang="zh-TW" altLang="en-US" sz="4000" dirty="0" smtClean="0">
                <a:solidFill>
                  <a:srgbClr val="00B05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尼尼微也改變了</a:t>
            </a:r>
            <a:endParaRPr lang="en-US" sz="40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5" name="TextBox 4"/>
          <p:cNvSpPr txBox="1"/>
          <p:nvPr/>
        </p:nvSpPr>
        <p:spPr>
          <a:xfrm>
            <a:off x="4575762" y="4984620"/>
            <a:ext cx="4071949" cy="707886"/>
          </a:xfrm>
          <a:prstGeom prst="rect">
            <a:avLst/>
          </a:prstGeom>
          <a:noFill/>
        </p:spPr>
        <p:txBody>
          <a:bodyPr wrap="none" rtlCol="0">
            <a:spAutoFit/>
          </a:bodyPr>
          <a:lstStyle/>
          <a:p>
            <a:r>
              <a:rPr lang="zh-TW" altLang="en-US" sz="4000" dirty="0" smtClean="0">
                <a:solidFill>
                  <a:srgbClr val="00B05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a:t>
            </a:r>
            <a:r>
              <a:rPr lang="zh-TW" altLang="en-US" sz="40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上帝卻沒有改變</a:t>
            </a:r>
            <a:endParaRPr lang="en-US" sz="4000" dirty="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6" name="TextBox 5"/>
          <p:cNvSpPr txBox="1"/>
          <p:nvPr/>
        </p:nvSpPr>
        <p:spPr>
          <a:xfrm>
            <a:off x="4868011" y="5629454"/>
            <a:ext cx="6288901" cy="738664"/>
          </a:xfrm>
          <a:prstGeom prst="rect">
            <a:avLst/>
          </a:prstGeom>
          <a:noFill/>
        </p:spPr>
        <p:txBody>
          <a:bodyPr wrap="none" rtlCol="0">
            <a:spAutoFit/>
          </a:bodyPr>
          <a:lstStyle/>
          <a:p>
            <a:r>
              <a:rPr lang="en-US" altLang="zh-TW" sz="4200" dirty="0" smtClean="0">
                <a:solidFill>
                  <a:schemeClr val="accent4">
                    <a:lumMod val="40000"/>
                    <a:lumOff val="60000"/>
                  </a:schemeClr>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sym typeface="Wingdings" panose="05000000000000000000" pitchFamily="2" charset="2"/>
              </a:rPr>
              <a:t>-</a:t>
            </a:r>
            <a:r>
              <a:rPr lang="zh-TW" altLang="en-US" sz="4200" dirty="0" smtClean="0">
                <a:solidFill>
                  <a:schemeClr val="accent4">
                    <a:lumMod val="40000"/>
                    <a:lumOff val="60000"/>
                  </a:schemeClr>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sym typeface="Wingdings" panose="05000000000000000000" pitchFamily="2" charset="2"/>
              </a:rPr>
              <a:t>因為祂依然是公義又慈愛</a:t>
            </a:r>
            <a:endParaRPr lang="en-US" sz="4200" dirty="0">
              <a:solidFill>
                <a:schemeClr val="accent4">
                  <a:lumMod val="40000"/>
                  <a:lumOff val="60000"/>
                </a:schemeClr>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endParaRPr>
          </a:p>
        </p:txBody>
      </p:sp>
      <p:sp>
        <p:nvSpPr>
          <p:cNvPr id="7" name="TextBox 6"/>
          <p:cNvSpPr txBox="1"/>
          <p:nvPr/>
        </p:nvSpPr>
        <p:spPr>
          <a:xfrm>
            <a:off x="7621789" y="3584985"/>
            <a:ext cx="3605474" cy="707886"/>
          </a:xfrm>
          <a:prstGeom prst="rect">
            <a:avLst/>
          </a:prstGeom>
          <a:noFill/>
        </p:spPr>
        <p:txBody>
          <a:bodyPr wrap="none" rtlCol="0">
            <a:spAutoFit/>
          </a:bodyPr>
          <a:lstStyle/>
          <a:p>
            <a:r>
              <a:rPr lang="en-US" altLang="zh-TW" sz="4000" dirty="0" smtClean="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 </a:t>
            </a:r>
            <a:r>
              <a:rPr lang="zh-TW" altLang="en-US" sz="4000" dirty="0" smtClean="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回轉的傳道者</a:t>
            </a:r>
            <a:endParaRPr lang="en-US" altLang="zh-TW" sz="4000" dirty="0" smtClean="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endParaRPr>
          </a:p>
        </p:txBody>
      </p:sp>
      <p:sp>
        <p:nvSpPr>
          <p:cNvPr id="8" name="TextBox 7"/>
          <p:cNvSpPr txBox="1"/>
          <p:nvPr/>
        </p:nvSpPr>
        <p:spPr>
          <a:xfrm>
            <a:off x="8546128" y="4292871"/>
            <a:ext cx="3092513" cy="707886"/>
          </a:xfrm>
          <a:prstGeom prst="rect">
            <a:avLst/>
          </a:prstGeom>
          <a:noFill/>
        </p:spPr>
        <p:txBody>
          <a:bodyPr wrap="none" rtlCol="0">
            <a:spAutoFit/>
          </a:bodyPr>
          <a:lstStyle/>
          <a:p>
            <a:r>
              <a:rPr lang="en-US" altLang="zh-TW" sz="4000" dirty="0" smtClean="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 </a:t>
            </a:r>
            <a:r>
              <a:rPr lang="zh-TW" altLang="en-US" sz="4000" dirty="0" smtClean="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悔改的百姓</a:t>
            </a:r>
            <a:endParaRPr lang="en-US" altLang="zh-TW" sz="4000" dirty="0" smtClean="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endParaRPr>
          </a:p>
        </p:txBody>
      </p:sp>
      <p:sp>
        <p:nvSpPr>
          <p:cNvPr id="9" name="TextBox 8"/>
          <p:cNvSpPr txBox="1"/>
          <p:nvPr/>
        </p:nvSpPr>
        <p:spPr>
          <a:xfrm>
            <a:off x="8546128" y="4992795"/>
            <a:ext cx="3092513" cy="707886"/>
          </a:xfrm>
          <a:prstGeom prst="rect">
            <a:avLst/>
          </a:prstGeom>
          <a:noFill/>
        </p:spPr>
        <p:txBody>
          <a:bodyPr wrap="none" rtlCol="0">
            <a:spAutoFit/>
          </a:bodyPr>
          <a:lstStyle/>
          <a:p>
            <a:r>
              <a:rPr lang="en-US" altLang="zh-TW" sz="4000" dirty="0" smtClean="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 </a:t>
            </a:r>
            <a:r>
              <a:rPr lang="zh-TW" altLang="en-US" sz="4000" dirty="0" smtClean="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rPr>
              <a:t>憐憫人的神</a:t>
            </a:r>
            <a:endParaRPr lang="en-US" altLang="zh-TW" sz="4000" dirty="0" smtClean="0">
              <a:solidFill>
                <a:schemeClr val="accent6">
                  <a:lumMod val="40000"/>
                  <a:lumOff val="60000"/>
                </a:schemeClr>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sym typeface="Wingdings" panose="05000000000000000000" pitchFamily="2" charset="2"/>
            </a:endParaRPr>
          </a:p>
        </p:txBody>
      </p:sp>
    </p:spTree>
    <p:extLst>
      <p:ext uri="{BB962C8B-B14F-4D97-AF65-F5344CB8AC3E}">
        <p14:creationId xmlns:p14="http://schemas.microsoft.com/office/powerpoint/2010/main" val="19007932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074" name="Picture 2" descr="Clothes torn and tattered, abuse neglect, filth 2410583 - Free Download -  illustAC"/>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00" b="98824" l="10000" r="90000"/>
                    </a14:imgEffect>
                  </a14:imgLayer>
                </a14:imgProps>
              </a:ext>
              <a:ext uri="{28A0092B-C50C-407E-A947-70E740481C1C}">
                <a14:useLocalDpi xmlns:a14="http://schemas.microsoft.com/office/drawing/2010/main" val="0"/>
              </a:ext>
            </a:extLst>
          </a:blip>
          <a:srcRect/>
          <a:stretch>
            <a:fillRect/>
          </a:stretch>
        </p:blipFill>
        <p:spPr bwMode="auto">
          <a:xfrm>
            <a:off x="4189245" y="3709125"/>
            <a:ext cx="3238500" cy="3238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scipline Clipart - Png Download (#5389214) - PinClipar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439" b="93211" l="1364" r="66023"/>
                    </a14:imgEffect>
                  </a14:imgLayer>
                </a14:imgProps>
              </a:ext>
              <a:ext uri="{28A0092B-C50C-407E-A947-70E740481C1C}">
                <a14:useLocalDpi xmlns:a14="http://schemas.microsoft.com/office/drawing/2010/main" val="0"/>
              </a:ext>
            </a:extLst>
          </a:blip>
          <a:srcRect r="31576"/>
          <a:stretch/>
        </p:blipFill>
        <p:spPr bwMode="auto">
          <a:xfrm>
            <a:off x="1917927" y="2201393"/>
            <a:ext cx="3473617" cy="4942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6773210" y="3709125"/>
            <a:ext cx="4223008" cy="3096252"/>
          </a:xfrm>
          <a:prstGeom prst="rect">
            <a:avLst/>
          </a:prstGeom>
        </p:spPr>
      </p:pic>
      <p:pic>
        <p:nvPicPr>
          <p:cNvPr id="3082" name="Picture 10" descr="Refocusing our Passion for Missions. 7 1.Expository Preaching 2.Biblical  Discipleship 3.Global Missions 4.Spiritual Worship 5.Sacrificial Love  6.Christ-Like. - ppt downl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39847"/>
            <a:ext cx="6587266" cy="35344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1,201 Elementary School Build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961" b="97222" l="9804" r="89706"/>
                    </a14:imgEffect>
                  </a14:imgLayer>
                </a14:imgProps>
              </a:ext>
              <a:ext uri="{28A0092B-C50C-407E-A947-70E740481C1C}">
                <a14:useLocalDpi xmlns:a14="http://schemas.microsoft.com/office/drawing/2010/main" val="0"/>
              </a:ext>
            </a:extLst>
          </a:blip>
          <a:srcRect/>
          <a:stretch>
            <a:fillRect/>
          </a:stretch>
        </p:blipFill>
        <p:spPr bwMode="auto">
          <a:xfrm>
            <a:off x="-493961" y="0"/>
            <a:ext cx="4000954" cy="3593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528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3082"/>
                                        </p:tgtEl>
                                        <p:attrNameLst>
                                          <p:attrName>style.visibility</p:attrName>
                                        </p:attrNameLst>
                                      </p:cBhvr>
                                      <p:to>
                                        <p:strVal val="visible"/>
                                      </p:to>
                                    </p:set>
                                    <p:animEffect transition="in" filter="circle(out)">
                                      <p:cBhvr>
                                        <p:cTn id="15" dur="2000"/>
                                        <p:tgtEl>
                                          <p:spTgt spid="3082"/>
                                        </p:tgtEl>
                                      </p:cBhvr>
                                    </p:animEffect>
                                  </p:childTnLst>
                                </p:cTn>
                              </p:par>
                            </p:childTnLst>
                          </p:cTn>
                        </p:par>
                        <p:par>
                          <p:cTn id="16" fill="hold">
                            <p:stCondLst>
                              <p:cond delay="2000"/>
                            </p:stCondLst>
                            <p:childTnLst>
                              <p:par>
                                <p:cTn id="17" presetID="42"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God of the Second Chance - Reston Bible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ale&amp;#39;s tail, Dolphin Watercolor painting , Dolphin\&amp;#39;s tail transparent  background PNG clipart - PNG - Free transparent im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16" b="89969" l="10000" r="100000"/>
                    </a14:imgEffect>
                  </a14:imgLayer>
                </a14:imgProps>
              </a:ext>
              <a:ext uri="{28A0092B-C50C-407E-A947-70E740481C1C}">
                <a14:useLocalDpi xmlns:a14="http://schemas.microsoft.com/office/drawing/2010/main" val="0"/>
              </a:ext>
            </a:extLst>
          </a:blip>
          <a:srcRect/>
          <a:stretch>
            <a:fillRect/>
          </a:stretch>
        </p:blipFill>
        <p:spPr bwMode="auto">
          <a:xfrm>
            <a:off x="7849684" y="4151376"/>
            <a:ext cx="2842700" cy="302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527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Story of Jonah — An Outlook. For some odd reasons, I decided to do a… |  by Gabriel OMIN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12523" y="3799490"/>
            <a:ext cx="5825634" cy="769441"/>
          </a:xfrm>
          <a:prstGeom prst="rect">
            <a:avLst/>
          </a:prstGeom>
          <a:noFill/>
        </p:spPr>
        <p:txBody>
          <a:bodyPr wrap="none" rtlCol="0">
            <a:spAutoFit/>
          </a:bodyPr>
          <a:lstStyle/>
          <a:p>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約拿向神</a:t>
            </a:r>
            <a:r>
              <a:rPr lang="zh-TW" altLang="en-US" sz="44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抗拒</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第一章</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endParaRPr 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4" name="TextBox 3"/>
          <p:cNvSpPr txBox="1"/>
          <p:nvPr/>
        </p:nvSpPr>
        <p:spPr>
          <a:xfrm>
            <a:off x="5612523" y="4553165"/>
            <a:ext cx="5825634" cy="769441"/>
          </a:xfrm>
          <a:prstGeom prst="rect">
            <a:avLst/>
          </a:prstGeom>
          <a:noFill/>
        </p:spPr>
        <p:txBody>
          <a:bodyPr wrap="none" rtlCol="0">
            <a:spAutoFit/>
          </a:bodyPr>
          <a:lstStyle/>
          <a:p>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約拿向神</a:t>
            </a:r>
            <a:r>
              <a:rPr lang="zh-TW" altLang="en-US" sz="44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認罪</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第二章</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endParaRPr 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5" name="TextBox 4"/>
          <p:cNvSpPr txBox="1"/>
          <p:nvPr/>
        </p:nvSpPr>
        <p:spPr>
          <a:xfrm>
            <a:off x="5612522" y="5320862"/>
            <a:ext cx="5825634" cy="769441"/>
          </a:xfrm>
          <a:prstGeom prst="rect">
            <a:avLst/>
          </a:prstGeom>
          <a:noFill/>
        </p:spPr>
        <p:txBody>
          <a:bodyPr wrap="none" rtlCol="0">
            <a:spAutoFit/>
          </a:bodyPr>
          <a:lstStyle/>
          <a:p>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約拿向神</a:t>
            </a:r>
            <a:r>
              <a:rPr lang="zh-TW" altLang="en-US" sz="44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降服</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第三章</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endParaRPr 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Tree>
    <p:extLst>
      <p:ext uri="{BB962C8B-B14F-4D97-AF65-F5344CB8AC3E}">
        <p14:creationId xmlns:p14="http://schemas.microsoft.com/office/powerpoint/2010/main" val="2950648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615" t="24636" r="24282" b="25862"/>
          <a:stretch/>
        </p:blipFill>
        <p:spPr>
          <a:xfrm>
            <a:off x="0" y="0"/>
            <a:ext cx="12192000" cy="6858000"/>
          </a:xfrm>
          <a:prstGeom prst="rect">
            <a:avLst/>
          </a:prstGeom>
        </p:spPr>
      </p:pic>
      <p:sp>
        <p:nvSpPr>
          <p:cNvPr id="3" name="TextBox 2"/>
          <p:cNvSpPr txBox="1"/>
          <p:nvPr/>
        </p:nvSpPr>
        <p:spPr>
          <a:xfrm>
            <a:off x="663262" y="5312980"/>
            <a:ext cx="10865475" cy="861774"/>
          </a:xfrm>
          <a:prstGeom prst="rect">
            <a:avLst/>
          </a:prstGeom>
          <a:noFill/>
        </p:spPr>
        <p:txBody>
          <a:bodyPr wrap="none" rtlCol="0">
            <a:spAutoFit/>
          </a:bodyPr>
          <a:lstStyle/>
          <a:p>
            <a:r>
              <a:rPr lang="en-US" sz="5000" i="1" dirty="0" smtClean="0">
                <a:solidFill>
                  <a:srgbClr val="FFFF00"/>
                </a:solidFill>
                <a:effectLst>
                  <a:glow rad="101600">
                    <a:schemeClr val="tx1">
                      <a:alpha val="60000"/>
                    </a:schemeClr>
                  </a:glow>
                  <a:outerShdw blurRad="38100" dist="38100" dir="2700000" algn="tl">
                    <a:srgbClr val="000000">
                      <a:alpha val="43137"/>
                    </a:srgbClr>
                  </a:outerShdw>
                </a:effectLst>
                <a:latin typeface="Toledo" pitchFamily="2" charset="0"/>
              </a:rPr>
              <a:t>God of Second Chance   </a:t>
            </a:r>
            <a:r>
              <a:rPr lang="zh-TW" altLang="en-US" sz="5000" dirty="0" smtClean="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給人機會的神</a:t>
            </a:r>
            <a:endParaRPr lang="en-US" sz="5000" dirty="0">
              <a:solidFill>
                <a:srgbClr val="FFFF00"/>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Tree>
    <p:extLst>
      <p:ext uri="{BB962C8B-B14F-4D97-AF65-F5344CB8AC3E}">
        <p14:creationId xmlns:p14="http://schemas.microsoft.com/office/powerpoint/2010/main" val="2510703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89" b="1840"/>
          <a:stretch/>
        </p:blipFill>
        <p:spPr>
          <a:xfrm>
            <a:off x="0" y="0"/>
            <a:ext cx="12192000" cy="6858000"/>
          </a:xfrm>
          <a:prstGeom prst="rect">
            <a:avLst/>
          </a:prstGeom>
        </p:spPr>
      </p:pic>
      <p:sp>
        <p:nvSpPr>
          <p:cNvPr id="3" name="TextBox 2"/>
          <p:cNvSpPr txBox="1"/>
          <p:nvPr/>
        </p:nvSpPr>
        <p:spPr>
          <a:xfrm>
            <a:off x="302883" y="2003898"/>
            <a:ext cx="7274748" cy="769441"/>
          </a:xfrm>
          <a:prstGeom prst="rect">
            <a:avLst/>
          </a:prstGeom>
          <a:noFill/>
        </p:spPr>
        <p:txBody>
          <a:bodyPr wrap="none" rtlCol="0">
            <a:spAutoFit/>
          </a:bodyPr>
          <a:lstStyle/>
          <a:p>
            <a:r>
              <a:rPr lang="zh-TW" altLang="en-US" sz="4400" dirty="0" smtClean="0">
                <a:latin typeface="華康黑體 Std W9" panose="020B0900000000000000" pitchFamily="34" charset="-120"/>
                <a:ea typeface="華康黑體 Std W9" panose="020B0900000000000000" pitchFamily="34" charset="-120"/>
              </a:rPr>
              <a:t>一</a:t>
            </a:r>
            <a:r>
              <a:rPr lang="en-US" altLang="zh-TW" sz="4400" dirty="0" smtClean="0">
                <a:latin typeface="華康黑體 Std W9" panose="020B0900000000000000" pitchFamily="34" charset="-120"/>
                <a:ea typeface="華康黑體 Std W9" panose="020B0900000000000000" pitchFamily="34" charset="-120"/>
              </a:rPr>
              <a:t>. </a:t>
            </a:r>
            <a:r>
              <a:rPr lang="zh-TW" altLang="en-US" sz="4400" dirty="0" smtClean="0">
                <a:latin typeface="華康黑體 Std W9" panose="020B0900000000000000" pitchFamily="34" charset="-120"/>
                <a:ea typeface="華康黑體 Std W9" panose="020B0900000000000000" pitchFamily="34" charset="-120"/>
              </a:rPr>
              <a:t>神給先知約拿悔改的機會</a:t>
            </a:r>
            <a:endParaRPr lang="en-US" sz="4400" dirty="0">
              <a:latin typeface="華康黑體 Std W9" panose="020B0900000000000000" pitchFamily="34" charset="-120"/>
              <a:ea typeface="華康黑體 Std W9" panose="020B0900000000000000" pitchFamily="34" charset="-120"/>
            </a:endParaRPr>
          </a:p>
        </p:txBody>
      </p:sp>
      <p:sp>
        <p:nvSpPr>
          <p:cNvPr id="4" name="TextBox 3"/>
          <p:cNvSpPr txBox="1"/>
          <p:nvPr/>
        </p:nvSpPr>
        <p:spPr>
          <a:xfrm>
            <a:off x="302883" y="2773339"/>
            <a:ext cx="7274748" cy="769441"/>
          </a:xfrm>
          <a:prstGeom prst="rect">
            <a:avLst/>
          </a:prstGeom>
          <a:noFill/>
        </p:spPr>
        <p:txBody>
          <a:bodyPr wrap="none" rtlCol="0">
            <a:spAutoFit/>
          </a:bodyPr>
          <a:lstStyle/>
          <a:p>
            <a:r>
              <a:rPr lang="zh-TW" altLang="en-US" sz="4400" dirty="0">
                <a:latin typeface="華康黑體 Std W9" panose="020B0900000000000000" pitchFamily="34" charset="-120"/>
                <a:ea typeface="華康黑體 Std W9" panose="020B0900000000000000" pitchFamily="34" charset="-120"/>
              </a:rPr>
              <a:t>二</a:t>
            </a:r>
            <a:r>
              <a:rPr lang="en-US" altLang="zh-TW" sz="4400" dirty="0" smtClean="0">
                <a:latin typeface="華康黑體 Std W9" panose="020B0900000000000000" pitchFamily="34" charset="-120"/>
                <a:ea typeface="華康黑體 Std W9" panose="020B0900000000000000" pitchFamily="34" charset="-120"/>
              </a:rPr>
              <a:t>. </a:t>
            </a:r>
            <a:r>
              <a:rPr lang="zh-TW" altLang="en-US" sz="4400" dirty="0" smtClean="0">
                <a:latin typeface="華康黑體 Std W9" panose="020B0900000000000000" pitchFamily="34" charset="-120"/>
                <a:ea typeface="華康黑體 Std W9" panose="020B0900000000000000" pitchFamily="34" charset="-120"/>
              </a:rPr>
              <a:t>神給尼尼微人悔改的機會</a:t>
            </a:r>
            <a:endParaRPr lang="en-US" sz="4400" dirty="0">
              <a:latin typeface="華康黑體 Std W9" panose="020B0900000000000000" pitchFamily="34" charset="-120"/>
              <a:ea typeface="華康黑體 Std W9" panose="020B0900000000000000" pitchFamily="34" charset="-120"/>
            </a:endParaRPr>
          </a:p>
        </p:txBody>
      </p:sp>
      <p:sp>
        <p:nvSpPr>
          <p:cNvPr id="5" name="TextBox 4"/>
          <p:cNvSpPr txBox="1"/>
          <p:nvPr/>
        </p:nvSpPr>
        <p:spPr>
          <a:xfrm>
            <a:off x="302883" y="3532022"/>
            <a:ext cx="7274748" cy="769441"/>
          </a:xfrm>
          <a:prstGeom prst="rect">
            <a:avLst/>
          </a:prstGeom>
          <a:noFill/>
        </p:spPr>
        <p:txBody>
          <a:bodyPr wrap="none" rtlCol="0">
            <a:spAutoFit/>
          </a:bodyPr>
          <a:lstStyle/>
          <a:p>
            <a:r>
              <a:rPr lang="zh-TW" altLang="en-US" sz="4400" dirty="0" smtClean="0">
                <a:latin typeface="華康黑體 Std W9" panose="020B0900000000000000" pitchFamily="34" charset="-120"/>
                <a:ea typeface="華康黑體 Std W9" panose="020B0900000000000000" pitchFamily="34" charset="-120"/>
              </a:rPr>
              <a:t>三</a:t>
            </a:r>
            <a:r>
              <a:rPr lang="en-US" altLang="zh-TW" sz="4400" dirty="0" smtClean="0">
                <a:latin typeface="華康黑體 Std W9" panose="020B0900000000000000" pitchFamily="34" charset="-120"/>
                <a:ea typeface="華康黑體 Std W9" panose="020B0900000000000000" pitchFamily="34" charset="-120"/>
              </a:rPr>
              <a:t>. </a:t>
            </a:r>
            <a:r>
              <a:rPr lang="zh-TW" altLang="en-US" sz="4400" dirty="0" smtClean="0">
                <a:latin typeface="華康黑體 Std W9" panose="020B0900000000000000" pitchFamily="34" charset="-120"/>
                <a:ea typeface="華康黑體 Std W9" panose="020B0900000000000000" pitchFamily="34" charset="-120"/>
              </a:rPr>
              <a:t>人願意悔改時，神也後悔</a:t>
            </a:r>
            <a:endParaRPr lang="en-US" altLang="zh-TW" sz="4400" dirty="0" smtClean="0">
              <a:latin typeface="華康黑體 Std W9" panose="020B0900000000000000" pitchFamily="34" charset="-120"/>
              <a:ea typeface="華康黑體 Std W9" panose="020B0900000000000000" pitchFamily="34" charset="-120"/>
            </a:endParaRPr>
          </a:p>
        </p:txBody>
      </p:sp>
    </p:spTree>
    <p:extLst>
      <p:ext uri="{BB962C8B-B14F-4D97-AF65-F5344CB8AC3E}">
        <p14:creationId xmlns:p14="http://schemas.microsoft.com/office/powerpoint/2010/main" val="391938809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ory and Meaning of Jonah and the Whale is Often Mistak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1434" y="425668"/>
            <a:ext cx="3889206" cy="769441"/>
          </a:xfrm>
          <a:prstGeom prst="rect">
            <a:avLst/>
          </a:prstGeom>
          <a:noFill/>
        </p:spPr>
        <p:txBody>
          <a:bodyPr wrap="none" rtlCol="0">
            <a:spAutoFit/>
          </a:bodyPr>
          <a:lstStyle/>
          <a:p>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一</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約拿的悔改</a:t>
            </a:r>
            <a:endParaRPr 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4" name="TextBox 3"/>
          <p:cNvSpPr txBox="1"/>
          <p:nvPr/>
        </p:nvSpPr>
        <p:spPr>
          <a:xfrm>
            <a:off x="1324303" y="1251445"/>
            <a:ext cx="8533105" cy="738664"/>
          </a:xfrm>
          <a:prstGeom prst="rect">
            <a:avLst/>
          </a:prstGeom>
          <a:noFill/>
        </p:spPr>
        <p:txBody>
          <a:bodyPr wrap="none" rtlCol="0">
            <a:spAutoFit/>
          </a:bodyPr>
          <a:lstStyle/>
          <a:p>
            <a:r>
              <a:rPr lang="zh-TW" altLang="en-US" sz="42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耶和華的話</a:t>
            </a:r>
            <a:r>
              <a:rPr lang="zh-TW" altLang="en-US" sz="4200" dirty="0" smtClean="0">
                <a:solidFill>
                  <a:srgbClr val="FFFF00"/>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第二次</a:t>
            </a:r>
            <a:r>
              <a:rPr lang="zh-TW" altLang="en-US" sz="42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臨到約拿</a:t>
            </a:r>
            <a:r>
              <a:rPr lang="en-US" altLang="zh-TW" sz="42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 </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(1</a:t>
            </a:r>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節</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a:t>
            </a:r>
            <a:endParaRPr lang="en-US" sz="3600" dirty="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endParaRPr>
          </a:p>
        </p:txBody>
      </p:sp>
      <p:sp>
        <p:nvSpPr>
          <p:cNvPr id="5" name="Down Arrow 4"/>
          <p:cNvSpPr/>
          <p:nvPr/>
        </p:nvSpPr>
        <p:spPr>
          <a:xfrm>
            <a:off x="4619296" y="1990109"/>
            <a:ext cx="504497" cy="532374"/>
          </a:xfrm>
          <a:prstGeom prst="downArrow">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14968" y="2446554"/>
            <a:ext cx="5697394" cy="707886"/>
          </a:xfrm>
          <a:prstGeom prst="rect">
            <a:avLst/>
          </a:prstGeom>
          <a:noFill/>
        </p:spPr>
        <p:txBody>
          <a:bodyPr wrap="none" rtlCol="0">
            <a:spAutoFit/>
          </a:bodyPr>
          <a:lstStyle/>
          <a:p>
            <a:r>
              <a:rPr lang="en-US" sz="4000" b="1" dirty="0" smtClean="0">
                <a:solidFill>
                  <a:schemeClr val="bg1"/>
                </a:solidFill>
                <a:effectLst>
                  <a:glow rad="101600">
                    <a:schemeClr val="tx1">
                      <a:alpha val="60000"/>
                    </a:schemeClr>
                  </a:glow>
                  <a:outerShdw blurRad="38100" dist="38100" dir="2700000" algn="tl">
                    <a:srgbClr val="000000">
                      <a:alpha val="43137"/>
                    </a:srgbClr>
                  </a:outerShdw>
                </a:effectLst>
              </a:rPr>
              <a:t>2</a:t>
            </a:r>
            <a:r>
              <a:rPr lang="en-US" sz="4000" b="1" baseline="30000" dirty="0" smtClean="0">
                <a:solidFill>
                  <a:schemeClr val="bg1"/>
                </a:solidFill>
                <a:effectLst>
                  <a:glow rad="101600">
                    <a:schemeClr val="tx1">
                      <a:alpha val="60000"/>
                    </a:schemeClr>
                  </a:glow>
                  <a:outerShdw blurRad="38100" dist="38100" dir="2700000" algn="tl">
                    <a:srgbClr val="000000">
                      <a:alpha val="43137"/>
                    </a:srgbClr>
                  </a:outerShdw>
                </a:effectLst>
              </a:rPr>
              <a:t>nd</a:t>
            </a:r>
            <a:r>
              <a:rPr lang="en-US" sz="4000" b="1" dirty="0" smtClean="0">
                <a:solidFill>
                  <a:schemeClr val="bg1"/>
                </a:solidFill>
                <a:effectLst>
                  <a:glow rad="101600">
                    <a:schemeClr val="tx1">
                      <a:alpha val="60000"/>
                    </a:schemeClr>
                  </a:glow>
                  <a:outerShdw blurRad="38100" dist="38100" dir="2700000" algn="tl">
                    <a:srgbClr val="000000">
                      <a:alpha val="43137"/>
                    </a:srgbClr>
                  </a:outerShdw>
                </a:effectLst>
              </a:rPr>
              <a:t> chance </a:t>
            </a:r>
            <a:r>
              <a:rPr lang="zh-TW" altLang="en-US" sz="4000" b="1"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再一次的機會</a:t>
            </a:r>
            <a:endParaRPr lang="en-US" sz="4000" b="1" dirty="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endParaRPr>
          </a:p>
        </p:txBody>
      </p:sp>
      <p:pic>
        <p:nvPicPr>
          <p:cNvPr id="5124" name="Picture 4" descr="How Long Does a Criminal Record Last &amp;amp; Does It Ever Go A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064" y="3429000"/>
            <a:ext cx="4774645" cy="1884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6" name="Picture 6" descr="Thomas Edison was an Energy Marketing Genius - Renewable Energy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149" y="3392699"/>
            <a:ext cx="4826556" cy="322040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0046" y="5588288"/>
            <a:ext cx="5078634" cy="707886"/>
          </a:xfrm>
          <a:prstGeom prst="rect">
            <a:avLst/>
          </a:prstGeom>
          <a:noFill/>
        </p:spPr>
        <p:txBody>
          <a:bodyPr wrap="none" rtlCol="0">
            <a:spAutoFit/>
          </a:bodyPr>
          <a:lstStyle/>
          <a:p>
            <a:r>
              <a:rPr lang="zh-TW" altLang="en-US" sz="4000" dirty="0" smtClean="0">
                <a:solidFill>
                  <a:srgbClr val="FFFF00"/>
                </a:solidFill>
                <a:effectLst>
                  <a:glow rad="101600">
                    <a:schemeClr val="tx1">
                      <a:alpha val="60000"/>
                    </a:schemeClr>
                  </a:glow>
                </a:effectLst>
                <a:latin typeface="華康黑體 Std W9" panose="020B0900000000000000" pitchFamily="34" charset="-120"/>
                <a:ea typeface="華康黑體 Std W9" panose="020B0900000000000000" pitchFamily="34" charset="-120"/>
              </a:rPr>
              <a:t>寶貝的 </a:t>
            </a:r>
            <a:r>
              <a:rPr lang="en-US" altLang="zh-TW" sz="4000" dirty="0" smtClean="0">
                <a:solidFill>
                  <a:srgbClr val="FFFF00"/>
                </a:solidFill>
                <a:effectLst>
                  <a:glow rad="101600">
                    <a:schemeClr val="tx1">
                      <a:alpha val="60000"/>
                    </a:schemeClr>
                  </a:glow>
                </a:effectLst>
                <a:latin typeface="華康黑體 Std W9" panose="020B0900000000000000" pitchFamily="34" charset="-120"/>
                <a:ea typeface="華康黑體 Std W9" panose="020B0900000000000000" pitchFamily="34" charset="-120"/>
              </a:rPr>
              <a:t>second chance</a:t>
            </a:r>
            <a:endParaRPr lang="en-US" sz="4000" dirty="0">
              <a:solidFill>
                <a:srgbClr val="FFFF00"/>
              </a:solidFill>
              <a:effectLst>
                <a:glow rad="101600">
                  <a:schemeClr val="tx1">
                    <a:alpha val="60000"/>
                  </a:schemeClr>
                </a:glow>
              </a:effectLst>
              <a:latin typeface="華康黑體 Std W9" panose="020B0900000000000000" pitchFamily="34" charset="-120"/>
              <a:ea typeface="華康黑體 Std W9" panose="020B0900000000000000" pitchFamily="34" charset="-120"/>
            </a:endParaRPr>
          </a:p>
        </p:txBody>
      </p:sp>
    </p:spTree>
    <p:extLst>
      <p:ext uri="{BB962C8B-B14F-4D97-AF65-F5344CB8AC3E}">
        <p14:creationId xmlns:p14="http://schemas.microsoft.com/office/powerpoint/2010/main" val="308040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wheel(3)">
                                      <p:cBhvr>
                                        <p:cTn id="15" dur="20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6"/>
                                        </p:tgtEl>
                                        <p:attrNameLst>
                                          <p:attrName>style.visibility</p:attrName>
                                        </p:attrNameLst>
                                      </p:cBhvr>
                                      <p:to>
                                        <p:strVal val="visible"/>
                                      </p:to>
                                    </p:set>
                                    <p:animEffect transition="in" filter="randombar(horizontal)">
                                      <p:cBhvr>
                                        <p:cTn id="20" dur="500"/>
                                        <p:tgtEl>
                                          <p:spTgt spid="51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146" name="Picture 2" descr="A Parable Showing the Magnitude of God&amp;#39;s Grace | United Church of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31" y="321203"/>
            <a:ext cx="3817335" cy="30273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at is Your Favorite Old Testament Story? | LDS.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31" y="3467720"/>
            <a:ext cx="4968217" cy="33121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ll About Peter: A Disciple of Jesus - HubPa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7521" y="321203"/>
            <a:ext cx="3767958" cy="376795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oses Burning Bush Images, Stock Photos &amp;amp; Vectors | Shutterstock"/>
          <p:cNvPicPr>
            <a:picLocks noChangeAspect="1" noChangeArrowheads="1"/>
          </p:cNvPicPr>
          <p:nvPr/>
        </p:nvPicPr>
        <p:blipFill rotWithShape="1">
          <a:blip r:embed="rId5">
            <a:extLst>
              <a:ext uri="{28A0092B-C50C-407E-A947-70E740481C1C}">
                <a14:useLocalDpi xmlns:a14="http://schemas.microsoft.com/office/drawing/2010/main" val="0"/>
              </a:ext>
            </a:extLst>
          </a:blip>
          <a:srcRect b="9187"/>
          <a:stretch/>
        </p:blipFill>
        <p:spPr bwMode="auto">
          <a:xfrm>
            <a:off x="4272455" y="321203"/>
            <a:ext cx="3844707" cy="3027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8842" y="4209394"/>
            <a:ext cx="6853158" cy="707886"/>
          </a:xfrm>
          <a:prstGeom prst="rect">
            <a:avLst/>
          </a:prstGeom>
          <a:noFill/>
        </p:spPr>
        <p:txBody>
          <a:bodyPr wrap="none" rtlCol="0">
            <a:spAutoFit/>
          </a:bodyPr>
          <a:lstStyle/>
          <a:p>
            <a:r>
              <a:rPr lang="zh-TW" altLang="en-US" sz="4000" dirty="0" smtClean="0">
                <a:latin typeface="華康魏碑體 Std W7" panose="03000700000000000000" pitchFamily="66" charset="-120"/>
                <a:ea typeface="華康魏碑體 Std W7" panose="03000700000000000000" pitchFamily="66" charset="-120"/>
              </a:rPr>
              <a:t>從哪裡</a:t>
            </a:r>
            <a:r>
              <a:rPr lang="zh-TW" altLang="en-US" sz="4000" dirty="0" smtClean="0">
                <a:solidFill>
                  <a:schemeClr val="accent5">
                    <a:lumMod val="75000"/>
                  </a:schemeClr>
                </a:solidFill>
                <a:latin typeface="華康魏碑體 Std W7" panose="03000700000000000000" pitchFamily="66" charset="-120"/>
                <a:ea typeface="華康魏碑體 Std W7" panose="03000700000000000000" pitchFamily="66" charset="-120"/>
              </a:rPr>
              <a:t>跌倒</a:t>
            </a:r>
            <a:r>
              <a:rPr lang="zh-TW" altLang="en-US" sz="4000" dirty="0" smtClean="0">
                <a:latin typeface="華康魏碑體 Std W7" panose="03000700000000000000" pitchFamily="66" charset="-120"/>
                <a:ea typeface="華康魏碑體 Std W7" panose="03000700000000000000" pitchFamily="66" charset="-120"/>
              </a:rPr>
              <a:t>，就從哪裡</a:t>
            </a:r>
            <a:r>
              <a:rPr lang="zh-TW" altLang="en-US" sz="4000" dirty="0" smtClean="0">
                <a:solidFill>
                  <a:schemeClr val="accent5">
                    <a:lumMod val="75000"/>
                  </a:schemeClr>
                </a:solidFill>
                <a:latin typeface="華康魏碑體 Std W7" panose="03000700000000000000" pitchFamily="66" charset="-120"/>
                <a:ea typeface="華康魏碑體 Std W7" panose="03000700000000000000" pitchFamily="66" charset="-120"/>
              </a:rPr>
              <a:t>站起來</a:t>
            </a:r>
            <a:endParaRPr lang="en-US" sz="4000" dirty="0">
              <a:solidFill>
                <a:schemeClr val="accent5">
                  <a:lumMod val="75000"/>
                </a:schemeClr>
              </a:solidFill>
              <a:latin typeface="華康魏碑體 Std W7" panose="03000700000000000000" pitchFamily="66" charset="-120"/>
              <a:ea typeface="華康魏碑體 Std W7" panose="03000700000000000000" pitchFamily="66" charset="-120"/>
            </a:endParaRPr>
          </a:p>
        </p:txBody>
      </p:sp>
      <p:sp>
        <p:nvSpPr>
          <p:cNvPr id="7" name="TextBox 6"/>
          <p:cNvSpPr txBox="1"/>
          <p:nvPr/>
        </p:nvSpPr>
        <p:spPr>
          <a:xfrm>
            <a:off x="5328746" y="4917280"/>
            <a:ext cx="4801314" cy="707886"/>
          </a:xfrm>
          <a:prstGeom prst="rect">
            <a:avLst/>
          </a:prstGeom>
          <a:noFill/>
        </p:spPr>
        <p:txBody>
          <a:bodyPr wrap="none" rtlCol="0">
            <a:spAutoFit/>
          </a:bodyPr>
          <a:lstStyle/>
          <a:p>
            <a:r>
              <a:rPr lang="zh-TW" altLang="en-US" sz="4000" dirty="0" smtClean="0">
                <a:latin typeface="華康魏碑體 Std W7" panose="03000700000000000000" pitchFamily="66" charset="-120"/>
                <a:ea typeface="華康魏碑體 Std W7" panose="03000700000000000000" pitchFamily="66" charset="-120"/>
              </a:rPr>
              <a:t>上帝有「</a:t>
            </a:r>
            <a:r>
              <a:rPr lang="zh-TW" altLang="en-US" sz="4000" dirty="0" smtClean="0">
                <a:solidFill>
                  <a:schemeClr val="accent5">
                    <a:lumMod val="75000"/>
                  </a:schemeClr>
                </a:solidFill>
                <a:latin typeface="華康魏碑體 Std W7" panose="03000700000000000000" pitchFamily="66" charset="-120"/>
                <a:ea typeface="華康魏碑體 Std W7" panose="03000700000000000000" pitchFamily="66" charset="-120"/>
              </a:rPr>
              <a:t>再造之恩</a:t>
            </a:r>
            <a:r>
              <a:rPr lang="zh-TW" altLang="en-US" sz="4000" dirty="0" smtClean="0">
                <a:latin typeface="華康黑體 Std W7" panose="020B0700000000000000" pitchFamily="34" charset="-120"/>
                <a:ea typeface="華康黑體 Std W7" panose="020B0700000000000000" pitchFamily="34" charset="-120"/>
              </a:rPr>
              <a:t>」</a:t>
            </a:r>
            <a:endParaRPr lang="en-US" sz="4000" dirty="0">
              <a:latin typeface="華康魏碑體 Std W7" panose="03000700000000000000" pitchFamily="66" charset="-120"/>
              <a:ea typeface="華康魏碑體 Std W7" panose="03000700000000000000" pitchFamily="66" charset="-120"/>
            </a:endParaRPr>
          </a:p>
        </p:txBody>
      </p:sp>
      <p:sp>
        <p:nvSpPr>
          <p:cNvPr id="8" name="TextBox 7"/>
          <p:cNvSpPr txBox="1"/>
          <p:nvPr/>
        </p:nvSpPr>
        <p:spPr>
          <a:xfrm>
            <a:off x="5338842" y="5657879"/>
            <a:ext cx="6340197" cy="707886"/>
          </a:xfrm>
          <a:prstGeom prst="rect">
            <a:avLst/>
          </a:prstGeom>
          <a:noFill/>
        </p:spPr>
        <p:txBody>
          <a:bodyPr wrap="none" rtlCol="0">
            <a:spAutoFit/>
          </a:bodyPr>
          <a:lstStyle/>
          <a:p>
            <a:r>
              <a:rPr lang="zh-TW" altLang="en-US" sz="4000" dirty="0" smtClean="0">
                <a:latin typeface="華康魏碑體 Std W7" panose="03000700000000000000" pitchFamily="66" charset="-120"/>
                <a:ea typeface="華康魏碑體 Std W7" panose="03000700000000000000" pitchFamily="66" charset="-120"/>
              </a:rPr>
              <a:t>學習給他人「</a:t>
            </a:r>
            <a:r>
              <a:rPr lang="zh-TW" altLang="en-US" sz="4000" dirty="0" smtClean="0">
                <a:solidFill>
                  <a:schemeClr val="accent5">
                    <a:lumMod val="75000"/>
                  </a:schemeClr>
                </a:solidFill>
                <a:latin typeface="華康魏碑體 Std W7" panose="03000700000000000000" pitchFamily="66" charset="-120"/>
                <a:ea typeface="華康魏碑體 Std W7" panose="03000700000000000000" pitchFamily="66" charset="-120"/>
              </a:rPr>
              <a:t>第二次機會</a:t>
            </a:r>
            <a:r>
              <a:rPr lang="zh-TW" altLang="en-US" sz="4000" dirty="0" smtClean="0">
                <a:latin typeface="華康黑體 Std W7" panose="020B0700000000000000" pitchFamily="34" charset="-120"/>
                <a:ea typeface="華康黑體 Std W7" panose="020B0700000000000000" pitchFamily="34" charset="-120"/>
              </a:rPr>
              <a:t>」</a:t>
            </a:r>
            <a:endParaRPr lang="en-US" sz="4000" dirty="0">
              <a:latin typeface="華康魏碑體 Std W7" panose="03000700000000000000" pitchFamily="66" charset="-120"/>
              <a:ea typeface="華康魏碑體 Std W7" panose="03000700000000000000" pitchFamily="66" charset="-120"/>
            </a:endParaRPr>
          </a:p>
        </p:txBody>
      </p:sp>
      <p:sp>
        <p:nvSpPr>
          <p:cNvPr id="3" name="TextBox 2"/>
          <p:cNvSpPr txBox="1"/>
          <p:nvPr/>
        </p:nvSpPr>
        <p:spPr>
          <a:xfrm>
            <a:off x="471221" y="6011822"/>
            <a:ext cx="4370107" cy="646331"/>
          </a:xfrm>
          <a:prstGeom prst="rect">
            <a:avLst/>
          </a:prstGeom>
          <a:noFill/>
        </p:spPr>
        <p:txBody>
          <a:bodyPr wrap="none" rtlCol="0">
            <a:spAutoFit/>
          </a:bodyPr>
          <a:lstStyle/>
          <a:p>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第二次呼召 </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創</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12:1)</a:t>
            </a:r>
            <a:endParaRPr lang="en-US" sz="36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10" name="TextBox 9"/>
          <p:cNvSpPr txBox="1"/>
          <p:nvPr/>
        </p:nvSpPr>
        <p:spPr>
          <a:xfrm>
            <a:off x="876637" y="2635129"/>
            <a:ext cx="2954655" cy="646331"/>
          </a:xfrm>
          <a:prstGeom prst="rect">
            <a:avLst/>
          </a:prstGeom>
          <a:noFill/>
        </p:spPr>
        <p:txBody>
          <a:bodyPr wrap="none" rtlCol="0">
            <a:spAutoFit/>
          </a:bodyPr>
          <a:lstStyle/>
          <a:p>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再接納為兒子</a:t>
            </a:r>
            <a:endParaRPr lang="en-US" sz="36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11" name="TextBox 10"/>
          <p:cNvSpPr txBox="1"/>
          <p:nvPr/>
        </p:nvSpPr>
        <p:spPr>
          <a:xfrm>
            <a:off x="4979932" y="2589516"/>
            <a:ext cx="2749471" cy="646331"/>
          </a:xfrm>
          <a:prstGeom prst="rect">
            <a:avLst/>
          </a:prstGeom>
          <a:noFill/>
        </p:spPr>
        <p:txBody>
          <a:bodyPr wrap="none" rtlCol="0">
            <a:spAutoFit/>
          </a:bodyPr>
          <a:lstStyle/>
          <a:p>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第二個</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40</a:t>
            </a:r>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年 </a:t>
            </a:r>
            <a:endParaRPr lang="en-US" sz="36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
        <p:nvSpPr>
          <p:cNvPr id="12" name="TextBox 11"/>
          <p:cNvSpPr txBox="1"/>
          <p:nvPr/>
        </p:nvSpPr>
        <p:spPr>
          <a:xfrm>
            <a:off x="9641144" y="2831238"/>
            <a:ext cx="2190023" cy="1200329"/>
          </a:xfrm>
          <a:prstGeom prst="rect">
            <a:avLst/>
          </a:prstGeom>
          <a:noFill/>
        </p:spPr>
        <p:txBody>
          <a:bodyPr wrap="none" rtlCol="0">
            <a:spAutoFit/>
          </a:bodyPr>
          <a:lstStyle/>
          <a:p>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再次呼召 </a:t>
            </a:r>
            <a:endPar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a:p>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a:t>
            </a:r>
            <a:r>
              <a:rPr lang="zh-TW" altLang="en-US"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約</a:t>
            </a:r>
            <a:r>
              <a:rPr lang="en-US" altLang="zh-TW" sz="36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21:15)</a:t>
            </a:r>
            <a:endParaRPr lang="en-US" sz="36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spTree>
    <p:extLst>
      <p:ext uri="{BB962C8B-B14F-4D97-AF65-F5344CB8AC3E}">
        <p14:creationId xmlns:p14="http://schemas.microsoft.com/office/powerpoint/2010/main" val="27274946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randombar(horizontal)">
                                      <p:cBhvr>
                                        <p:cTn id="12" dur="500"/>
                                        <p:tgtEl>
                                          <p:spTgt spid="6148"/>
                                        </p:tgtEl>
                                      </p:cBhvr>
                                    </p:animEffect>
                                  </p:childTnLst>
                                </p:cTn>
                              </p:par>
                            </p:childTnLst>
                          </p:cTn>
                        </p:par>
                        <p:par>
                          <p:cTn id="13" fill="hold">
                            <p:stCondLst>
                              <p:cond delay="500"/>
                            </p:stCondLst>
                            <p:childTnLst>
                              <p:par>
                                <p:cTn id="14" presetID="10" presetClass="entr" presetSubtype="0" fill="hold" grpId="0" nodeType="afterEffect">
                                  <p:stCondLst>
                                    <p:cond delay="2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152"/>
                                        </p:tgtEl>
                                        <p:attrNameLst>
                                          <p:attrName>style.visibility</p:attrName>
                                        </p:attrNameLst>
                                      </p:cBhvr>
                                      <p:to>
                                        <p:strVal val="visible"/>
                                      </p:to>
                                    </p:set>
                                    <p:animEffect transition="in" filter="fade">
                                      <p:cBhvr>
                                        <p:cTn id="21" dur="500"/>
                                        <p:tgtEl>
                                          <p:spTgt spid="6152"/>
                                        </p:tgtEl>
                                      </p:cBhvr>
                                    </p:animEffect>
                                  </p:childTnLst>
                                </p:cTn>
                              </p:par>
                            </p:childTnLst>
                          </p:cTn>
                        </p:par>
                        <p:par>
                          <p:cTn id="22" fill="hold">
                            <p:stCondLst>
                              <p:cond delay="500"/>
                            </p:stCondLst>
                            <p:childTnLst>
                              <p:par>
                                <p:cTn id="23" presetID="10" presetClass="entr" presetSubtype="0" fill="hold" grpId="0" nodeType="afterEffect">
                                  <p:stCondLst>
                                    <p:cond delay="2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150"/>
                                        </p:tgtEl>
                                        <p:attrNameLst>
                                          <p:attrName>style.visibility</p:attrName>
                                        </p:attrNameLst>
                                      </p:cBhvr>
                                      <p:to>
                                        <p:strVal val="visible"/>
                                      </p:to>
                                    </p:set>
                                    <p:animEffect transition="in" filter="fade">
                                      <p:cBhvr>
                                        <p:cTn id="30" dur="500"/>
                                        <p:tgtEl>
                                          <p:spTgt spid="615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3"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ory and Meaning of Jonah and the Whale is Often Mistak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1434" y="425668"/>
            <a:ext cx="5017720" cy="769441"/>
          </a:xfrm>
          <a:prstGeom prst="rect">
            <a:avLst/>
          </a:prstGeom>
          <a:noFill/>
        </p:spPr>
        <p:txBody>
          <a:bodyPr wrap="none" rtlCol="0">
            <a:spAutoFit/>
          </a:bodyPr>
          <a:lstStyle/>
          <a:p>
            <a:r>
              <a:rPr lang="zh-TW" alt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二</a:t>
            </a:r>
            <a:r>
              <a:rPr lang="en-US" altLang="zh-TW"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 </a:t>
            </a:r>
            <a:r>
              <a:rPr lang="zh-TW" altLang="en-US" sz="4400" dirty="0" smtClean="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rPr>
              <a:t>尼尼微城的悔改</a:t>
            </a:r>
            <a:endParaRPr lang="en-US" sz="4400" dirty="0">
              <a:solidFill>
                <a:schemeClr val="bg1"/>
              </a:solidFill>
              <a:effectLst>
                <a:glow rad="101600">
                  <a:schemeClr val="tx1">
                    <a:alpha val="60000"/>
                  </a:schemeClr>
                </a:glow>
                <a:outerShdw blurRad="38100" dist="38100" dir="2700000" algn="tl">
                  <a:srgbClr val="000000">
                    <a:alpha val="43137"/>
                  </a:srgbClr>
                </a:outerShdw>
              </a:effectLst>
              <a:latin typeface="華康黑體 Std W9" panose="020B0900000000000000" pitchFamily="34" charset="-120"/>
              <a:ea typeface="華康黑體 Std W9" panose="020B0900000000000000" pitchFamily="34" charset="-120"/>
            </a:endParaRPr>
          </a:p>
        </p:txBody>
      </p:sp>
      <p:pic>
        <p:nvPicPr>
          <p:cNvPr id="1028" name="Picture 4" descr="The View from This Seat: Going to Nineveh, Leaving Nineve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651" y="1316527"/>
            <a:ext cx="8910552" cy="5351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22317" y="5231856"/>
            <a:ext cx="518091" cy="492443"/>
          </a:xfrm>
          <a:prstGeom prst="rect">
            <a:avLst/>
          </a:prstGeom>
          <a:noFill/>
        </p:spPr>
        <p:txBody>
          <a:bodyPr wrap="none" rtlCol="0">
            <a:spAutoFit/>
          </a:bodyPr>
          <a:lstStyle/>
          <a:p>
            <a:r>
              <a:rPr lang="zh-TW" altLang="en-US" sz="2600" dirty="0" smtClean="0">
                <a:solidFill>
                  <a:schemeClr val="accent5">
                    <a:lumMod val="75000"/>
                  </a:schemeClr>
                </a:solidFill>
                <a:latin typeface="華康黑體 Std W9" panose="020B0900000000000000" pitchFamily="34" charset="-120"/>
                <a:ea typeface="華康黑體 Std W9" panose="020B0900000000000000" pitchFamily="34" charset="-120"/>
              </a:rPr>
              <a:t>伊</a:t>
            </a:r>
            <a:endParaRPr lang="en-US" sz="2600" dirty="0">
              <a:solidFill>
                <a:schemeClr val="accent5">
                  <a:lumMod val="75000"/>
                </a:schemeClr>
              </a:solidFill>
              <a:latin typeface="華康黑體 Std W9" panose="020B0900000000000000" pitchFamily="34" charset="-120"/>
              <a:ea typeface="華康黑體 Std W9" panose="020B0900000000000000" pitchFamily="34" charset="-120"/>
            </a:endParaRPr>
          </a:p>
        </p:txBody>
      </p:sp>
      <p:sp>
        <p:nvSpPr>
          <p:cNvPr id="6" name="TextBox 5"/>
          <p:cNvSpPr txBox="1"/>
          <p:nvPr/>
        </p:nvSpPr>
        <p:spPr>
          <a:xfrm>
            <a:off x="2809611" y="5227310"/>
            <a:ext cx="518091" cy="492443"/>
          </a:xfrm>
          <a:prstGeom prst="rect">
            <a:avLst/>
          </a:prstGeom>
          <a:noFill/>
        </p:spPr>
        <p:txBody>
          <a:bodyPr wrap="none" rtlCol="0">
            <a:spAutoFit/>
          </a:bodyPr>
          <a:lstStyle/>
          <a:p>
            <a:r>
              <a:rPr lang="zh-TW" altLang="en-US" sz="2600" dirty="0" smtClean="0">
                <a:solidFill>
                  <a:schemeClr val="accent5">
                    <a:lumMod val="75000"/>
                  </a:schemeClr>
                </a:solidFill>
                <a:latin typeface="華康黑體 Std W9" panose="020B0900000000000000" pitchFamily="34" charset="-120"/>
                <a:ea typeface="華康黑體 Std W9" panose="020B0900000000000000" pitchFamily="34" charset="-120"/>
              </a:rPr>
              <a:t>拉</a:t>
            </a:r>
            <a:endParaRPr lang="en-US" sz="2600" dirty="0">
              <a:solidFill>
                <a:schemeClr val="accent5">
                  <a:lumMod val="75000"/>
                </a:schemeClr>
              </a:solidFill>
              <a:latin typeface="華康黑體 Std W9" panose="020B0900000000000000" pitchFamily="34" charset="-120"/>
              <a:ea typeface="華康黑體 Std W9" panose="020B0900000000000000" pitchFamily="34" charset="-120"/>
            </a:endParaRPr>
          </a:p>
        </p:txBody>
      </p:sp>
      <p:sp>
        <p:nvSpPr>
          <p:cNvPr id="7" name="TextBox 6"/>
          <p:cNvSpPr txBox="1"/>
          <p:nvPr/>
        </p:nvSpPr>
        <p:spPr>
          <a:xfrm>
            <a:off x="3170738" y="5222764"/>
            <a:ext cx="518091" cy="492443"/>
          </a:xfrm>
          <a:prstGeom prst="rect">
            <a:avLst/>
          </a:prstGeom>
          <a:noFill/>
        </p:spPr>
        <p:txBody>
          <a:bodyPr wrap="none" rtlCol="0">
            <a:spAutoFit/>
          </a:bodyPr>
          <a:lstStyle/>
          <a:p>
            <a:r>
              <a:rPr lang="zh-TW" altLang="en-US" sz="2600" dirty="0" smtClean="0">
                <a:solidFill>
                  <a:schemeClr val="accent5">
                    <a:lumMod val="75000"/>
                  </a:schemeClr>
                </a:solidFill>
                <a:latin typeface="華康黑體 Std W9" panose="020B0900000000000000" pitchFamily="34" charset="-120"/>
                <a:ea typeface="華康黑體 Std W9" panose="020B0900000000000000" pitchFamily="34" charset="-120"/>
              </a:rPr>
              <a:t>克</a:t>
            </a:r>
            <a:endParaRPr lang="en-US" sz="2600" dirty="0">
              <a:solidFill>
                <a:schemeClr val="accent5">
                  <a:lumMod val="75000"/>
                </a:schemeClr>
              </a:solidFill>
              <a:latin typeface="華康黑體 Std W9" panose="020B0900000000000000" pitchFamily="34" charset="-120"/>
              <a:ea typeface="華康黑體 Std W9" panose="020B0900000000000000" pitchFamily="34" charset="-120"/>
            </a:endParaRPr>
          </a:p>
        </p:txBody>
      </p:sp>
      <p:sp>
        <p:nvSpPr>
          <p:cNvPr id="14" name="TextBox 13"/>
          <p:cNvSpPr txBox="1"/>
          <p:nvPr/>
        </p:nvSpPr>
        <p:spPr>
          <a:xfrm>
            <a:off x="3565246" y="3260458"/>
            <a:ext cx="1184940" cy="492443"/>
          </a:xfrm>
          <a:prstGeom prst="rect">
            <a:avLst/>
          </a:prstGeom>
          <a:noFill/>
        </p:spPr>
        <p:txBody>
          <a:bodyPr wrap="none" rtlCol="0">
            <a:spAutoFit/>
          </a:bodyPr>
          <a:lstStyle/>
          <a:p>
            <a:r>
              <a:rPr lang="zh-TW" altLang="en-US" sz="2600" dirty="0" smtClean="0">
                <a:solidFill>
                  <a:srgbClr val="C00000"/>
                </a:solidFill>
                <a:latin typeface="華康黑體 Std W9" panose="020B0900000000000000" pitchFamily="34" charset="-120"/>
                <a:ea typeface="華康黑體 Std W9" panose="020B0900000000000000" pitchFamily="34" charset="-120"/>
              </a:rPr>
              <a:t>尼尼微</a:t>
            </a:r>
            <a:endParaRPr lang="en-US" sz="2600" dirty="0">
              <a:solidFill>
                <a:schemeClr val="accent5">
                  <a:lumMod val="75000"/>
                </a:schemeClr>
              </a:solidFill>
              <a:latin typeface="華康黑體 Std W9" panose="020B0900000000000000" pitchFamily="34" charset="-120"/>
              <a:ea typeface="華康黑體 Std W9" panose="020B0900000000000000" pitchFamily="34" charset="-120"/>
            </a:endParaRPr>
          </a:p>
        </p:txBody>
      </p:sp>
      <p:pic>
        <p:nvPicPr>
          <p:cNvPr id="1026" name="Picture 2" descr="Palaces and Temples of the Assyrian Kings - NINEVEH - Cities That Shaped  the Ancient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3248" y="426482"/>
            <a:ext cx="4712963" cy="6241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0" name="Picture 2" descr="https://www.jatland.com/w/images/thumb/f/f0/Location_of_Nineveh.jpg/300px-Location_of_Nineve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37" y="1311981"/>
            <a:ext cx="3302972" cy="3545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61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2000"/>
                                  </p:stCondLst>
                                  <p:childTnLst>
                                    <p:set>
                                      <p:cBhvr>
                                        <p:cTn id="6" dur="1" fill="hold">
                                          <p:stCondLst>
                                            <p:cond delay="0"/>
                                          </p:stCondLst>
                                        </p:cTn>
                                        <p:tgtEl>
                                          <p:spTgt spid="7170"/>
                                        </p:tgtEl>
                                        <p:attrNameLst>
                                          <p:attrName>style.visibility</p:attrName>
                                        </p:attrNameLst>
                                      </p:cBhvr>
                                      <p:to>
                                        <p:strVal val="visible"/>
                                      </p:to>
                                    </p:set>
                                    <p:animEffect transition="in" filter="randombar(vertical)">
                                      <p:cBhvr>
                                        <p:cTn id="7" dur="1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BLE SIGNS AND SYMBOLS (NINEVE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5" y="0"/>
            <a:ext cx="121998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90120" y="4158465"/>
            <a:ext cx="3270127" cy="2501322"/>
          </a:xfrm>
          <a:prstGeom prst="rect">
            <a:avLst/>
          </a:prstGeom>
        </p:spPr>
      </p:pic>
      <p:sp>
        <p:nvSpPr>
          <p:cNvPr id="3" name="Rectangle 2"/>
          <p:cNvSpPr/>
          <p:nvPr/>
        </p:nvSpPr>
        <p:spPr>
          <a:xfrm>
            <a:off x="347498" y="2191436"/>
            <a:ext cx="11489168" cy="1846659"/>
          </a:xfrm>
          <a:prstGeom prst="rect">
            <a:avLst/>
          </a:prstGeom>
        </p:spPr>
        <p:txBody>
          <a:bodyPr wrap="square">
            <a:spAutoFit/>
          </a:bodyPr>
          <a:lstStyle/>
          <a:p>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寧錄從</a:t>
            </a:r>
            <a:r>
              <a:rPr lang="zh-TW" altLang="en-US" sz="4000" dirty="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那地出來往亞述去，建造尼尼微、利河伯、迦拉</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，和</a:t>
            </a:r>
            <a:r>
              <a:rPr lang="zh-TW" altLang="en-US" sz="4000" dirty="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尼尼微、迦拉中間的利鮮，這就是那大城</a:t>
            </a:r>
            <a:r>
              <a:rPr lang="zh-TW" altLang="en-US"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a:t>
            </a:r>
            <a:endParaRPr lang="en-US" altLang="zh-TW" sz="40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endParaRPr>
          </a:p>
          <a:p>
            <a:r>
              <a:rPr lang="en-US" sz="34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a:t>
            </a:r>
            <a:r>
              <a:rPr lang="zh-TW" altLang="en-US" sz="34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創</a:t>
            </a:r>
            <a:r>
              <a:rPr lang="en-US" altLang="zh-TW" sz="3400" dirty="0" smtClean="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rPr>
              <a:t>10:10-12)</a:t>
            </a:r>
            <a:endParaRPr lang="en-US" sz="3400" dirty="0">
              <a:solidFill>
                <a:schemeClr val="bg1"/>
              </a:solidFill>
              <a:effectLst>
                <a:glow rad="101600">
                  <a:schemeClr val="tx1">
                    <a:alpha val="60000"/>
                  </a:schemeClr>
                </a:glow>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endParaRPr>
          </a:p>
        </p:txBody>
      </p:sp>
    </p:spTree>
    <p:extLst>
      <p:ext uri="{BB962C8B-B14F-4D97-AF65-F5344CB8AC3E}">
        <p14:creationId xmlns:p14="http://schemas.microsoft.com/office/powerpoint/2010/main" val="3123246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10780</TotalTime>
  <Words>602</Words>
  <Application>Microsoft Office PowerPoint</Application>
  <PresentationFormat>Widescreen</PresentationFormat>
  <Paragraphs>62</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華康宗楷體 Std W7</vt:lpstr>
      <vt:lpstr>華康楷書體 Std W9</vt:lpstr>
      <vt:lpstr>華康魏碑體 Std W7</vt:lpstr>
      <vt:lpstr>華康黑體 Std W7</vt:lpstr>
      <vt:lpstr>華康黑體 Std W9</vt:lpstr>
      <vt:lpstr>華康龍門石碑 Std W9</vt:lpstr>
      <vt:lpstr>Arial</vt:lpstr>
      <vt:lpstr>Calibri</vt:lpstr>
      <vt:lpstr>Calibri Light</vt:lpstr>
      <vt:lpstr>Toledo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80</cp:revision>
  <dcterms:created xsi:type="dcterms:W3CDTF">2021-11-23T23:14:32Z</dcterms:created>
  <dcterms:modified xsi:type="dcterms:W3CDTF">2021-12-18T23:26:07Z</dcterms:modified>
</cp:coreProperties>
</file>