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4" r:id="rId18"/>
    <p:sldId id="273" r:id="rId19"/>
    <p:sldId id="275" r:id="rId20"/>
    <p:sldId id="276" r:id="rId21"/>
    <p:sldId id="277" r:id="rId22"/>
    <p:sldId id="278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6" autoAdjust="0"/>
    <p:restoredTop sz="94660"/>
  </p:normalViewPr>
  <p:slideViewPr>
    <p:cSldViewPr snapToGrid="0">
      <p:cViewPr varScale="1">
        <p:scale>
          <a:sx n="51" d="100"/>
          <a:sy n="51" d="100"/>
        </p:scale>
        <p:origin x="761" y="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DF64-FF26-40E4-A048-5283AA29C31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FBC-E1B8-41C7-BD9C-FF09505D7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DF64-FF26-40E4-A048-5283AA29C31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FBC-E1B8-41C7-BD9C-FF09505D7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53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DF64-FF26-40E4-A048-5283AA29C31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FBC-E1B8-41C7-BD9C-FF09505D7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63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DF64-FF26-40E4-A048-5283AA29C31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FBC-E1B8-41C7-BD9C-FF09505D7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19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DF64-FF26-40E4-A048-5283AA29C31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FBC-E1B8-41C7-BD9C-FF09505D7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47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DF64-FF26-40E4-A048-5283AA29C31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FBC-E1B8-41C7-BD9C-FF09505D7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6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DF64-FF26-40E4-A048-5283AA29C31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FBC-E1B8-41C7-BD9C-FF09505D7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26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DF64-FF26-40E4-A048-5283AA29C31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FBC-E1B8-41C7-BD9C-FF09505D7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29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DF64-FF26-40E4-A048-5283AA29C31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FBC-E1B8-41C7-BD9C-FF09505D7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2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DF64-FF26-40E4-A048-5283AA29C31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FBC-E1B8-41C7-BD9C-FF09505D7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77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0DF64-FF26-40E4-A048-5283AA29C31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1AFBC-E1B8-41C7-BD9C-FF09505D7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180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0DF64-FF26-40E4-A048-5283AA29C31F}" type="datetimeFigureOut">
              <a:rPr lang="en-US" smtClean="0"/>
              <a:t>10/30/2021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1AFBC-E1B8-41C7-BD9C-FF09505D7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9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52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ultural humility&amp;#39; fosters a lifelong self-examination of racism – Baptist  News Glob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71538" y="763792"/>
            <a:ext cx="48013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圓立體" panose="02010609010101010101" pitchFamily="49" charset="-120"/>
                <a:ea typeface="文鼎圓立體" panose="02010609010101010101" pitchFamily="49" charset="-120"/>
                <a:cs typeface="文鼎圓立體" panose="02010609010101010101" pitchFamily="49" charset="-120"/>
              </a:rPr>
              <a:t>「謙卑合一</a:t>
            </a:r>
            <a:r>
              <a:rPr lang="en-US" altLang="zh-TW" sz="6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圓立體" panose="02010609010101010101" pitchFamily="49" charset="-120"/>
                <a:ea typeface="文鼎圓立體" panose="02010609010101010101" pitchFamily="49" charset="-120"/>
                <a:cs typeface="文鼎圓立體" panose="02010609010101010101" pitchFamily="49" charset="-120"/>
              </a:rPr>
              <a:t>』</a:t>
            </a:r>
            <a:endParaRPr lang="en-US" sz="6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圓立體" panose="02010609010101010101" pitchFamily="49" charset="-120"/>
              <a:ea typeface="文鼎圓立體" panose="02010609010101010101" pitchFamily="49" charset="-120"/>
              <a:cs typeface="文鼎圓立體" panose="02010609010101010101" pitchFamily="49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31411" y="1779455"/>
            <a:ext cx="40815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腓立比書 </a:t>
            </a:r>
            <a:r>
              <a:rPr lang="en-US" altLang="zh-TW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2:1-11)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12978" y="3980173"/>
            <a:ext cx="279114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薛忠勇  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弟兄</a:t>
            </a:r>
            <a:endParaRPr lang="en-US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64264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50 years of Apollo mission: Was Moon landing fake? Here are the facts |  Business Standard N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793" y="248957"/>
            <a:ext cx="6620473" cy="495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res.cloudinary.com/jerrick/image/upload/f_jpg,q_auto,w_720/shjzy7utnvwwjfhnwcd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77" y="248957"/>
            <a:ext cx="4326056" cy="286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6484" y="3108960"/>
            <a:ext cx="3086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Neil Armstrong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77" y="3713083"/>
            <a:ext cx="3835512" cy="2972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46089" y="6069007"/>
            <a:ext cx="2329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Buzz Aldrin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7239896" y="248957"/>
            <a:ext cx="4346089" cy="1484555"/>
          </a:xfrm>
          <a:prstGeom prst="wedgeRoundRectCallout">
            <a:avLst>
              <a:gd name="adj1" fmla="val -60354"/>
              <a:gd name="adj2" fmla="val 5018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我個人的一小步，</a:t>
            </a:r>
            <a:endParaRPr lang="en-US" altLang="zh-TW" sz="3800" dirty="0" smtClean="0">
              <a:solidFill>
                <a:schemeClr val="accent5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pPr algn="ctr"/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是全人類的一大步</a:t>
            </a:r>
            <a:endParaRPr lang="en-US" sz="3800" dirty="0">
              <a:solidFill>
                <a:schemeClr val="accent5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4400182" y="3431689"/>
            <a:ext cx="6228373" cy="1957892"/>
          </a:xfrm>
          <a:prstGeom prst="wedgeRoundRectCallout">
            <a:avLst>
              <a:gd name="adj1" fmla="val -59646"/>
              <a:gd name="adj2" fmla="val 27553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800" dirty="0" smtClean="0">
                <a:solidFill>
                  <a:schemeClr val="accent5">
                    <a:lumMod val="50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回到地球時，我可是最先出太空艙的，所以我是由別的星球來到地球的第一個人！</a:t>
            </a:r>
            <a:endParaRPr lang="en-US" sz="3800" dirty="0">
              <a:solidFill>
                <a:schemeClr val="accent5">
                  <a:lumMod val="50000"/>
                </a:schemeClr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8541" y="5404556"/>
            <a:ext cx="7366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FFFF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真正的美德如河流，愈深愈無聲</a:t>
            </a:r>
            <a:endParaRPr lang="en-US" sz="4000" dirty="0">
              <a:solidFill>
                <a:srgbClr val="FFFF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1971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  <p:bldP spid="8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795" y="711341"/>
            <a:ext cx="7118467" cy="5521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661" t="-1290" r="2017" b="1290"/>
          <a:stretch/>
        </p:blipFill>
        <p:spPr>
          <a:xfrm>
            <a:off x="0" y="-88491"/>
            <a:ext cx="12192000" cy="69464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4904" y="1120877"/>
            <a:ext cx="1877437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6600" dirty="0" smtClean="0">
                <a:latin typeface="文鼎圓立體" panose="02010609010101010101" pitchFamily="49" charset="-120"/>
                <a:ea typeface="文鼎圓立體" panose="02010609010101010101" pitchFamily="49" charset="-120"/>
                <a:cs typeface="文鼎圓立體" panose="02010609010101010101" pitchFamily="49" charset="-120"/>
              </a:rPr>
              <a:t>無私</a:t>
            </a:r>
            <a:endParaRPr lang="en-US" sz="6600" dirty="0">
              <a:latin typeface="文鼎圓立體" panose="02010609010101010101" pitchFamily="49" charset="-120"/>
              <a:ea typeface="文鼎圓立體" panose="02010609010101010101" pitchFamily="49" charset="-120"/>
              <a:cs typeface="文鼎圓立體" panose="02010609010101010101" pitchFamily="49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43885" y="1120877"/>
            <a:ext cx="1877437" cy="11079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6600" dirty="0">
                <a:latin typeface="文鼎圓立體" panose="02010609010101010101" pitchFamily="49" charset="-120"/>
                <a:ea typeface="文鼎圓立體" panose="02010609010101010101" pitchFamily="49" charset="-120"/>
                <a:cs typeface="文鼎圓立體" panose="02010609010101010101" pitchFamily="49" charset="-120"/>
              </a:rPr>
              <a:t>自</a:t>
            </a:r>
            <a:r>
              <a:rPr lang="zh-TW" altLang="en-US" sz="6600" dirty="0" smtClean="0">
                <a:latin typeface="文鼎圓立體" panose="02010609010101010101" pitchFamily="49" charset="-120"/>
                <a:ea typeface="文鼎圓立體" panose="02010609010101010101" pitchFamily="49" charset="-120"/>
                <a:cs typeface="文鼎圓立體" panose="02010609010101010101" pitchFamily="49" charset="-120"/>
              </a:rPr>
              <a:t>私</a:t>
            </a:r>
            <a:endParaRPr lang="en-US" sz="6600" dirty="0">
              <a:latin typeface="文鼎圓立體" panose="02010609010101010101" pitchFamily="49" charset="-120"/>
              <a:ea typeface="文鼎圓立體" panose="02010609010101010101" pitchFamily="49" charset="-120"/>
              <a:cs typeface="文鼎圓立體" panose="02010609010101010101" pitchFamily="49" charset="-120"/>
            </a:endParaRPr>
          </a:p>
        </p:txBody>
      </p:sp>
      <p:pic>
        <p:nvPicPr>
          <p:cNvPr id="1026" name="Picture 2" descr="Palmer Chinchen — Chaffee Management Gro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665" y="209008"/>
            <a:ext cx="3514725" cy="3739048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37722" y="2887514"/>
            <a:ext cx="3393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Palmer </a:t>
            </a:r>
            <a:r>
              <a:rPr lang="en-US" sz="3200" i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Chinchen</a:t>
            </a:r>
            <a:endParaRPr lang="en-US" sz="3200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Gothic Std B" panose="020B0800000000000000" pitchFamily="34" charset="-128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2030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What is the Meaning of Humility? How Do We Define Humble?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081" y="109178"/>
            <a:ext cx="5046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二</a:t>
            </a:r>
            <a:r>
              <a:rPr lang="en-US" altLang="zh-TW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. </a:t>
            </a:r>
            <a:r>
              <a:rPr lang="zh-TW" altLang="en-US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謙卑合一的</a:t>
            </a:r>
            <a:r>
              <a:rPr lang="zh-TW" altLang="en-US" sz="4400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典範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4734" y="1520066"/>
            <a:ext cx="107498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祂本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有神的形像，不以自己與神同等為強奪的；</a:t>
            </a:r>
          </a:p>
          <a:p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反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倒</a:t>
            </a:r>
            <a:r>
              <a:rPr lang="zh-TW" altLang="en-US" sz="40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虛己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，取了</a:t>
            </a:r>
            <a:r>
              <a:rPr lang="zh-TW" altLang="en-US" sz="40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奴僕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的形像，成為人的樣式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；既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有人的樣子，就自己</a:t>
            </a:r>
            <a:r>
              <a:rPr lang="zh-TW" altLang="en-US" sz="40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卑微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，存心</a:t>
            </a:r>
            <a:r>
              <a:rPr lang="zh-TW" altLang="en-US" sz="40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順服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，以至於</a:t>
            </a:r>
            <a:r>
              <a:rPr lang="zh-TW" altLang="en-US" sz="40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死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，且死在十字架上。 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(6-8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4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0704" y="824027"/>
            <a:ext cx="31886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200" dirty="0" smtClean="0">
                <a:solidFill>
                  <a:srgbClr val="C0000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  <a:sym typeface="Wingdings" panose="05000000000000000000" pitchFamily="2" charset="2"/>
              </a:rPr>
              <a:t></a:t>
            </a:r>
            <a:r>
              <a:rPr lang="zh-TW" altLang="en-US" sz="42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基督的榜樣</a:t>
            </a:r>
            <a:endParaRPr lang="en-US" sz="4200" dirty="0">
              <a:solidFill>
                <a:schemeClr val="accent2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7295" y="4082831"/>
            <a:ext cx="554510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主甘願放棄地位、權柄、</a:t>
            </a:r>
            <a:endParaRPr lang="en-US" altLang="zh-TW" sz="3800" dirty="0" smtClean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8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利益、享受、尊榮</a:t>
            </a:r>
            <a:r>
              <a:rPr lang="en-US" altLang="zh-TW" sz="38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…</a:t>
            </a:r>
            <a:endParaRPr lang="en-US" sz="3800" dirty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741" y="3453204"/>
            <a:ext cx="5373364" cy="320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6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578" r="4097"/>
          <a:stretch/>
        </p:blipFill>
        <p:spPr>
          <a:xfrm>
            <a:off x="409280" y="333487"/>
            <a:ext cx="3000895" cy="2987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280" y="3431689"/>
            <a:ext cx="3980331" cy="3184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3981" y="333487"/>
            <a:ext cx="5637005" cy="6196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 descr="What are rights? | Learn all about your rights | Kids Helpli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542" y="1441527"/>
            <a:ext cx="5930006" cy="33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1085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What is the Meaning of Humility? How Do We Define Humble?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081" y="109178"/>
            <a:ext cx="5046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二</a:t>
            </a:r>
            <a:r>
              <a:rPr lang="en-US" altLang="zh-TW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. </a:t>
            </a:r>
            <a:r>
              <a:rPr lang="zh-TW" altLang="en-US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謙卑合一的</a:t>
            </a:r>
            <a:r>
              <a:rPr lang="zh-TW" altLang="en-US" sz="4400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典範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4734" y="1520066"/>
            <a:ext cx="107498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祂本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有神的形像，不以自己與神同等為強奪的；</a:t>
            </a:r>
          </a:p>
          <a:p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反</a:t>
            </a:r>
            <a:r>
              <a:rPr lang="zh-TW" altLang="en-US" sz="40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倒虛己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40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取了奴僕的形像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40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成為人的樣式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；既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有人的樣子，就自己卑微，存心順服，以至於死，且死在十字架上。 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(6-8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4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0704" y="824027"/>
            <a:ext cx="31886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200" dirty="0" smtClean="0">
                <a:solidFill>
                  <a:srgbClr val="C0000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  <a:sym typeface="Wingdings" panose="05000000000000000000" pitchFamily="2" charset="2"/>
              </a:rPr>
              <a:t></a:t>
            </a:r>
            <a:r>
              <a:rPr lang="zh-TW" altLang="en-US" sz="42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基督的榜樣</a:t>
            </a:r>
            <a:endParaRPr lang="en-US" sz="4200" dirty="0">
              <a:solidFill>
                <a:schemeClr val="accent2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14733" y="4242823"/>
            <a:ext cx="107498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因為人子來，並不是要受人的服事，乃是要服事人，並且要捨命作多人的贖價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可 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10:45)</a:t>
            </a:r>
            <a:endParaRPr lang="en-US" sz="34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14732" y="4248489"/>
            <a:ext cx="107498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因為人子來，並不是要受人的服事，</a:t>
            </a:r>
            <a:r>
              <a:rPr lang="zh-TW" altLang="en-US" sz="4000" u="sng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乃是要服事人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，並且要捨命作多人的贖價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可 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10:45)</a:t>
            </a:r>
            <a:endParaRPr lang="en-US" sz="34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33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ussie troops kill man and use prosthetic leg as drinking vessel |  news.com.au — Australia&amp;#39;s leading news s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dvancements in Prosthetic Technology for Amputee Veterans - Military  Connecti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7"/>
          <a:stretch/>
        </p:blipFill>
        <p:spPr bwMode="auto">
          <a:xfrm>
            <a:off x="182653" y="247507"/>
            <a:ext cx="3585008" cy="4761221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67661" y="464905"/>
            <a:ext cx="75680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我沒有失去我的腿，我奉獻了它</a:t>
            </a:r>
            <a:endParaRPr lang="en-US" altLang="zh-TW" sz="4000" b="1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sz="40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Ridge Heavy SF" panose="020BE200000000000000" pitchFamily="34" charset="0"/>
                <a:ea typeface="華康魏碑體 Std W7" panose="03000700000000000000" pitchFamily="66" charset="-120"/>
              </a:rPr>
              <a:t> I didn’t lose my leg</a:t>
            </a:r>
            <a:r>
              <a:rPr lang="en-US" sz="40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Ridge Heavy SF" panose="020BE200000000000000" pitchFamily="34" charset="0"/>
                <a:ea typeface="華康魏碑體 Std W7" panose="03000700000000000000" pitchFamily="66" charset="-120"/>
              </a:rPr>
              <a:t>.  I gave it.</a:t>
            </a:r>
            <a:endParaRPr lang="en-US" sz="4000" b="1" i="1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Ridge Heavy SF" panose="020BE200000000000000" pitchFamily="34" charset="0"/>
              <a:ea typeface="華康魏碑體 Std W7" panose="030007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54342" y="2314178"/>
            <a:ext cx="8250977" cy="40780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7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忘記你的權利，但要記住你的責任</a:t>
            </a:r>
            <a:endParaRPr lang="en-US" altLang="zh-TW" sz="37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37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忘記你的不便，但要記住你的祝福</a:t>
            </a:r>
            <a:endParaRPr lang="en-US" altLang="zh-TW" sz="37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37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忘記自己的成就，但緊記別人的恩情</a:t>
            </a:r>
            <a:endParaRPr lang="en-US" altLang="zh-TW" sz="37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37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忘記你的特權，但要記住你的義務</a:t>
            </a:r>
            <a:endParaRPr lang="en-US" altLang="zh-TW" sz="37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37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更重要，就是忘記自己的偉大</a:t>
            </a:r>
            <a:endParaRPr lang="en-US" altLang="zh-TW" sz="37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37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要以「無私」取代「自私」</a:t>
            </a:r>
            <a:endParaRPr lang="en-US" altLang="zh-TW" sz="3700" dirty="0" smtClean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  <a:p>
            <a:r>
              <a:rPr lang="zh-TW" altLang="en-US" sz="37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楷書體 Std W9" panose="03000900000000000000" pitchFamily="66" charset="-120"/>
                <a:ea typeface="華康楷書體 Std W9" panose="03000900000000000000" pitchFamily="66" charset="-120"/>
              </a:rPr>
              <a:t>要學基督，把別人的需要放在自己之前</a:t>
            </a:r>
            <a:endParaRPr lang="en-US" sz="37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楷書體 Std W9" panose="03000900000000000000" pitchFamily="66" charset="-120"/>
              <a:ea typeface="華康楷書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09022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What is the Meaning of Humility? How Do We Define Humble?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081" y="109178"/>
            <a:ext cx="5046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三</a:t>
            </a:r>
            <a:r>
              <a:rPr lang="en-US" altLang="zh-TW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. </a:t>
            </a:r>
            <a:r>
              <a:rPr lang="zh-TW" altLang="en-US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謙卑合一的</a:t>
            </a:r>
            <a:r>
              <a:rPr lang="zh-TW" altLang="en-US" sz="4400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結果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4734" y="1455518"/>
            <a:ext cx="107498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你們就要意念相同，愛心相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同</a:t>
            </a:r>
            <a:r>
              <a:rPr lang="en-US" altLang="zh-TW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</a:t>
            </a:r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使</a:t>
            </a:r>
            <a:r>
              <a:rPr lang="zh-TW" altLang="en-US" sz="40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我的喜樂可以滿</a:t>
            </a:r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足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(2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4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0704" y="824027"/>
            <a:ext cx="26500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200" dirty="0" smtClean="0">
                <a:solidFill>
                  <a:srgbClr val="C0000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  <a:sym typeface="Wingdings" panose="05000000000000000000" pitchFamily="2" charset="2"/>
              </a:rPr>
              <a:t></a:t>
            </a:r>
            <a:r>
              <a:rPr lang="zh-TW" altLang="en-US" sz="42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喜樂滿足</a:t>
            </a:r>
            <a:endParaRPr lang="en-US" sz="4200" dirty="0">
              <a:solidFill>
                <a:schemeClr val="accent2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14733" y="2772549"/>
            <a:ext cx="107498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幫助別人成功是更大的喜樂，遠比自己所贏得</a:t>
            </a:r>
            <a:endParaRPr lang="en-US" altLang="zh-TW" sz="4000" dirty="0" smtClean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更令人滿足</a:t>
            </a:r>
            <a:endParaRPr lang="en-US" sz="3400" dirty="0">
              <a:solidFill>
                <a:schemeClr val="accent2">
                  <a:lumMod val="50000"/>
                </a:scheme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2857" l="10000" r="90000"/>
                    </a14:imgEffect>
                  </a14:imgLayer>
                </a14:imgProps>
              </a:ext>
            </a:extLst>
          </a:blip>
          <a:srcRect b="7039"/>
          <a:stretch/>
        </p:blipFill>
        <p:spPr>
          <a:xfrm>
            <a:off x="2687146" y="3352297"/>
            <a:ext cx="5565017" cy="37141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176" y="4512770"/>
            <a:ext cx="48013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與天鬥</a:t>
            </a:r>
            <a:r>
              <a:rPr lang="zh-TW" altLang="en-US" sz="4000" dirty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、</a:t>
            </a:r>
            <a:r>
              <a:rPr lang="zh-TW" altLang="en-US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地鬥、人鬥</a:t>
            </a:r>
            <a:endParaRPr lang="en-US" altLang="zh-TW" sz="4000" dirty="0" smtClean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4000" dirty="0" smtClean="0"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其樂無窮？</a:t>
            </a:r>
            <a:endParaRPr lang="en-US" sz="4000" dirty="0"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2050" name="Picture 2" descr="5 tactics to deal with your fighting kid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688" y1="60889" x2="2688" y2="60889"/>
                        <a14:foregroundMark x1="11938" y1="89111" x2="11938" y2="90556"/>
                        <a14:foregroundMark x1="15313" y1="78778" x2="15313" y2="78778"/>
                        <a14:foregroundMark x1="8125" y1="89778" x2="8125" y2="89778"/>
                        <a14:foregroundMark x1="6313" y1="87000" x2="6313" y2="87000"/>
                        <a14:foregroundMark x1="3063" y1="17667" x2="3063" y2="17667"/>
                        <a14:foregroundMark x1="5063" y1="18778" x2="7062" y2="19444"/>
                        <a14:foregroundMark x1="4250" y1="92667" x2="5063" y2="94444"/>
                        <a14:foregroundMark x1="5500" y1="87000" x2="5500" y2="87000"/>
                        <a14:foregroundMark x1="3500" y1="83000" x2="3875" y2="85222"/>
                        <a14:foregroundMark x1="1688" y1="95889" x2="2500" y2="98444"/>
                        <a14:foregroundMark x1="92500" y1="89778" x2="92500" y2="89778"/>
                        <a14:foregroundMark x1="81000" y1="88444" x2="81000" y2="88444"/>
                        <a14:foregroundMark x1="78438" y1="84111" x2="78438" y2="84111"/>
                        <a14:foregroundMark x1="96875" y1="73778" x2="96875" y2="73778"/>
                        <a14:foregroundMark x1="98125" y1="84778" x2="98125" y2="85889"/>
                        <a14:foregroundMark x1="98125" y1="95222" x2="98125" y2="95222"/>
                        <a14:foregroundMark x1="85625" y1="98000" x2="85625" y2="98000"/>
                        <a14:foregroundMark x1="79813" y1="92667" x2="79813" y2="92667"/>
                        <a14:foregroundMark x1="74188" y1="92333" x2="74188" y2="92333"/>
                        <a14:foregroundMark x1="72375" y1="92333" x2="72375" y2="92333"/>
                        <a14:foregroundMark x1="88063" y1="82333" x2="88063" y2="82333"/>
                        <a14:foregroundMark x1="92688" y1="81222" x2="92688" y2="81222"/>
                        <a14:foregroundMark x1="90500" y1="97000" x2="90500" y2="97000"/>
                        <a14:foregroundMark x1="92500" y1="89111" x2="92500" y2="89111"/>
                        <a14:foregroundMark x1="77625" y1="96222" x2="77625" y2="96222"/>
                        <a14:foregroundMark x1="74813" y1="95222" x2="74813" y2="95222"/>
                        <a14:foregroundMark x1="74375" y1="95556" x2="74375" y2="95556"/>
                        <a14:foregroundMark x1="73188" y1="96556" x2="73188" y2="96556"/>
                        <a14:foregroundMark x1="72000" y1="97000" x2="72000" y2="97000"/>
                        <a14:foregroundMark x1="72000" y1="95222" x2="72000" y2="95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53834" y="3484953"/>
            <a:ext cx="5038165" cy="337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ultiply 5"/>
          <p:cNvSpPr/>
          <p:nvPr/>
        </p:nvSpPr>
        <p:spPr>
          <a:xfrm>
            <a:off x="-424153" y="3894269"/>
            <a:ext cx="5792219" cy="2377843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819761" y="4595186"/>
            <a:ext cx="146706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奮鬥</a:t>
            </a:r>
            <a:endParaRPr lang="en-US" sz="5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639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5" grpId="0"/>
      <p:bldP spid="6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pecial Olympics Indi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229600" y="6065520"/>
            <a:ext cx="1706880" cy="24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5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667" t="31481" r="48499" b="15482"/>
          <a:stretch/>
        </p:blipFill>
        <p:spPr>
          <a:xfrm>
            <a:off x="213360" y="344125"/>
            <a:ext cx="5303520" cy="4295612"/>
          </a:xfrm>
          <a:prstGeom prst="rect">
            <a:avLst/>
          </a:prstGeom>
        </p:spPr>
      </p:pic>
      <p:pic>
        <p:nvPicPr>
          <p:cNvPr id="10242" name="Picture 2" descr="Special Athlete | PassItOn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28" y="3043708"/>
            <a:ext cx="6111034" cy="343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5167" t="28519" r="26667" b="17852"/>
          <a:stretch/>
        </p:blipFill>
        <p:spPr>
          <a:xfrm>
            <a:off x="213360" y="344125"/>
            <a:ext cx="6274354" cy="392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6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What is the Meaning of Humility? How Do We Define Humble?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/>
        </p:blipFill>
        <p:spPr bwMode="auto">
          <a:xfrm>
            <a:off x="0" y="-2216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081" y="109178"/>
            <a:ext cx="5046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三</a:t>
            </a:r>
            <a:r>
              <a:rPr lang="en-US" altLang="zh-TW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. </a:t>
            </a:r>
            <a:r>
              <a:rPr lang="zh-TW" altLang="en-US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謙卑合一的</a:t>
            </a:r>
            <a:r>
              <a:rPr lang="zh-TW" altLang="en-US" sz="4400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結果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4734" y="1520066"/>
            <a:ext cx="107498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既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有人的樣子，就自己卑微，存心順服，以至於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死</a:t>
            </a:r>
            <a:r>
              <a:rPr lang="en-US" altLang="zh-TW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所以，</a:t>
            </a:r>
            <a:r>
              <a:rPr lang="zh-TW" altLang="en-US" sz="40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</a:t>
            </a:r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將祂升</a:t>
            </a:r>
            <a:r>
              <a:rPr lang="zh-TW" altLang="en-US" sz="40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為至高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，又賜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給祂超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乎萬名之上的名 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(8-9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4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0704" y="824027"/>
            <a:ext cx="265008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200" dirty="0" smtClean="0">
                <a:solidFill>
                  <a:srgbClr val="C00000"/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  <a:sym typeface="Wingdings" panose="05000000000000000000" pitchFamily="2" charset="2"/>
              </a:rPr>
              <a:t></a:t>
            </a:r>
            <a:r>
              <a:rPr lang="zh-TW" altLang="en-US" sz="42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  <a:sym typeface="Wingdings" panose="05000000000000000000" pitchFamily="2" charset="2"/>
              </a:rPr>
              <a:t>被升為高</a:t>
            </a:r>
            <a:endParaRPr lang="en-US" sz="4200" dirty="0">
              <a:solidFill>
                <a:schemeClr val="accent2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14733" y="3613808"/>
            <a:ext cx="107498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你們眾人也都要以謙卑束腰，彼此順服；因為</a:t>
            </a:r>
            <a:r>
              <a:rPr lang="zh-TW" altLang="en-US" sz="40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神阻擋驕傲的人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4000" dirty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賜恩給謙卑的</a:t>
            </a:r>
            <a:r>
              <a:rPr lang="zh-TW" altLang="en-US" sz="4000" dirty="0" smtClean="0">
                <a:solidFill>
                  <a:schemeClr val="accent5">
                    <a:lumMod val="75000"/>
                  </a:schemeClr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人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。所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以，</a:t>
            </a:r>
            <a:r>
              <a:rPr lang="zh-TW" altLang="en-US" sz="40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你們要自卑，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服在神大能的手下，</a:t>
            </a:r>
            <a:r>
              <a:rPr lang="zh-TW" altLang="en-US" sz="40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到了時</a:t>
            </a:r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候祂必</a:t>
            </a:r>
            <a:r>
              <a:rPr lang="zh-TW" altLang="en-US" sz="40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叫你們升高 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彼前</a:t>
            </a:r>
            <a:r>
              <a:rPr lang="en-US" altLang="zh-TW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5:5-6)</a:t>
            </a:r>
            <a:endParaRPr lang="en-US" sz="34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71150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uple at Gas Station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1"/>
          <a:stretch/>
        </p:blipFill>
        <p:spPr bwMode="auto">
          <a:xfrm>
            <a:off x="155574" y="3190221"/>
            <a:ext cx="4194181" cy="2640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24"/>
          <a:stretch/>
        </p:blipFill>
        <p:spPr>
          <a:xfrm>
            <a:off x="4545403" y="656216"/>
            <a:ext cx="7546193" cy="526048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AutoShape 2" descr="Opening a Gas Station: The Ultimate Guide (2021) - UpFli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5" y="257980"/>
            <a:ext cx="4194181" cy="2640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47261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St Paul&amp;#39;s Cathedral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St Paul's Cathedr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83" y="434975"/>
            <a:ext cx="6858000" cy="3857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8588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limbing the Dome of St Paul&amp;#39;s Cathedr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The Bits Of St Paul&amp;#39;s Cathedral You Won&amp;#39;t Get To See | London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98" y="2225812"/>
            <a:ext cx="5549290" cy="41619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4691" y="357886"/>
            <a:ext cx="58210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Ridge Heavy SF" panose="020BE200000000000000" pitchFamily="34" charset="0"/>
              </a:rPr>
              <a:t>Go down to go up</a:t>
            </a:r>
            <a:endParaRPr lang="en-US" sz="6000" i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ue Ridge Heavy SF" panose="020BE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5448" y="1178828"/>
            <a:ext cx="531427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圓立體" panose="02010609010101010101" pitchFamily="49" charset="-120"/>
                <a:ea typeface="文鼎圓立體" panose="02010609010101010101" pitchFamily="49" charset="-120"/>
                <a:cs typeface="文鼎圓立體" panose="02010609010101010101" pitchFamily="49" charset="-120"/>
              </a:rPr>
              <a:t>要下去，才能往上</a:t>
            </a:r>
            <a:endParaRPr lang="en-US" sz="50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圓立體" panose="02010609010101010101" pitchFamily="49" charset="-120"/>
              <a:ea typeface="文鼎圓立體" panose="02010609010101010101" pitchFamily="49" charset="-120"/>
              <a:cs typeface="文鼎圓立體" panose="02010609010101010101" pitchFamily="49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728" y="2354747"/>
            <a:ext cx="551946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2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  <a:cs typeface="文鼎圓立體" panose="02010609010101010101" pitchFamily="49" charset="-120"/>
              </a:rPr>
              <a:t>謙卑是升高的開始</a:t>
            </a:r>
            <a:endParaRPr lang="en-US" sz="5200" dirty="0">
              <a:solidFill>
                <a:schemeClr val="accent4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  <a:cs typeface="文鼎圓立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4627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Taking Selfies Destroys Your Confidence and Raises Anxiety, a Study Shows.  Why Are You Still Doing It? | Inc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12" y="216817"/>
            <a:ext cx="4216897" cy="2482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006" y="200549"/>
            <a:ext cx="3788418" cy="2527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871" y="188674"/>
            <a:ext cx="3560043" cy="2511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54" y="2852755"/>
            <a:ext cx="5642702" cy="3833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2484" y="2840880"/>
            <a:ext cx="6145806" cy="3844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948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Your Attitude Determines Your Altitu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190" y="237507"/>
            <a:ext cx="7600950" cy="602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-130628" y="4405745"/>
            <a:ext cx="4762500" cy="4476997"/>
            <a:chOff x="142504" y="2861953"/>
            <a:chExt cx="4762500" cy="4476997"/>
          </a:xfrm>
        </p:grpSpPr>
        <p:pic>
          <p:nvPicPr>
            <p:cNvPr id="16392" name="Picture 8" descr="Three orange, blue, and red balloons graphic, Infante Creations Balloon  Decor, Party Balloon, balloon, sphere png | PNGEg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62" b="97900" l="5778" r="94667">
                          <a14:foregroundMark x1="48889" y1="13570" x2="48889" y2="13570"/>
                          <a14:foregroundMark x1="41333" y1="22698" x2="41333" y2="22698"/>
                          <a14:foregroundMark x1="16889" y1="39580" x2="16889" y2="39580"/>
                          <a14:foregroundMark x1="15333" y1="38691" x2="15333" y2="38691"/>
                          <a14:foregroundMark x1="15333" y1="38691" x2="15333" y2="38691"/>
                          <a14:foregroundMark x1="70556" y1="42730" x2="70556" y2="42730"/>
                          <a14:foregroundMark x1="72000" y1="41761" x2="72000" y2="41761"/>
                          <a14:foregroundMark x1="72778" y1="41195" x2="72778" y2="41195"/>
                          <a14:foregroundMark x1="54444" y1="49354" x2="54444" y2="49354"/>
                          <a14:foregroundMark x1="50667" y1="50162" x2="50667" y2="50162"/>
                          <a14:foregroundMark x1="50667" y1="55897" x2="50667" y2="55897"/>
                          <a14:foregroundMark x1="50778" y1="67447" x2="50778" y2="67447"/>
                          <a14:foregroundMark x1="51444" y1="61955" x2="51444" y2="61955"/>
                          <a14:foregroundMark x1="48000" y1="56220" x2="48000" y2="56220"/>
                          <a14:foregroundMark x1="52000" y1="58724" x2="52000" y2="58724"/>
                          <a14:foregroundMark x1="51222" y1="57512" x2="51222" y2="57512"/>
                          <a14:foregroundMark x1="64222" y1="66801" x2="64222" y2="66801"/>
                          <a14:foregroundMark x1="66444" y1="68578" x2="66444" y2="68578"/>
                          <a14:foregroundMark x1="67556" y1="70598" x2="67556" y2="70598"/>
                          <a14:foregroundMark x1="66333" y1="69790" x2="66333" y2="69790"/>
                          <a14:foregroundMark x1="68111" y1="74394" x2="68111" y2="74394"/>
                          <a14:foregroundMark x1="68222" y1="77948" x2="68222" y2="77948"/>
                          <a14:foregroundMark x1="50556" y1="68901" x2="50556" y2="68901"/>
                          <a14:foregroundMark x1="48333" y1="66963" x2="48333" y2="66963"/>
                          <a14:foregroundMark x1="51889" y1="74233" x2="51889" y2="74233"/>
                          <a14:foregroundMark x1="50667" y1="76333" x2="50667" y2="76333"/>
                          <a14:foregroundMark x1="55889" y1="72698" x2="55889" y2="72698"/>
                          <a14:foregroundMark x1="55556" y1="69467" x2="55556" y2="69467"/>
                          <a14:foregroundMark x1="54667" y1="65590" x2="54667" y2="65590"/>
                          <a14:foregroundMark x1="52444" y1="60501" x2="52444" y2="60501"/>
                          <a14:foregroundMark x1="55000" y1="66397" x2="55000" y2="66397"/>
                          <a14:foregroundMark x1="55889" y1="67851" x2="55889" y2="67851"/>
                          <a14:foregroundMark x1="56444" y1="71486" x2="56444" y2="71486"/>
                          <a14:foregroundMark x1="55000" y1="74556" x2="55000" y2="74556"/>
                          <a14:foregroundMark x1="47667" y1="70194" x2="47667" y2="70194"/>
                          <a14:foregroundMark x1="52778" y1="76817" x2="52778" y2="76817"/>
                          <a14:foregroundMark x1="66778" y1="80452" x2="66778" y2="80452"/>
                          <a14:foregroundMark x1="55778" y1="83926" x2="55778" y2="83926"/>
                          <a14:foregroundMark x1="16556" y1="37803" x2="16556" y2="378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538" y="2861953"/>
              <a:ext cx="3090653" cy="42513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394" name="Picture 10" descr="Transparent Colorful Balloons Png Clipart Image Gallery - Transparent  Background Colorful Balloons Png, Png Download , Transparent Png Image -  PNGite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504" y="4671950"/>
              <a:ext cx="4762500" cy="2667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72447" y="245793"/>
            <a:ext cx="4310743" cy="5732443"/>
            <a:chOff x="259102" y="843812"/>
            <a:chExt cx="3983040" cy="54118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/>
            <a:srcRect b="21933"/>
            <a:stretch/>
          </p:blipFill>
          <p:spPr>
            <a:xfrm>
              <a:off x="259102" y="843812"/>
              <a:ext cx="3983040" cy="541181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929290" y="1789836"/>
              <a:ext cx="123944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chemeClr val="accent4">
                      <a:lumMod val="40000"/>
                      <a:lumOff val="60000"/>
                    </a:schemeClr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lue Ridge Heavy SF" panose="020BE200000000000000" pitchFamily="34" charset="0"/>
                </a:rPr>
                <a:t>CCIC</a:t>
              </a:r>
              <a:endParaRPr lang="en-US" sz="400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ue Ridge Heavy SF" panose="020BE200000000000000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495804" y="4156364"/>
            <a:ext cx="51090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4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文鼎圓立體" panose="02010609010101010101" pitchFamily="49" charset="-120"/>
                <a:ea typeface="文鼎圓立體" panose="02010609010101010101" pitchFamily="49" charset="-120"/>
                <a:cs typeface="文鼎圓立體" panose="02010609010101010101" pitchFamily="49" charset="-120"/>
              </a:rPr>
              <a:t>態度決定高度</a:t>
            </a:r>
            <a:endParaRPr lang="en-US" sz="6400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文鼎圓立體" panose="02010609010101010101" pitchFamily="49" charset="-120"/>
              <a:ea typeface="文鼎圓立體" panose="02010609010101010101" pitchFamily="49" charset="-120"/>
              <a:cs typeface="文鼎圓立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17825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022E-16 L 0.00234 -0.89954 " pathEditMode="relative" rAng="0" ptsTypes="AA">
                                      <p:cBhvr>
                                        <p:cTn id="13" dur="7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4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646"/>
          <a:stretch/>
        </p:blipFill>
        <p:spPr>
          <a:xfrm>
            <a:off x="388139" y="129404"/>
            <a:ext cx="3074197" cy="2791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Texting Church | Catholic Sensibil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39" y="3064734"/>
            <a:ext cx="3074197" cy="3720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421" y="3064734"/>
            <a:ext cx="5471516" cy="3720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6" name="Picture 4" descr="The Ultimate Guide to Email Marketing for 20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421" y="129405"/>
            <a:ext cx="4191784" cy="2791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939" y="1914861"/>
            <a:ext cx="5401578" cy="36043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08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4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 Humble, and Proudly, Psychologists Say - The New York Ti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25194" y="682382"/>
            <a:ext cx="68531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我很想謙卑，</a:t>
            </a:r>
            <a:endParaRPr lang="en-US" altLang="zh-TW" sz="40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但又擔心沒人注意到我謙卑！</a:t>
            </a:r>
            <a:endParaRPr lang="en-US" sz="4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25194" y="2117672"/>
            <a:ext cx="63401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謙卑如內衣，雖必不可少，</a:t>
            </a:r>
            <a:endParaRPr lang="en-US" altLang="zh-TW" sz="40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但若顯示則不雅！</a:t>
            </a:r>
            <a:endParaRPr lang="en-US" sz="4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3402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What is the Meaning of Humility? How Do We Define Humble?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33797" y="2183589"/>
            <a:ext cx="5046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一</a:t>
            </a:r>
            <a:r>
              <a:rPr lang="en-US" altLang="zh-TW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. </a:t>
            </a:r>
            <a:r>
              <a:rPr lang="zh-TW" altLang="en-US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謙卑合一的</a:t>
            </a:r>
            <a:r>
              <a:rPr lang="zh-TW" altLang="en-US" sz="44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基礎</a:t>
            </a:r>
            <a:endParaRPr lang="en-US" sz="4400" dirty="0">
              <a:solidFill>
                <a:schemeClr val="accent2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3797" y="2923151"/>
            <a:ext cx="5046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二</a:t>
            </a:r>
            <a:r>
              <a:rPr lang="en-US" altLang="zh-TW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. </a:t>
            </a:r>
            <a:r>
              <a:rPr lang="zh-TW" altLang="en-US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謙卑合一的</a:t>
            </a:r>
            <a:r>
              <a:rPr lang="zh-TW" altLang="en-US" sz="44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典範</a:t>
            </a:r>
            <a:endParaRPr lang="en-US" sz="4400" dirty="0">
              <a:solidFill>
                <a:schemeClr val="accent2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3797" y="3692592"/>
            <a:ext cx="5046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三</a:t>
            </a:r>
            <a:r>
              <a:rPr lang="en-US" altLang="zh-TW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. </a:t>
            </a:r>
            <a:r>
              <a:rPr lang="zh-TW" altLang="en-US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謙卑合一的</a:t>
            </a:r>
            <a:r>
              <a:rPr lang="zh-TW" altLang="en-US" sz="44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結</a:t>
            </a:r>
            <a:r>
              <a:rPr lang="zh-TW" altLang="en-US" sz="4400" dirty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果</a:t>
            </a:r>
            <a:endParaRPr lang="en-US" sz="4400" dirty="0">
              <a:solidFill>
                <a:schemeClr val="accent2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84" y="414552"/>
            <a:ext cx="4762500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436521" y="592900"/>
            <a:ext cx="6853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第一章</a:t>
            </a:r>
            <a:r>
              <a:rPr lang="zh-TW" altLang="en-US" sz="4000" dirty="0" smtClean="0">
                <a:solidFill>
                  <a:schemeClr val="accent5">
                    <a:lumMod val="75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「齊心努力興旺福音」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36521" y="1336621"/>
            <a:ext cx="6853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accent2">
                    <a:lumMod val="50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第二章</a:t>
            </a:r>
            <a:r>
              <a:rPr lang="zh-TW" altLang="en-US" sz="4000" dirty="0" smtClean="0">
                <a:solidFill>
                  <a:schemeClr val="accent5">
                    <a:lumMod val="75000"/>
                  </a:schemeClr>
                </a:solidFill>
                <a:latin typeface="華康正顏楷體 Std W9" panose="03000900000000000000" pitchFamily="66" charset="-120"/>
                <a:ea typeface="華康正顏楷體 Std W9" panose="03000900000000000000" pitchFamily="66" charset="-120"/>
              </a:rPr>
              <a:t>「團結合一順服謙卑」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華康正顏楷體 Std W9" panose="03000900000000000000" pitchFamily="66" charset="-120"/>
              <a:ea typeface="華康正顏楷體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148504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What is the Meaning of Humility? How Do We Define Humble?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081" y="109178"/>
            <a:ext cx="5046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一</a:t>
            </a:r>
            <a:r>
              <a:rPr lang="en-US" altLang="zh-TW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. </a:t>
            </a:r>
            <a:r>
              <a:rPr lang="zh-TW" altLang="en-US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謙卑合一的</a:t>
            </a:r>
            <a:r>
              <a:rPr lang="zh-TW" altLang="en-US" sz="4400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基礎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4734" y="1520066"/>
            <a:ext cx="107498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所以，在基督裡若有甚麼勸勉，愛心有甚麼安慰，聖靈有甚麼交通，心中有甚麼慈悲憐憫，你們就要意念</a:t>
            </a:r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相同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，愛心</a:t>
            </a:r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相同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，有</a:t>
            </a:r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一樣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的心思，有</a:t>
            </a:r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一樣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的意念，使我的喜樂可以滿足 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(1-2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4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0704" y="824027"/>
            <a:ext cx="33730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2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A.</a:t>
            </a:r>
            <a:r>
              <a:rPr lang="zh-TW" altLang="en-US" sz="42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調整價值觀</a:t>
            </a:r>
            <a:endParaRPr lang="en-US" sz="4200" dirty="0">
              <a:solidFill>
                <a:schemeClr val="accent2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pic>
        <p:nvPicPr>
          <p:cNvPr id="6148" name="Picture 4" descr="5 Simple Ways to Stand Out From the Crowd and Make More Sal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92"/>
          <a:stretch/>
        </p:blipFill>
        <p:spPr bwMode="auto">
          <a:xfrm>
            <a:off x="3631818" y="4074611"/>
            <a:ext cx="5874870" cy="262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41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4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What is the Meaning of Humility? How Do We Define Humble?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081" y="109178"/>
            <a:ext cx="5046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一</a:t>
            </a:r>
            <a:r>
              <a:rPr lang="en-US" altLang="zh-TW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. </a:t>
            </a:r>
            <a:r>
              <a:rPr lang="zh-TW" altLang="en-US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謙卑合一的</a:t>
            </a:r>
            <a:r>
              <a:rPr lang="zh-TW" altLang="en-US" sz="4400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基礎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4734" y="1520066"/>
            <a:ext cx="107498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你們就要意念相同，愛心相同，有一樣的心思，有一樣的意念，使我的喜樂可以滿足 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(1-2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4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0704" y="824027"/>
            <a:ext cx="33730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2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A.</a:t>
            </a:r>
            <a:r>
              <a:rPr lang="zh-TW" altLang="en-US" sz="42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調整價值觀</a:t>
            </a:r>
            <a:endParaRPr lang="en-US" sz="4200" dirty="0">
              <a:solidFill>
                <a:schemeClr val="accent2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4882" y="2862052"/>
            <a:ext cx="31229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Union = </a:t>
            </a:r>
            <a:r>
              <a:rPr lang="zh-TW" altLang="en-US" sz="40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聯盟</a:t>
            </a:r>
            <a:endParaRPr lang="en-US" sz="4000" dirty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0704" y="3464548"/>
            <a:ext cx="4262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Uniformity = </a:t>
            </a:r>
            <a:r>
              <a:rPr lang="zh-TW" altLang="en-US" sz="40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一致</a:t>
            </a:r>
            <a:endParaRPr lang="en-US" sz="4000" dirty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0704" y="4067044"/>
            <a:ext cx="3057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Unity = </a:t>
            </a:r>
            <a:r>
              <a:rPr lang="zh-TW" altLang="en-US" sz="40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合一</a:t>
            </a:r>
            <a:endParaRPr lang="en-US" sz="4000" dirty="0"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80704" y="4853497"/>
            <a:ext cx="53142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價值觀決定人生取向、</a:t>
            </a:r>
            <a:endParaRPr lang="en-US" altLang="zh-TW" sz="4000" dirty="0" smtClean="0">
              <a:solidFill>
                <a:schemeClr val="accent5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  <a:p>
            <a:r>
              <a:rPr lang="zh-TW" altLang="en-US" sz="4000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優先次序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pic>
        <p:nvPicPr>
          <p:cNvPr id="7170" name="Picture 2" descr="How to Identify Your Company Core Values (and Leverage Them to Your  Advantage) - Toggl B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795" y="3175955"/>
            <a:ext cx="5618315" cy="351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313223" y="1519933"/>
            <a:ext cx="1074988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你們就要</a:t>
            </a:r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意念相同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</a:t>
            </a:r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愛心相同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，有</a:t>
            </a:r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一樣的心思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，有</a:t>
            </a:r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一樣的意念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，使我的喜樂可以滿足 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(1-2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4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99" b="100000" l="0" r="89844">
                        <a14:backgroundMark x1="50488" y1="94624" x2="50488" y2="946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7793" y="-409433"/>
            <a:ext cx="7007629" cy="72694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8448" y="854804"/>
            <a:ext cx="299793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  <a:sym typeface="Wingdings" panose="05000000000000000000" pitchFamily="2" charset="2"/>
              </a:rPr>
              <a:t> </a:t>
            </a:r>
            <a:r>
              <a:rPr lang="zh-TW" altLang="en-US" sz="4200" dirty="0" smtClean="0">
                <a:solidFill>
                  <a:schemeClr val="accent5">
                    <a:lumMod val="75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  <a:sym typeface="Wingdings" panose="05000000000000000000" pitchFamily="2" charset="2"/>
              </a:rPr>
              <a:t>統一方向</a:t>
            </a:r>
            <a:endParaRPr lang="en-US" sz="4200" dirty="0">
              <a:solidFill>
                <a:schemeClr val="accent5">
                  <a:lumMod val="75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653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1" grpId="0"/>
      <p:bldP spid="1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What is the Meaning of Humility? How Do We Define Humble?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3081" y="109178"/>
            <a:ext cx="5046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一</a:t>
            </a:r>
            <a:r>
              <a:rPr lang="en-US" altLang="zh-TW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. </a:t>
            </a:r>
            <a:r>
              <a:rPr lang="zh-TW" altLang="en-US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謙卑合一的</a:t>
            </a:r>
            <a:r>
              <a:rPr lang="zh-TW" altLang="en-US" sz="4400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基礎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0704" y="824027"/>
            <a:ext cx="337303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2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A.</a:t>
            </a:r>
            <a:r>
              <a:rPr lang="zh-TW" altLang="en-US" sz="42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調整價值觀</a:t>
            </a:r>
            <a:endParaRPr lang="en-US" sz="4200" dirty="0">
              <a:solidFill>
                <a:schemeClr val="accent2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14734" y="1520066"/>
            <a:ext cx="107498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solidFill>
                  <a:schemeClr val="accent1">
                    <a:lumMod val="50000"/>
                  </a:schemeClr>
                </a:solidFill>
                <a:latin typeface="文鼎圓立體" panose="02010609010101010101" pitchFamily="49" charset="-120"/>
                <a:ea typeface="文鼎圓立體" panose="02010609010101010101" pitchFamily="49" charset="-120"/>
                <a:cs typeface="文鼎圓立體" panose="02010609010101010101" pitchFamily="49" charset="-120"/>
              </a:rPr>
              <a:t>關</a:t>
            </a:r>
            <a:r>
              <a:rPr lang="zh-TW" altLang="en-US" sz="4000" dirty="0" smtClean="0">
                <a:solidFill>
                  <a:schemeClr val="accent1">
                    <a:lumMod val="50000"/>
                  </a:schemeClr>
                </a:solidFill>
                <a:latin typeface="文鼎圓立體" panose="02010609010101010101" pitchFamily="49" charset="-120"/>
                <a:ea typeface="文鼎圓立體" panose="02010609010101010101" pitchFamily="49" charset="-120"/>
                <a:cs typeface="文鼎圓立體" panose="02010609010101010101" pitchFamily="49" charset="-120"/>
              </a:rPr>
              <a:t>鍵：</a:t>
            </a:r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</a:t>
            </a:r>
            <a:r>
              <a:rPr lang="zh-TW" altLang="en-US" sz="40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們當以基督耶穌的心為</a:t>
            </a:r>
            <a:r>
              <a:rPr lang="zh-TW" altLang="en-US" sz="40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心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en-US" altLang="zh-TW" sz="34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5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  </a:t>
            </a:r>
            <a:endParaRPr lang="en-US" sz="5000" dirty="0">
              <a:solidFill>
                <a:schemeClr val="accent1">
                  <a:lumMod val="50000"/>
                </a:schemeClr>
              </a:solidFill>
              <a:latin typeface="文鼎圓立體" panose="02010609010101010101" pitchFamily="49" charset="-120"/>
              <a:ea typeface="文鼎圓立體" panose="02010609010101010101" pitchFamily="49" charset="-120"/>
              <a:cs typeface="文鼎圓立體" panose="02010609010101010101" pitchFamily="49" charset="-12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6477348" y="1051560"/>
            <a:ext cx="494952" cy="5688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92737" y="337510"/>
            <a:ext cx="3131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>
                <a:solidFill>
                  <a:schemeClr val="accent5">
                    <a:lumMod val="75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與基督看齊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14734" y="2323482"/>
            <a:ext cx="106346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心思 </a:t>
            </a:r>
            <a:r>
              <a:rPr lang="en-US" altLang="zh-TW" sz="3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</a:t>
            </a:r>
            <a:r>
              <a:rPr lang="zh-TW" altLang="en-US" sz="3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希臘字根 </a:t>
            </a:r>
            <a:r>
              <a:rPr lang="en-US" altLang="zh-TW" sz="3800" i="1" dirty="0" err="1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sympsycho</a:t>
            </a:r>
            <a:r>
              <a:rPr lang="en-US" altLang="zh-TW" sz="3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 </a:t>
            </a:r>
            <a:r>
              <a:rPr lang="en-US" altLang="zh-TW" sz="3800" i="1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symphony</a:t>
            </a:r>
            <a:r>
              <a:rPr lang="en-US" altLang="zh-TW" sz="3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 = </a:t>
            </a:r>
            <a:r>
              <a:rPr lang="zh-TW" altLang="en-US" sz="3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交響樂</a:t>
            </a:r>
            <a:r>
              <a:rPr lang="en-US" altLang="zh-TW" sz="3800" dirty="0" smtClean="0">
                <a:latin typeface="華康黑體 Std W7" panose="020B0700000000000000" pitchFamily="34" charset="-120"/>
                <a:ea typeface="華康黑體 Std W7" panose="020B0700000000000000" pitchFamily="34" charset="-120"/>
                <a:sym typeface="Wingdings" panose="05000000000000000000" pitchFamily="2" charset="2"/>
              </a:rPr>
              <a:t>)</a:t>
            </a:r>
            <a:endParaRPr lang="en-US" sz="3800" dirty="0"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1028" name="Picture 4" descr="Orchestras | New England Conservatory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65"/>
          <a:stretch/>
        </p:blipFill>
        <p:spPr bwMode="auto">
          <a:xfrm>
            <a:off x="3958815" y="3182684"/>
            <a:ext cx="7722268" cy="368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lassical 101 | Why Is The Oboe Used To Tune The Orchestra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4007"/>
            <a:ext cx="5760870" cy="154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hy Does The Oboe Tune The Orchestra? - Bobby Owsinski&amp;#39;s Music Production  Blo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734" y="3041723"/>
            <a:ext cx="2405366" cy="222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04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0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What is the Meaning of Humility? How Do We Define Humble?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3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3081" y="109178"/>
            <a:ext cx="50465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一</a:t>
            </a:r>
            <a:r>
              <a:rPr lang="en-US" altLang="zh-TW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. </a:t>
            </a:r>
            <a:r>
              <a:rPr lang="zh-TW" altLang="en-US" sz="44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謙卑合一的</a:t>
            </a:r>
            <a:r>
              <a:rPr lang="zh-TW" altLang="en-US" sz="4400" dirty="0" smtClean="0">
                <a:solidFill>
                  <a:schemeClr val="accent5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基礎</a:t>
            </a:r>
            <a:endParaRPr lang="en-US" sz="4400" dirty="0">
              <a:solidFill>
                <a:schemeClr val="accent5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14734" y="1520066"/>
            <a:ext cx="1074988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凡事不可結黨，不可貪圖虛浮的榮耀；只要存心謙卑，各人</a:t>
            </a:r>
            <a:r>
              <a:rPr lang="zh-TW" altLang="en-US" sz="40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看別人比自己強</a:t>
            </a:r>
            <a:r>
              <a:rPr lang="zh-TW" altLang="en-US" sz="4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。各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人不要單顧自己的事，</a:t>
            </a:r>
            <a:r>
              <a:rPr lang="zh-TW" altLang="en-US" sz="4000" dirty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也要顧別人的事</a:t>
            </a:r>
            <a:r>
              <a:rPr lang="zh-TW" altLang="en-US" sz="40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 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(3-4</a:t>
            </a:r>
            <a:r>
              <a:rPr lang="zh-TW" altLang="en-US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4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4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80704" y="824027"/>
            <a:ext cx="33281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200" dirty="0" smtClean="0"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B.</a:t>
            </a:r>
            <a:r>
              <a:rPr lang="zh-TW" altLang="en-US" sz="4200" dirty="0" smtClean="0">
                <a:solidFill>
                  <a:schemeClr val="accent2">
                    <a:lumMod val="50000"/>
                  </a:schemeClr>
                </a:solidFill>
                <a:latin typeface="華康宗楷體 Std W7" panose="03000700000000000000" pitchFamily="66" charset="-120"/>
                <a:ea typeface="華康宗楷體 Std W7" panose="03000700000000000000" pitchFamily="66" charset="-120"/>
              </a:rPr>
              <a:t>要顧及他人</a:t>
            </a:r>
            <a:endParaRPr lang="en-US" sz="4200" dirty="0">
              <a:solidFill>
                <a:schemeClr val="accent2">
                  <a:lumMod val="50000"/>
                </a:schemeClr>
              </a:solidFill>
              <a:latin typeface="華康宗楷體 Std W7" panose="03000700000000000000" pitchFamily="66" charset="-120"/>
              <a:ea typeface="華康宗楷體 Std W7" panose="03000700000000000000" pitchFamily="66" charset="-120"/>
            </a:endParaRPr>
          </a:p>
        </p:txBody>
      </p:sp>
      <p:pic>
        <p:nvPicPr>
          <p:cNvPr id="2050" name="Picture 2" descr="出人头地』冒个炮中华成语故事视界-武汉天空蓝动漫设计制作公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459058"/>
            <a:ext cx="5793601" cy="319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7427"/>
          <a:stretch/>
        </p:blipFill>
        <p:spPr>
          <a:xfrm>
            <a:off x="3603712" y="3459058"/>
            <a:ext cx="2367413" cy="33348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8270" r="4798"/>
          <a:stretch/>
        </p:blipFill>
        <p:spPr>
          <a:xfrm>
            <a:off x="285027" y="3545119"/>
            <a:ext cx="3033657" cy="2666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4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3038</TotalTime>
  <Words>1192</Words>
  <Application>Microsoft Office PowerPoint</Application>
  <PresentationFormat>Widescreen</PresentationFormat>
  <Paragraphs>80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Adobe Gothic Std B</vt:lpstr>
      <vt:lpstr>文鼎圓立體</vt:lpstr>
      <vt:lpstr>華康宗楷體 Std W7</vt:lpstr>
      <vt:lpstr>華康楷書體 Std W9</vt:lpstr>
      <vt:lpstr>華康正顏楷體 Std W9</vt:lpstr>
      <vt:lpstr>華康魏碑體 Std W7</vt:lpstr>
      <vt:lpstr>華康黑體 Std W7</vt:lpstr>
      <vt:lpstr>華康黑體 Std W9</vt:lpstr>
      <vt:lpstr>Arial</vt:lpstr>
      <vt:lpstr>Blue Ridge Heavy SF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73</cp:revision>
  <dcterms:created xsi:type="dcterms:W3CDTF">2021-10-13T22:54:05Z</dcterms:created>
  <dcterms:modified xsi:type="dcterms:W3CDTF">2021-10-30T18:05:40Z</dcterms:modified>
</cp:coreProperties>
</file>