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9" r:id="rId4"/>
    <p:sldId id="260" r:id="rId5"/>
    <p:sldId id="261" r:id="rId6"/>
    <p:sldId id="262" r:id="rId7"/>
    <p:sldId id="258" r:id="rId8"/>
    <p:sldId id="263" r:id="rId9"/>
    <p:sldId id="264" r:id="rId10"/>
    <p:sldId id="256" r:id="rId11"/>
    <p:sldId id="265" r:id="rId12"/>
    <p:sldId id="266" r:id="rId13"/>
    <p:sldId id="267" r:id="rId14"/>
    <p:sldId id="268" r:id="rId15"/>
    <p:sldId id="273" r:id="rId16"/>
    <p:sldId id="274" r:id="rId17"/>
    <p:sldId id="275" r:id="rId18"/>
    <p:sldId id="276" r:id="rId19"/>
    <p:sldId id="270" r:id="rId20"/>
    <p:sldId id="277" r:id="rId21"/>
    <p:sldId id="269" r:id="rId22"/>
    <p:sldId id="278" r:id="rId23"/>
    <p:sldId id="279" r:id="rId24"/>
    <p:sldId id="280" r:id="rId25"/>
    <p:sldId id="272" r:id="rId26"/>
    <p:sldId id="281" r:id="rId27"/>
    <p:sldId id="283" r:id="rId28"/>
    <p:sldId id="27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0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94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39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9932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62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975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567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311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679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8377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65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412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2925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17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51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24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927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03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10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72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0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5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CA8B2-EA2A-49E4-8FFE-A2BF97ABB1B9}" type="datetimeFigureOut">
              <a:rPr lang="en-US" smtClean="0"/>
              <a:t>3/11/2021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FCB5D-84B9-42D2-BCD9-60765EC73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52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CCA8B2-EA2A-49E4-8FFE-A2BF97ABB1B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FCB5D-84B9-42D2-BCD9-60765EC73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051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gif"/><Relationship Id="rId3" Type="http://schemas.openxmlformats.org/officeDocument/2006/relationships/image" Target="../media/image25.jpeg"/><Relationship Id="rId7" Type="http://schemas.microsoft.com/office/2007/relationships/hdphoto" Target="../media/hdphoto3.wdp"/><Relationship Id="rId12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3512085"/>
            <a:ext cx="548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『</a:t>
            </a:r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越發奇妙的信仰</a:t>
            </a:r>
            <a:r>
              <a:rPr lang="en-US" altLang="zh-TW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』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6019" y="4373859"/>
            <a:ext cx="411362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哥林多後書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3:7-18)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5040" y="5820355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</a:t>
            </a:r>
            <a:r>
              <a:rPr lang="zh-TW" altLang="en-US" sz="3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3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8009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moses covering his face with v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943" y="275772"/>
            <a:ext cx="5641976" cy="4231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3923" y="319314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衰退的榮光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362" y="4620439"/>
            <a:ext cx="91727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1.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舊約</a:t>
            </a:r>
            <a:r>
              <a:rPr lang="zh-TW" altLang="en-US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效果只是</a:t>
            </a:r>
            <a:r>
              <a:rPr lang="zh-TW" altLang="en-US" sz="3200" dirty="0" smtClean="0">
                <a:solidFill>
                  <a:srgbClr val="C00000"/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外在</a:t>
            </a:r>
            <a:r>
              <a:rPr lang="zh-TW" altLang="en-US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，不在裡面，改變外在行為，</a:t>
            </a:r>
            <a:endParaRPr lang="en-US" altLang="zh-TW" sz="3200" dirty="0" smtClean="0"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  <a:p>
            <a:r>
              <a:rPr lang="en-US" altLang="zh-TW" sz="3200" dirty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 </a:t>
            </a:r>
            <a:r>
              <a:rPr lang="en-US" altLang="zh-TW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  </a:t>
            </a:r>
            <a:r>
              <a:rPr lang="zh-TW" altLang="en-US" sz="3200" u="sng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沒有改變內在生命</a:t>
            </a:r>
            <a:endParaRPr lang="en-US" sz="3200" u="sng" dirty="0"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394" y="5644726"/>
            <a:ext cx="8762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2.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舊約</a:t>
            </a:r>
            <a:r>
              <a:rPr lang="zh-TW" altLang="en-US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只</a:t>
            </a:r>
            <a:r>
              <a:rPr lang="zh-TW" altLang="en-US" sz="3200" dirty="0" smtClean="0">
                <a:solidFill>
                  <a:srgbClr val="C00000"/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暴露</a:t>
            </a:r>
            <a:r>
              <a:rPr lang="zh-TW" altLang="en-US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人性罪惡，</a:t>
            </a:r>
            <a:r>
              <a:rPr lang="zh-TW" altLang="en-US" sz="3200" u="sng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不能改善人的罪性</a:t>
            </a:r>
            <a:r>
              <a:rPr lang="zh-TW" altLang="en-US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，只</a:t>
            </a:r>
            <a:endParaRPr lang="en-US" altLang="zh-TW" sz="3200" dirty="0" smtClean="0"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  <a:p>
            <a:r>
              <a:rPr lang="en-US" altLang="zh-TW" sz="3200" dirty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 </a:t>
            </a:r>
            <a:r>
              <a:rPr lang="en-US" altLang="zh-TW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  </a:t>
            </a:r>
            <a:r>
              <a:rPr lang="zh-TW" altLang="en-US" sz="32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顯出問題所在，而沒有解決之法</a:t>
            </a:r>
            <a:endParaRPr lang="en-US" sz="3200" dirty="0"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80329" y="5107533"/>
            <a:ext cx="45608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暫時的功能，逐漸失效</a:t>
            </a:r>
            <a:r>
              <a:rPr lang="en-US" altLang="zh-TW" sz="3200" dirty="0" smtClean="0">
                <a:solidFill>
                  <a:schemeClr val="accent2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731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doctor vis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7" y="598033"/>
            <a:ext cx="8459563" cy="474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717" y="5484075"/>
            <a:ext cx="658064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「</a:t>
            </a:r>
            <a:r>
              <a:rPr lang="zh-TW" altLang="en-US" sz="3400" dirty="0" smtClean="0">
                <a:solidFill>
                  <a:schemeClr val="accent5">
                    <a:lumMod val="75000"/>
                  </a:schemeClr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稱義</a:t>
            </a:r>
            <a:r>
              <a:rPr lang="en-US" altLang="zh-TW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」</a:t>
            </a:r>
            <a:r>
              <a:rPr lang="zh-TW" altLang="en-US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的職事 </a:t>
            </a:r>
            <a:r>
              <a:rPr lang="en-US" altLang="zh-TW" sz="3400" dirty="0" smtClean="0"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– </a:t>
            </a:r>
            <a:r>
              <a:rPr lang="zh-TW" altLang="en-US" sz="3400" dirty="0" smtClean="0">
                <a:solidFill>
                  <a:srgbClr val="C00000"/>
                </a:solidFill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恩典乃叫人活</a:t>
            </a:r>
            <a:endParaRPr lang="en-US" sz="3400" dirty="0">
              <a:solidFill>
                <a:srgbClr val="C00000"/>
              </a:solidFill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749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moses covering his face with ve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1" y="206830"/>
            <a:ext cx="5936342" cy="4452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ten commandment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3963">
            <a:off x="2775045" y="1710527"/>
            <a:ext cx="3179351" cy="3179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list of dos and don'ts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4" y="4353408"/>
            <a:ext cx="3705226" cy="2289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2500" y="206830"/>
            <a:ext cx="2476500" cy="4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00" b="90000" l="4167" r="90000">
                        <a14:foregroundMark x1="44444" y1="10833" x2="44444" y2="10833"/>
                        <a14:foregroundMark x1="67778" y1="18056" x2="67778" y2="18056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1450" y="3277755"/>
            <a:ext cx="3429000" cy="3429000"/>
          </a:xfrm>
          <a:prstGeom prst="rect">
            <a:avLst/>
          </a:prstGeom>
        </p:spPr>
      </p:pic>
      <p:pic>
        <p:nvPicPr>
          <p:cNvPr id="8198" name="Picture 6" descr="Image result for god is my father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5" t="13116" r="7122" b="13288"/>
          <a:stretch/>
        </p:blipFill>
        <p:spPr bwMode="auto">
          <a:xfrm>
            <a:off x="6182845" y="3050012"/>
            <a:ext cx="2831064" cy="3668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erything you need to know about dimming your lights – Lampandlight.eu blog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754" y="3021845"/>
            <a:ext cx="3071246" cy="368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94495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0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232" y="251460"/>
            <a:ext cx="431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二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越來越會明白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65199" y="874455"/>
            <a:ext cx="80046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但他們的</a:t>
            </a:r>
            <a:r>
              <a:rPr lang="zh-TW" altLang="en-US" sz="32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心地剛硬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，直到今日誦讀舊約的時候，這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帕子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還沒有揭去。這</a:t>
            </a:r>
            <a:r>
              <a:rPr lang="zh-TW" altLang="en-US" sz="32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帕子</a:t>
            </a:r>
            <a:r>
              <a:rPr lang="zh-TW" altLang="en-US" sz="32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在基督裡已經廢去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(14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028" name="Picture 4" descr="Image result for heart harde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41" y="2648720"/>
            <a:ext cx="3536337" cy="289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2 corinthians 3: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0"/>
          <a:stretch/>
        </p:blipFill>
        <p:spPr bwMode="auto">
          <a:xfrm>
            <a:off x="258232" y="2629141"/>
            <a:ext cx="4859371" cy="312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167" b="91204" l="31823" r="66510">
                        <a14:foregroundMark x1="51250" y1="44074" x2="51250" y2="44074"/>
                        <a14:foregroundMark x1="50573" y1="38519" x2="50573" y2="38519"/>
                        <a14:foregroundMark x1="48750" y1="40093" x2="48750" y2="40093"/>
                        <a14:foregroundMark x1="47292" y1="40926" x2="47292" y2="40926"/>
                        <a14:foregroundMark x1="44688" y1="40093" x2="44688" y2="40093"/>
                        <a14:foregroundMark x1="45781" y1="37407" x2="45781" y2="37407"/>
                        <a14:foregroundMark x1="53906" y1="38426" x2="53906" y2="38426"/>
                        <a14:foregroundMark x1="50885" y1="51389" x2="50885" y2="51389"/>
                        <a14:foregroundMark x1="43750" y1="45833" x2="43750" y2="45833"/>
                        <a14:foregroundMark x1="49219" y1="47130" x2="49219" y2="47130"/>
                        <a14:foregroundMark x1="47708" y1="44167" x2="47708" y2="44167"/>
                        <a14:foregroundMark x1="51771" y1="51111" x2="51771" y2="51111"/>
                        <a14:foregroundMark x1="53594" y1="52222" x2="53594" y2="52222"/>
                      </a14:backgroundRemoval>
                    </a14:imgEffect>
                  </a14:imgLayer>
                </a14:imgProps>
              </a:ext>
            </a:extLst>
          </a:blip>
          <a:srcRect l="31825" t="14833" r="33016" b="9964"/>
          <a:stretch/>
        </p:blipFill>
        <p:spPr>
          <a:xfrm>
            <a:off x="5117603" y="2075655"/>
            <a:ext cx="3679675" cy="442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52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4400550"/>
          </a:xfrm>
          <a:prstGeom prst="rect">
            <a:avLst/>
          </a:prstGeom>
        </p:spPr>
      </p:pic>
      <p:pic>
        <p:nvPicPr>
          <p:cNvPr id="2050" name="Picture 2" descr="Use of Language in Biology (Gender and Sex) - Biology Bi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14" y="4025478"/>
            <a:ext cx="6832657" cy="34163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10843"/>
          <a:stretch/>
        </p:blipFill>
        <p:spPr>
          <a:xfrm>
            <a:off x="5486400" y="118334"/>
            <a:ext cx="3657600" cy="33183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0472" y="3436699"/>
            <a:ext cx="2989455" cy="11957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7699"/>
            <a:ext cx="9144000" cy="6858000"/>
          </a:xfrm>
          <a:prstGeom prst="rect">
            <a:avLst/>
          </a:prstGeom>
          <a:solidFill>
            <a:schemeClr val="accent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21904" y="4779594"/>
            <a:ext cx="1292662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非男非女</a:t>
            </a:r>
            <a:endParaRPr lang="en-US" altLang="zh-TW" sz="3600" dirty="0" smtClean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  <a:p>
            <a:r>
              <a:rPr lang="zh-TW" altLang="en-US" sz="3600" dirty="0" smtClean="0"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忽男忽女</a:t>
            </a:r>
            <a:endParaRPr lang="en-US" sz="3600" dirty="0"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397" y="4194819"/>
            <a:ext cx="566020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以「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平權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」藉口去謀奪「</a:t>
            </a:r>
            <a:r>
              <a:rPr lang="zh-TW" altLang="en-US" sz="32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特權</a:t>
            </a:r>
            <a:r>
              <a:rPr lang="zh-TW" altLang="en-US" sz="3200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」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72734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you need to know about presbyopia - Kempton 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77" r="100000">
                        <a14:backgroundMark x1="47813" y1="1000" x2="47813" y2="1000"/>
                        <a14:backgroundMark x1="54106" y1="91267" x2="54643" y2="91267"/>
                        <a14:backgroundMark x1="76362" y1="93000" x2="76362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0"/>
            <a:ext cx="5959736" cy="6860612"/>
          </a:xfrm>
          <a:prstGeom prst="rect">
            <a:avLst/>
          </a:prstGeom>
        </p:spPr>
      </p:pic>
      <p:pic>
        <p:nvPicPr>
          <p:cNvPr id="3076" name="Picture 4" descr="How Should Christians Handle Rejection?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>
                        <a14:backgroundMark x1="24625" y1="25598" x2="24625" y2="25598"/>
                        <a14:backgroundMark x1="68125" y1="50239" x2="68125" y2="50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868" y="13028"/>
            <a:ext cx="9717912" cy="507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3098" y="5175947"/>
            <a:ext cx="9071714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3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但他們的心幾時歸向主，帕子就幾時除去了</a:t>
            </a:r>
            <a:r>
              <a:rPr lang="zh-TW" altLang="en-US" sz="33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altLang="zh-TW" sz="33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3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主就</a:t>
            </a:r>
            <a:r>
              <a:rPr lang="zh-TW" altLang="en-US" sz="33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是那靈；主的靈在那裡，那裡就得以自</a:t>
            </a:r>
            <a:r>
              <a:rPr lang="zh-TW" altLang="en-US" sz="33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由。</a:t>
            </a:r>
            <a:endParaRPr lang="en-US" altLang="zh-TW" sz="33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2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2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(16-17</a:t>
            </a:r>
            <a:r>
              <a:rPr lang="zh-TW" altLang="en-US" sz="2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2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2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026" name="Picture 2" descr="Gossip is a social skill – not a character fla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81" y="2696309"/>
            <a:ext cx="2479638" cy="247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7455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estimony: Losing My Eyesight, Receiving God's Vision — S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orests and forestry | Open Development Meko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10044" y="2321515"/>
            <a:ext cx="1942215" cy="21458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9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232" y="251460"/>
            <a:ext cx="431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三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越來越更像主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3673" y="897791"/>
            <a:ext cx="7993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我們眾人既然敞著臉得以看見主的榮光，好像從鏡子裡返照，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就變成主的形狀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榮上加榮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，如同從主的靈變成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(18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49" y="3294993"/>
            <a:ext cx="4005753" cy="2153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661" y="2850510"/>
            <a:ext cx="4616361" cy="259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947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4544" t="20505" r="27870" b="44492"/>
          <a:stretch/>
        </p:blipFill>
        <p:spPr>
          <a:xfrm>
            <a:off x="325525" y="213235"/>
            <a:ext cx="8210126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0149" y="2761093"/>
            <a:ext cx="46987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夫妻相跟結婚年數無關，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而是在乎相處的生活方式</a:t>
            </a:r>
            <a:endParaRPr lang="en-US" altLang="zh-TW" sz="3200" dirty="0" smtClean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與習慣，互相影響！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26199" y="5062303"/>
            <a:ext cx="61149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chemeClr val="accent5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婚姻生活越愉快，夫妻不但相貌相似，面部表情也會互相模仿！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30286"/>
          <a:stretch/>
        </p:blipFill>
        <p:spPr>
          <a:xfrm>
            <a:off x="575724" y="4439379"/>
            <a:ext cx="2364039" cy="22627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8871" y="2303034"/>
            <a:ext cx="3596780" cy="2393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58380" y="5829221"/>
            <a:ext cx="18678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Robert </a:t>
            </a:r>
            <a:r>
              <a:rPr lang="en-US" altLang="zh-TW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Zajonc</a:t>
            </a:r>
            <a:endParaRPr lang="en-US" altLang="zh-TW" sz="2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zh-TW" alt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美國心理學家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571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232" y="251460"/>
            <a:ext cx="431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三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越來越更像主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3673" y="897791"/>
            <a:ext cx="7993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我們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眾人既然敞著臉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得以看見主的榮光，好像從鏡子裡返照，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就變成主的形狀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36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榮上加榮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，如同從主的靈變成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(18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122" name="Picture 2" descr="3 Tips on Shooting Portraits Against the Light | Learn Photography by Zoner  Photo Stud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31" y="3071633"/>
            <a:ext cx="3886200" cy="259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ow to Get a Spiritual Facelift | Take Back Your Te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30" y="3071633"/>
            <a:ext cx="3895023" cy="259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492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.J. Simpson trial | Summary, History, &amp; Facts | Britan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25" y="506003"/>
            <a:ext cx="8278117" cy="5701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Glove and Beyond: Dominick Dunne on the O.J. Simpson Trial's Most |  Vanity F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39" y="3732904"/>
            <a:ext cx="5194135" cy="29206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59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huge chandeli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1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232" y="251460"/>
            <a:ext cx="431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三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越來越更像主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3673" y="897791"/>
            <a:ext cx="79931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我們眾人既然敞著臉得以看見主的榮光，好像從鏡子裡返照，就</a:t>
            </a:r>
            <a:r>
              <a:rPr lang="zh-TW" altLang="en-US" sz="36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變成主的形狀</a:t>
            </a:r>
            <a:r>
              <a:rPr lang="zh-TW" altLang="en-US" sz="36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，榮上加榮，如同從主的靈變成</a:t>
            </a:r>
            <a:r>
              <a:rPr lang="zh-TW" altLang="en-US" sz="36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(18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7963" y="2652117"/>
            <a:ext cx="33393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變成</a:t>
            </a:r>
            <a:r>
              <a:rPr lang="zh-TW" altLang="en-US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en-US" altLang="zh-TW" sz="34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transform</a:t>
            </a:r>
            <a:endParaRPr lang="en-US" sz="3400" i="1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9798" y="2652116"/>
            <a:ext cx="381707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不是模仿 </a:t>
            </a:r>
            <a:r>
              <a:rPr lang="en-US" altLang="zh-TW" sz="34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= </a:t>
            </a:r>
            <a:r>
              <a:rPr lang="en-US" altLang="zh-TW" sz="3400" i="1" dirty="0" smtClean="0">
                <a:solidFill>
                  <a:schemeClr val="accent5">
                    <a:lumMod val="75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imitate</a:t>
            </a:r>
            <a:endParaRPr lang="en-US" sz="3400" i="1" dirty="0">
              <a:solidFill>
                <a:schemeClr val="accent5">
                  <a:lumMod val="75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5430"/>
          <a:stretch/>
        </p:blipFill>
        <p:spPr>
          <a:xfrm>
            <a:off x="884891" y="3499901"/>
            <a:ext cx="3322448" cy="3044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1510" y="3516612"/>
            <a:ext cx="4608318" cy="301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983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nsition(Mitra) - Mud movemen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157" y1="13000" x2="15157" y2="13000"/>
                        <a14:foregroundMark x1="41732" y1="12571" x2="41732" y2="12571"/>
                        <a14:foregroundMark x1="4429" y1="30714" x2="4429" y2="30714"/>
                        <a14:foregroundMark x1="30118" y1="64571" x2="30118" y2="64571"/>
                        <a14:foregroundMark x1="67913" y1="32714" x2="67913" y2="32714"/>
                        <a14:foregroundMark x1="82382" y1="62143" x2="82382" y2="62143"/>
                        <a14:foregroundMark x1="93209" y1="23286" x2="93209" y2="23286"/>
                        <a14:foregroundMark x1="79331" y1="19714" x2="79331" y2="19714"/>
                        <a14:foregroundMark x1="77559" y1="20286" x2="77559" y2="20286"/>
                        <a14:foregroundMark x1="80315" y1="19571" x2="80315" y2="19571"/>
                        <a14:foregroundMark x1="81988" y1="19571" x2="81988" y2="19571"/>
                        <a14:foregroundMark x1="83268" y1="19286" x2="83268" y2="19286"/>
                        <a14:foregroundMark x1="84843" y1="18857" x2="84843" y2="18857"/>
                        <a14:foregroundMark x1="87795" y1="19429" x2="87795" y2="19429"/>
                        <a14:foregroundMark x1="88780" y1="19429" x2="88780" y2="19429"/>
                        <a14:foregroundMark x1="87894" y1="19571" x2="87894" y2="19571"/>
                        <a14:foregroundMark x1="92323" y1="64714" x2="92323" y2="64714"/>
                        <a14:foregroundMark x1="86811" y1="51286" x2="86811" y2="51286"/>
                        <a14:foregroundMark x1="94193" y1="57571" x2="94193" y2="57571"/>
                        <a14:foregroundMark x1="10236" y1="37143" x2="10236" y2="37143"/>
                        <a14:foregroundMark x1="87205" y1="57286" x2="87205" y2="57286"/>
                        <a14:foregroundMark x1="86319" y1="53286" x2="86319" y2="53286"/>
                        <a14:foregroundMark x1="91634" y1="58714" x2="91634" y2="58714"/>
                        <a14:foregroundMark x1="88976" y1="59000" x2="88976" y2="59000"/>
                        <a14:foregroundMark x1="90354" y1="58857" x2="90354" y2="58857"/>
                        <a14:foregroundMark x1="86713" y1="55571" x2="86713" y2="55571"/>
                        <a14:foregroundMark x1="14665" y1="23000" x2="14665" y2="23000"/>
                        <a14:foregroundMark x1="32283" y1="17286" x2="32283" y2="17286"/>
                        <a14:foregroundMark x1="33760" y1="16571" x2="33760" y2="16571"/>
                        <a14:foregroundMark x1="32972" y1="16571" x2="32972" y2="16571"/>
                        <a14:foregroundMark x1="93799" y1="58143" x2="93799" y2="58143"/>
                        <a14:foregroundMark x1="92618" y1="58571" x2="92618" y2="58571"/>
                        <a14:backgroundMark x1="34350" y1="18000" x2="34350" y2="18000"/>
                        <a14:backgroundMark x1="15256" y1="22714" x2="15256" y2="22714"/>
                        <a14:backgroundMark x1="16732" y1="17571" x2="16732" y2="17571"/>
                        <a14:backgroundMark x1="2854" y1="41000" x2="2854" y2="41000"/>
                        <a14:backgroundMark x1="1673" y1="39286" x2="1673" y2="39286"/>
                        <a14:backgroundMark x1="5020" y1="42143" x2="5020" y2="42143"/>
                        <a14:backgroundMark x1="4626" y1="43429" x2="4626" y2="43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839558" y="5282005"/>
            <a:ext cx="172122" cy="376517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301675" y="1409252"/>
            <a:ext cx="10758" cy="26894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829261" y="1118795"/>
            <a:ext cx="344245" cy="7530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4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coming Christ Like: How Much Time Do You Have Left?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 r="45412"/>
          <a:stretch/>
        </p:blipFill>
        <p:spPr bwMode="auto">
          <a:xfrm>
            <a:off x="1625873" y="152215"/>
            <a:ext cx="5624782" cy="649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2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享誉世界的圣诗《奇异恩典》背后的故事| 普世佳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1" y="365760"/>
            <a:ext cx="4618510" cy="23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7981" y="2872288"/>
            <a:ext cx="839204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我不是那</a:t>
            </a:r>
            <a:r>
              <a:rPr lang="zh-TW" alt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</a:t>
            </a:r>
            <a:r>
              <a:rPr lang="zh-TW" alt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應該的」我，</a:t>
            </a:r>
            <a:endParaRPr lang="en-US" altLang="zh-TW" sz="3200" dirty="0" smtClean="0">
              <a:solidFill>
                <a:schemeClr val="accent4">
                  <a:lumMod val="60000"/>
                  <a:lumOff val="4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也不是「所願意的」我，</a:t>
            </a:r>
            <a:endParaRPr lang="en-US" altLang="zh-TW" sz="3200" dirty="0" smtClean="0">
              <a:solidFill>
                <a:schemeClr val="accent4">
                  <a:lumMod val="60000"/>
                  <a:lumOff val="4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我更不是「所希望的」我，</a:t>
            </a:r>
            <a:endParaRPr lang="en-US" altLang="zh-TW" sz="3200" dirty="0" smtClean="0">
              <a:solidFill>
                <a:schemeClr val="accent4">
                  <a:lumMod val="60000"/>
                  <a:lumOff val="4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然而，我卻不是「從前的」我，</a:t>
            </a:r>
            <a:endParaRPr lang="en-US" altLang="zh-TW" sz="3200" dirty="0" smtClean="0">
              <a:solidFill>
                <a:schemeClr val="accent4">
                  <a:lumMod val="60000"/>
                  <a:lumOff val="4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如今靠著神的恩典，我成了「何等樣的我」！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021" y="35892"/>
            <a:ext cx="4000482" cy="3987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981" y="5511411"/>
            <a:ext cx="8905002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然而，我今日成了何等人，是蒙上帝的恩才成</a:t>
            </a:r>
            <a:endParaRPr lang="en-US" altLang="zh-TW" sz="3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林前</a:t>
            </a:r>
            <a:r>
              <a:rPr lang="en-US" altLang="zh-TW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15:10)</a:t>
            </a:r>
            <a:endParaRPr lang="en-US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977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025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90857" y="440638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請問你是否困倦煩惱？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全無光明黑暗滿佈？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祇一仰望主就得光明，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生命更自由豐富！</a:t>
            </a:r>
          </a:p>
        </p:txBody>
      </p:sp>
      <p:sp>
        <p:nvSpPr>
          <p:cNvPr id="4" name="Rectangle 3"/>
          <p:cNvSpPr/>
          <p:nvPr/>
        </p:nvSpPr>
        <p:spPr>
          <a:xfrm>
            <a:off x="3490856" y="3174873"/>
            <a:ext cx="536268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當轉眼仰望耶穌，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定睛在祂奇妙慈容，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在救主榮耀恩典大光中，</a:t>
            </a:r>
          </a:p>
          <a:p>
            <a:r>
              <a:rPr lang="zh-TW" altLang="en-US" sz="38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世上事必然顯為虛空。</a:t>
            </a:r>
          </a:p>
        </p:txBody>
      </p:sp>
    </p:spTree>
    <p:extLst>
      <p:ext uri="{BB962C8B-B14F-4D97-AF65-F5344CB8AC3E}">
        <p14:creationId xmlns:p14="http://schemas.microsoft.com/office/powerpoint/2010/main" val="83180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mmunion at Home – First Bible Baptist Chur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4739" y="2262553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王漢宗空疊圓繁" panose="02000500000000000000" pitchFamily="2" charset="-120"/>
                <a:ea typeface="王漢宗空疊圓繁" panose="02000500000000000000" pitchFamily="2" charset="-120"/>
                <a:cs typeface="+mn-cs"/>
              </a:rPr>
              <a:t>家中擘餅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王漢宗空疊圓繁" panose="02000500000000000000" pitchFamily="2" charset="-120"/>
              <a:ea typeface="王漢宗空疊圓繁" panose="02000500000000000000" pitchFamily="2" charset="-120"/>
              <a:cs typeface="+mn-cs"/>
            </a:endParaRPr>
          </a:p>
        </p:txBody>
      </p:sp>
      <p:pic>
        <p:nvPicPr>
          <p:cNvPr id="3" name="耶穌恩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622" y="5847885"/>
            <a:ext cx="680234" cy="68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8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https://www.dw.com/zh/%E7%BB%93%E5%A9%9A%E8%B6%8A%E5%A4%9A%E5%B9%B4-%E8%B6%8A%E6%9C%89%E5%A4%AB%E5%A6%BB%E7%9B%B8/a-19293442</a:t>
            </a:r>
          </a:p>
        </p:txBody>
      </p:sp>
    </p:spTree>
    <p:extLst>
      <p:ext uri="{BB962C8B-B14F-4D97-AF65-F5344CB8AC3E}">
        <p14:creationId xmlns:p14="http://schemas.microsoft.com/office/powerpoint/2010/main" val="182967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375" t="5334" r="28625" b="20889"/>
          <a:stretch/>
        </p:blipFill>
        <p:spPr>
          <a:xfrm>
            <a:off x="254490" y="1056484"/>
            <a:ext cx="8478030" cy="541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5312" r="37904" b="32307"/>
          <a:stretch/>
        </p:blipFill>
        <p:spPr>
          <a:xfrm>
            <a:off x="3872863" y="218094"/>
            <a:ext cx="4859657" cy="2746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40520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" y="437586"/>
            <a:ext cx="5143500" cy="3241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7464" y1="10309" x2="17464" y2="10309"/>
                        <a14:foregroundMark x1="10580" y1="3222" x2="10580" y2="3222"/>
                        <a14:foregroundMark x1="65870" y1="93170" x2="65870" y2="93170"/>
                        <a14:foregroundMark x1="39855" y1="97680" x2="39855" y2="97680"/>
                        <a14:foregroundMark x1="72391" y1="52062" x2="72391" y2="52062"/>
                        <a14:foregroundMark x1="62609" y1="61727" x2="62609" y2="61727"/>
                        <a14:foregroundMark x1="72029" y1="54639" x2="72029" y2="54639"/>
                        <a14:foregroundMark x1="90797" y1="89304" x2="90797" y2="893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" y="3701712"/>
            <a:ext cx="4914900" cy="2996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760" y="837202"/>
            <a:ext cx="4091940" cy="2304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8680" y="3274336"/>
            <a:ext cx="5161020" cy="34220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358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10" y="271462"/>
            <a:ext cx="4470114" cy="2974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610" y="3559118"/>
            <a:ext cx="5160510" cy="30653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8" name="Picture 4" descr="Image result for new ca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84" b="48546"/>
          <a:stretch/>
        </p:blipFill>
        <p:spPr bwMode="auto">
          <a:xfrm>
            <a:off x="5029200" y="763398"/>
            <a:ext cx="3924449" cy="199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369" y="495374"/>
            <a:ext cx="4907280" cy="368046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30875"/>
          <a:stretch/>
        </p:blipFill>
        <p:spPr>
          <a:xfrm>
            <a:off x="5029200" y="3738567"/>
            <a:ext cx="3546443" cy="288589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82986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0232" y="411480"/>
            <a:ext cx="4313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一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.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越來越有榮光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0232" y="1180028"/>
            <a:ext cx="4313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二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.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越來越會明白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8332" y="1972508"/>
            <a:ext cx="43137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三</a:t>
            </a:r>
            <a:r>
              <a:rPr lang="en-US" altLang="zh-TW" sz="38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. </a:t>
            </a:r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越來越更像主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pic>
        <p:nvPicPr>
          <p:cNvPr id="2050" name="Picture 2" descr="Image result for christian fai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4" y="1296889"/>
            <a:ext cx="4061423" cy="270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事奉祂愈久愈甘甜- 歌谱- 教会圣诗- 赞美诗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3257">
            <a:off x="400337" y="289244"/>
            <a:ext cx="4269028" cy="6279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2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8232" y="251460"/>
            <a:ext cx="4313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一</a:t>
            </a:r>
            <a:r>
              <a:rPr lang="en-US" altLang="zh-TW" sz="3600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. </a:t>
            </a:r>
            <a:r>
              <a:rPr lang="zh-TW" altLang="en-US" sz="3600" u="sng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越來越有榮光</a:t>
            </a:r>
            <a:endParaRPr lang="en-US" sz="3600" u="sng" dirty="0">
              <a:solidFill>
                <a:schemeClr val="accent5">
                  <a:lumMod val="50000"/>
                </a:schemeClr>
              </a:solidFill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6791" y="5445501"/>
            <a:ext cx="514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「榮光」</a:t>
            </a:r>
            <a:r>
              <a:rPr lang="en-US" altLang="zh-TW" sz="36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(12x)</a:t>
            </a:r>
            <a:endParaRPr lang="en-US" sz="3600" dirty="0"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  <p:pic>
        <p:nvPicPr>
          <p:cNvPr id="3074" name="Picture 2" descr="Image result for glow brighter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785" y="1445166"/>
            <a:ext cx="5749628" cy="323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old and new testamen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7"/>
          <a:stretch/>
        </p:blipFill>
        <p:spPr bwMode="auto">
          <a:xfrm>
            <a:off x="2068785" y="1452981"/>
            <a:ext cx="5749628" cy="330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286901"/>
              </p:ext>
            </p:extLst>
          </p:nvPr>
        </p:nvGraphicFramePr>
        <p:xfrm>
          <a:off x="1083820" y="1224557"/>
          <a:ext cx="7547429" cy="40843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3730173">
                  <a:extLst>
                    <a:ext uri="{9D8B030D-6E8A-4147-A177-3AD203B41FA5}">
                      <a16:colId xmlns:a16="http://schemas.microsoft.com/office/drawing/2014/main" val="4055491010"/>
                    </a:ext>
                  </a:extLst>
                </a:gridCol>
                <a:gridCol w="3817256">
                  <a:extLst>
                    <a:ext uri="{9D8B030D-6E8A-4147-A177-3AD203B41FA5}">
                      <a16:colId xmlns:a16="http://schemas.microsoft.com/office/drawing/2014/main" val="1655219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舊約</a:t>
                      </a:r>
                      <a:endParaRPr lang="en-US" sz="3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新約</a:t>
                      </a:r>
                      <a:endParaRPr lang="en-US" sz="3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6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C00000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屬死</a:t>
                      </a: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的職事 </a:t>
                      </a:r>
                      <a:r>
                        <a:rPr lang="en-US" altLang="zh-TW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–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尚且有榮光</a:t>
                      </a:r>
                      <a:endParaRPr lang="en-US" sz="3400" dirty="0" smtClean="0"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C00000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屬靈</a:t>
                      </a: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的職事 </a:t>
                      </a:r>
                      <a:r>
                        <a:rPr lang="en-US" altLang="zh-TW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–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豈不</a:t>
                      </a:r>
                      <a:r>
                        <a:rPr lang="zh-TW" altLang="en-US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更有榮光</a:t>
                      </a:r>
                      <a:endParaRPr lang="en-US" sz="3400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214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C00000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定罪</a:t>
                      </a: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的職事 </a:t>
                      </a:r>
                      <a:r>
                        <a:rPr lang="en-US" altLang="zh-TW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–</a:t>
                      </a:r>
                    </a:p>
                    <a:p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有榮光</a:t>
                      </a:r>
                      <a:endParaRPr lang="en-US" sz="3400" dirty="0"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C00000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稱義</a:t>
                      </a: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的職事 </a:t>
                      </a:r>
                      <a:r>
                        <a:rPr lang="en-US" altLang="zh-TW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–</a:t>
                      </a:r>
                    </a:p>
                    <a:p>
                      <a:r>
                        <a:rPr lang="zh-TW" altLang="en-US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榮光就越發大</a:t>
                      </a: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了</a:t>
                      </a:r>
                      <a:endParaRPr lang="en-US" sz="3400" dirty="0"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880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C00000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從前</a:t>
                      </a: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有榮光</a:t>
                      </a:r>
                      <a:endParaRPr lang="en-US" sz="3400" dirty="0"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C00000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極大</a:t>
                      </a:r>
                      <a:r>
                        <a:rPr lang="zh-TW" altLang="en-US" sz="3400" dirty="0" smtClean="0">
                          <a:solidFill>
                            <a:schemeClr val="tx1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的榮光</a:t>
                      </a:r>
                      <a:endParaRPr lang="en-US" sz="3400" dirty="0">
                        <a:solidFill>
                          <a:schemeClr val="tx1"/>
                        </a:solidFill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4414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C00000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廢掉</a:t>
                      </a: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的有榮光</a:t>
                      </a:r>
                      <a:endParaRPr lang="en-US" sz="3400" dirty="0"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400" dirty="0" smtClean="0">
                          <a:solidFill>
                            <a:srgbClr val="C00000"/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長存</a:t>
                      </a:r>
                      <a:r>
                        <a:rPr lang="zh-TW" altLang="en-US" sz="3400" dirty="0" smtClean="0"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的</a:t>
                      </a:r>
                      <a:r>
                        <a:rPr lang="zh-TW" altLang="en-US" sz="3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華康明體 Std W9" panose="02020900000000000000" pitchFamily="18" charset="-120"/>
                          <a:ea typeface="華康明體 Std W9" panose="02020900000000000000" pitchFamily="18" charset="-120"/>
                        </a:rPr>
                        <a:t>更有榮光了</a:t>
                      </a:r>
                      <a:endParaRPr lang="en-US" sz="34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華康明體 Std W9" panose="02020900000000000000" pitchFamily="18" charset="-120"/>
                        <a:ea typeface="華康明體 Std W9" panose="020209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195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21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78" y="468613"/>
            <a:ext cx="2911022" cy="2911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717" y="468613"/>
            <a:ext cx="4096054" cy="2913754"/>
          </a:xfrm>
          <a:prstGeom prst="rect">
            <a:avLst/>
          </a:prstGeom>
        </p:spPr>
      </p:pic>
      <p:pic>
        <p:nvPicPr>
          <p:cNvPr id="5" name="Picture 4" descr="Image result for glory of god filled the te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5" y="3599542"/>
            <a:ext cx="4807364" cy="30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02399" y="3850980"/>
            <a:ext cx="3830452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榮光 </a:t>
            </a:r>
            <a:r>
              <a:rPr lang="en-US" sz="3200" i="1" dirty="0" err="1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Kabod</a:t>
            </a: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 </a:t>
            </a:r>
            <a:r>
              <a:rPr lang="en-US" altLang="zh-TW" sz="3000" i="1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(</a:t>
            </a:r>
            <a:r>
              <a:rPr lang="zh-TW" altLang="en-US" sz="3000" i="1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希伯來</a:t>
            </a:r>
            <a:r>
              <a:rPr lang="en-US" altLang="zh-TW" sz="3000" i="1" dirty="0" smtClean="0">
                <a:solidFill>
                  <a:schemeClr val="accent5">
                    <a:lumMod val="50000"/>
                  </a:schemeClr>
                </a:solidFill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)</a:t>
            </a:r>
            <a:r>
              <a:rPr lang="en-US" sz="30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 </a:t>
            </a:r>
          </a:p>
          <a:p>
            <a:pPr>
              <a:lnSpc>
                <a:spcPts val="2000"/>
              </a:lnSpc>
            </a:pPr>
            <a:endParaRPr lang="en-US" altLang="zh-TW" sz="3400" dirty="0" smtClean="0"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  <a:p>
            <a:r>
              <a:rPr lang="en-US" altLang="zh-TW" sz="3400" dirty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 </a:t>
            </a:r>
            <a:r>
              <a:rPr lang="en-US" altLang="zh-TW" sz="34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    = </a:t>
            </a:r>
            <a:r>
              <a:rPr lang="zh-TW" altLang="en-US" sz="34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重量 </a:t>
            </a:r>
            <a:r>
              <a:rPr lang="en-US" altLang="zh-TW" sz="34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/ </a:t>
            </a:r>
            <a:r>
              <a:rPr lang="zh-TW" altLang="en-US" sz="3400" dirty="0" smtClean="0">
                <a:latin typeface="華康明體 Std W9" panose="02020900000000000000" pitchFamily="18" charset="-120"/>
                <a:ea typeface="華康明體 Std W9" panose="02020900000000000000" pitchFamily="18" charset="-120"/>
              </a:rPr>
              <a:t>份量</a:t>
            </a:r>
            <a:endParaRPr lang="en-US" sz="3400" dirty="0">
              <a:latin typeface="華康明體 Std W9" panose="02020900000000000000" pitchFamily="18" charset="-120"/>
              <a:ea typeface="華康明體 Std W9" panose="020209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915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ghting the way for new solar fuels science | YaleNews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r="3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918" r="12221"/>
          <a:stretch/>
        </p:blipFill>
        <p:spPr>
          <a:xfrm>
            <a:off x="914400" y="510545"/>
            <a:ext cx="7315200" cy="5496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000" y="559314"/>
            <a:ext cx="27302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出埃及記</a:t>
            </a:r>
            <a:r>
              <a:rPr lang="en-US" altLang="zh-TW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34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明體 Std W12" panose="02020C00000000000000" pitchFamily="18" charset="-120"/>
                <a:ea typeface="華康明體 Std W12" panose="02020C00000000000000" pitchFamily="18" charset="-120"/>
              </a:rPr>
              <a:t>章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明體 Std W12" panose="02020C00000000000000" pitchFamily="18" charset="-120"/>
              <a:ea typeface="華康明體 Std W12" panose="02020C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822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trips dir="rd"/>
      </p:transition>
    </mc:Choice>
    <mc:Fallback xmlns="">
      <p:transition spd="slow">
        <p:strips dir="rd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13399</TotalTime>
  <Words>817</Words>
  <Application>Microsoft Office PowerPoint</Application>
  <PresentationFormat>On-screen Show (4:3)</PresentationFormat>
  <Paragraphs>72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王漢宗空疊圓繁</vt:lpstr>
      <vt:lpstr>王漢宗超明體繁</vt:lpstr>
      <vt:lpstr>華康明體 Std W12</vt:lpstr>
      <vt:lpstr>華康明體 Std W9</vt:lpstr>
      <vt:lpstr>華康雅藝體 Std W6</vt:lpstr>
      <vt:lpstr>華康魏碑體 Std W7</vt:lpstr>
      <vt:lpstr>華康黑體 Std W7</vt:lpstr>
      <vt:lpstr>華康黑體 Std W9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84</cp:revision>
  <dcterms:created xsi:type="dcterms:W3CDTF">2021-01-30T02:44:13Z</dcterms:created>
  <dcterms:modified xsi:type="dcterms:W3CDTF">2021-03-11T23:09:46Z</dcterms:modified>
</cp:coreProperties>
</file>