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69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5431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415431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415431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415431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415431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415431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415431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415431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415431" rtl="0" fontAlgn="auto" latinLnBrk="0" hangingPunct="0">
      <a:lnSpc>
        <a:spcPct val="100000"/>
      </a:lnSpc>
      <a:spcBef>
        <a:spcPts val="70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254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0EBE0"/>
              </a:solidFill>
              <a:prstDash val="solid"/>
              <a:miter lim="400000"/>
            </a:ln>
          </a:left>
          <a:right>
            <a:ln w="12700" cap="flat">
              <a:solidFill>
                <a:srgbClr val="F0EBE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F0EBE0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C6DFB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7A79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E4E1D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AD7D3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34388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5413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7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700" y="597450"/>
            <a:ext cx="11201400" cy="353823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作者和日期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簡報標題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聲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700" y="4114800"/>
            <a:ext cx="11201400" cy="168559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80000"/>
              </a:lnSpc>
              <a:spcBef>
                <a:spcPts val="0"/>
              </a:spcBef>
              <a:defRPr sz="5000" spc="-5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聲明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重要事實">
    <p:bg>
      <p:bgPr>
        <a:solidFill>
          <a:srgbClr val="227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01700" y="2820321"/>
            <a:ext cx="11201400" cy="31369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70000"/>
              </a:lnSpc>
              <a:spcBef>
                <a:spcPts val="0"/>
              </a:spcBef>
              <a:defRPr sz="17000" b="1" spc="-17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700" y="5784087"/>
            <a:ext cx="11201400" cy="5430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r>
              <a:t>詳細資訊</a:t>
            </a:r>
          </a:p>
        </p:txBody>
      </p:sp>
      <p:sp>
        <p:nvSpPr>
          <p:cNvPr id="118" name="Shape 118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pic" idx="21"/>
          </p:nvPr>
        </p:nvSpPr>
        <p:spPr>
          <a:xfrm>
            <a:off x="-12700" y="-1638300"/>
            <a:ext cx="13030200" cy="1303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49300" y="1274113"/>
            <a:ext cx="6515100" cy="133617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spcBef>
                <a:spcPts val="0"/>
              </a:spcBef>
              <a:defRPr sz="4000" spc="-39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「著名的引言」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49300" y="2602875"/>
            <a:ext cx="6515101" cy="416001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1600" spc="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lvl1pPr>
          </a:lstStyle>
          <a:p>
            <a:pPr defTabSz="914400"/>
            <a:r>
              <a:t>出處</a:t>
            </a:r>
          </a:p>
        </p:txBody>
      </p:sp>
      <p:sp>
        <p:nvSpPr>
          <p:cNvPr id="130" name="Shape 130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pic" idx="21"/>
          </p:nvPr>
        </p:nvSpPr>
        <p:spPr>
          <a:xfrm>
            <a:off x="101600" y="901700"/>
            <a:ext cx="9245600" cy="792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pic" sz="quarter" idx="22"/>
          </p:nvPr>
        </p:nvSpPr>
        <p:spPr>
          <a:xfrm>
            <a:off x="7569200" y="4594628"/>
            <a:ext cx="4488644" cy="44886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pic" sz="quarter" idx="23"/>
          </p:nvPr>
        </p:nvSpPr>
        <p:spPr>
          <a:xfrm>
            <a:off x="7010400" y="952500"/>
            <a:ext cx="5848350" cy="38989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idx="21"/>
          </p:nvPr>
        </p:nvSpPr>
        <p:spPr>
          <a:xfrm>
            <a:off x="912217" y="445095"/>
            <a:ext cx="11366501" cy="8526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21"/>
          </p:nvPr>
        </p:nvSpPr>
        <p:spPr>
          <a:xfrm>
            <a:off x="-825500" y="-12700"/>
            <a:ext cx="14655801" cy="97705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700" y="7810500"/>
            <a:ext cx="112014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  <a:lvl2pPr>
              <a:defRPr>
                <a:solidFill>
                  <a:srgbClr val="F0EBE0"/>
                </a:solidFill>
              </a:defRPr>
            </a:lvl2pPr>
            <a:lvl3pPr>
              <a:defRPr>
                <a:solidFill>
                  <a:srgbClr val="F0EBE0"/>
                </a:solidFill>
              </a:defRPr>
            </a:lvl3pPr>
            <a:lvl4pPr>
              <a:defRPr>
                <a:solidFill>
                  <a:srgbClr val="F0EBE0"/>
                </a:solidFill>
              </a:defRPr>
            </a:lvl4pPr>
            <a:lvl5pPr>
              <a:defRPr>
                <a:solidFill>
                  <a:srgbClr val="F0EBE0"/>
                </a:solidFill>
              </a:defRPr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01700" y="597450"/>
            <a:ext cx="11201400" cy="353823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F0EBE0"/>
                </a:solidFill>
              </a:defRPr>
            </a:lvl1pPr>
          </a:lstStyle>
          <a:p>
            <a:r>
              <a:t>作者和日期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title" hasCustomPrompt="1"/>
          </p:nvPr>
        </p:nvSpPr>
        <p:spPr>
          <a:xfrm>
            <a:off x="901700" y="6074304"/>
            <a:ext cx="11201400" cy="1698097"/>
          </a:xfrm>
          <a:prstGeom prst="rect">
            <a:avLst/>
          </a:prstGeom>
        </p:spPr>
        <p:txBody>
          <a:bodyPr/>
          <a:lstStyle>
            <a:lvl1pPr>
              <a:defRPr sz="5600" spc="-56">
                <a:solidFill>
                  <a:srgbClr val="F0EBE0"/>
                </a:solidFill>
              </a:defRPr>
            </a:lvl1pPr>
          </a:lstStyle>
          <a:p>
            <a:r>
              <a:t>簡報標題</a:t>
            </a:r>
          </a:p>
        </p:txBody>
      </p:sp>
      <p:sp>
        <p:nvSpPr>
          <p:cNvPr id="27" name="Shape 27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與替用照片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226300" y="3158966"/>
            <a:ext cx="5054600" cy="353823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作者和日期</a:t>
            </a:r>
          </a:p>
        </p:txBody>
      </p:sp>
      <p:sp>
        <p:nvSpPr>
          <p:cNvPr id="37" name="Shape 37"/>
          <p:cNvSpPr>
            <a:spLocks noGrp="1"/>
          </p:cNvSpPr>
          <p:nvPr>
            <p:ph type="pic" idx="22"/>
          </p:nvPr>
        </p:nvSpPr>
        <p:spPr>
          <a:xfrm>
            <a:off x="-3251200" y="-38100"/>
            <a:ext cx="11455400" cy="98189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" name="Shape 38"/>
          <p:cNvSpPr/>
          <p:nvPr/>
        </p:nvSpPr>
        <p:spPr>
          <a:xfrm>
            <a:off x="7264400" y="3175000"/>
            <a:ext cx="50292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7264400" y="6578600"/>
            <a:ext cx="50292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226300" y="5143500"/>
            <a:ext cx="5054600" cy="1296515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spcBef>
                <a:spcPts val="0"/>
              </a:spcBef>
            </a:lvl1pPr>
            <a:lvl2pPr algn="l">
              <a:lnSpc>
                <a:spcPct val="80000"/>
              </a:lnSpc>
              <a:spcBef>
                <a:spcPts val="0"/>
              </a:spcBef>
            </a:lvl2pPr>
            <a:lvl3pPr algn="l">
              <a:lnSpc>
                <a:spcPct val="80000"/>
              </a:lnSpc>
              <a:spcBef>
                <a:spcPts val="0"/>
              </a:spcBef>
            </a:lvl3pPr>
            <a:lvl4pPr algn="l">
              <a:lnSpc>
                <a:spcPct val="80000"/>
              </a:lnSpc>
              <a:spcBef>
                <a:spcPts val="0"/>
              </a:spcBef>
            </a:lvl4pPr>
            <a:lvl5pPr algn="l">
              <a:lnSpc>
                <a:spcPct val="80000"/>
              </a:lnSpc>
              <a:spcBef>
                <a:spcPts val="0"/>
              </a:spcBef>
            </a:lvl5pPr>
          </a:lstStyle>
          <a:p>
            <a:r>
              <a:t>幻燈片子標題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 hasCustomPrompt="1"/>
          </p:nvPr>
        </p:nvSpPr>
        <p:spPr>
          <a:xfrm>
            <a:off x="7226300" y="3543300"/>
            <a:ext cx="5054600" cy="1587500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幻燈片標題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901700" y="1125260"/>
            <a:ext cx="11201400" cy="2265462"/>
          </a:xfrm>
          <a:prstGeom prst="rect">
            <a:avLst/>
          </a:prstGeom>
        </p:spPr>
        <p:txBody>
          <a:bodyPr anchor="t"/>
          <a:lstStyle/>
          <a:p>
            <a:r>
              <a:t>幻燈片標題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 hasCustomPrompt="1"/>
          </p:nvPr>
        </p:nvSpPr>
        <p:spPr>
          <a:xfrm>
            <a:off x="901700" y="3397250"/>
            <a:ext cx="11201400" cy="4851400"/>
          </a:xfrm>
          <a:prstGeom prst="rect">
            <a:avLst/>
          </a:prstGeom>
        </p:spPr>
        <p:txBody>
          <a:bodyPr numCol="2" spcCol="560070"/>
          <a:lstStyle>
            <a:lvl1pPr marL="31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635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952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270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158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700" y="597450"/>
            <a:ext cx="11201400" cy="353823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作者和日期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 hasCustomPrompt="1"/>
          </p:nvPr>
        </p:nvSpPr>
        <p:spPr>
          <a:xfrm>
            <a:off x="901700" y="3397250"/>
            <a:ext cx="11201400" cy="4851400"/>
          </a:xfrm>
          <a:prstGeom prst="rect">
            <a:avLst/>
          </a:prstGeom>
        </p:spPr>
        <p:txBody>
          <a:bodyPr numCol="2" spcCol="560070"/>
          <a:lstStyle>
            <a:lvl1pPr marL="31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635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952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270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158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226300" y="3158966"/>
            <a:ext cx="5054600" cy="353823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作者和日期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title" hasCustomPrompt="1"/>
          </p:nvPr>
        </p:nvSpPr>
        <p:spPr>
          <a:xfrm>
            <a:off x="7226300" y="3530600"/>
            <a:ext cx="5054600" cy="1587500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幻燈片標題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226300" y="5537200"/>
            <a:ext cx="5054600" cy="3657600"/>
          </a:xfrm>
          <a:prstGeom prst="rect">
            <a:avLst/>
          </a:prstGeom>
        </p:spPr>
        <p:txBody>
          <a:bodyPr/>
          <a:lstStyle>
            <a:lvl1pPr marL="31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635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952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2700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1587500" indent="-317500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2"/>
          </p:nvPr>
        </p:nvSpPr>
        <p:spPr>
          <a:xfrm>
            <a:off x="-3251200" y="-38100"/>
            <a:ext cx="11455400" cy="98189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Shape 71"/>
          <p:cNvSpPr/>
          <p:nvPr/>
        </p:nvSpPr>
        <p:spPr>
          <a:xfrm>
            <a:off x="7264400" y="3175000"/>
            <a:ext cx="50292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7264400" y="5232400"/>
            <a:ext cx="50292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">
    <p:bg>
      <p:bgPr>
        <a:solidFill>
          <a:srgbClr val="227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 hasCustomPrompt="1"/>
          </p:nvPr>
        </p:nvSpPr>
        <p:spPr>
          <a:xfrm>
            <a:off x="901700" y="4025900"/>
            <a:ext cx="11201400" cy="1390872"/>
          </a:xfrm>
          <a:prstGeom prst="rect">
            <a:avLst/>
          </a:prstGeom>
        </p:spPr>
        <p:txBody>
          <a:bodyPr anchor="ctr"/>
          <a:lstStyle>
            <a:lvl1pPr algn="l">
              <a:defRPr sz="6000" spc="-60">
                <a:solidFill>
                  <a:srgbClr val="FFFFFF"/>
                </a:solidFill>
              </a:defRPr>
            </a:lvl1pPr>
          </a:lstStyle>
          <a:p>
            <a:r>
              <a:t>章節標題</a:t>
            </a:r>
          </a:p>
        </p:txBody>
      </p:sp>
      <p:sp>
        <p:nvSpPr>
          <p:cNvPr id="81" name="Shape 81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 hasCustomPrompt="1"/>
          </p:nvPr>
        </p:nvSpPr>
        <p:spPr>
          <a:xfrm>
            <a:off x="901700" y="1125260"/>
            <a:ext cx="11201400" cy="2265462"/>
          </a:xfrm>
          <a:prstGeom prst="rect">
            <a:avLst/>
          </a:prstGeom>
        </p:spPr>
        <p:txBody>
          <a:bodyPr anchor="t"/>
          <a:lstStyle/>
          <a:p>
            <a:r>
              <a:t>幻燈片標題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700" y="597450"/>
            <a:ext cx="11201400" cy="353823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50000"/>
              </a:lnSpc>
              <a:spcBef>
                <a:spcPts val="0"/>
              </a:spcBef>
              <a:defRPr sz="1400" b="1" cap="all" spc="0">
                <a:solidFill>
                  <a:srgbClr val="227AAF"/>
                </a:solidFill>
              </a:defRPr>
            </a:lvl1pPr>
          </a:lstStyle>
          <a:p>
            <a:r>
              <a:t>作者和日期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 hasCustomPrompt="1"/>
          </p:nvPr>
        </p:nvSpPr>
        <p:spPr>
          <a:xfrm>
            <a:off x="901700" y="1126066"/>
            <a:ext cx="11201400" cy="2260601"/>
          </a:xfrm>
          <a:prstGeom prst="rect">
            <a:avLst/>
          </a:prstGeom>
        </p:spPr>
        <p:txBody>
          <a:bodyPr anchor="t"/>
          <a:lstStyle/>
          <a:p>
            <a:r>
              <a:t>議程標題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 hasCustomPrompt="1"/>
          </p:nvPr>
        </p:nvSpPr>
        <p:spPr>
          <a:xfrm>
            <a:off x="901700" y="3454400"/>
            <a:ext cx="11201400" cy="48006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 defTabSz="914400"/>
            <a:r>
              <a:t>議程主題</a:t>
            </a:r>
          </a:p>
          <a:p>
            <a:pPr lvl="1" defTabSz="914400"/>
            <a:endParaRPr/>
          </a:p>
          <a:p>
            <a:pPr lvl="2" defTabSz="914400"/>
            <a:endParaRPr/>
          </a:p>
          <a:p>
            <a:pPr lvl="3" defTabSz="914400"/>
            <a:endParaRPr/>
          </a:p>
          <a:p>
            <a:pPr lvl="4" defTabSz="914400"/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body" idx="1" hasCustomPrompt="1"/>
          </p:nvPr>
        </p:nvSpPr>
        <p:spPr>
          <a:xfrm>
            <a:off x="901700" y="5067300"/>
            <a:ext cx="11201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" name="Shape 4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title" hasCustomPrompt="1"/>
          </p:nvPr>
        </p:nvSpPr>
        <p:spPr>
          <a:xfrm>
            <a:off x="901700" y="3300643"/>
            <a:ext cx="11201400" cy="1703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簡報標題</a:t>
            </a:r>
          </a:p>
        </p:txBody>
      </p:sp>
      <p:sp>
        <p:nvSpPr>
          <p:cNvPr id="6" name="Shape 6"/>
          <p:cNvSpPr txBox="1">
            <a:spLocks noGrp="1"/>
          </p:cNvSpPr>
          <p:nvPr>
            <p:ph type="sldNum" sz="quarter" idx="2"/>
          </p:nvPr>
        </p:nvSpPr>
        <p:spPr>
          <a:xfrm>
            <a:off x="6354572" y="9347199"/>
            <a:ext cx="295657" cy="304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spcBef>
                <a:spcPts val="0"/>
              </a:spcBef>
              <a:defRPr>
                <a:solidFill>
                  <a:srgbClr val="227AA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1pPr>
      <a:lvl2pPr marL="0" marR="0" indent="45720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2pPr>
      <a:lvl3pPr marL="0" marR="0" indent="91440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3pPr>
      <a:lvl4pPr marL="0" marR="0" indent="137160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4pPr>
      <a:lvl5pPr marL="0" marR="0" indent="182880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5pPr>
      <a:lvl6pPr marL="0" marR="0" indent="228600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6pPr>
      <a:lvl7pPr marL="0" marR="0" indent="274320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7pPr>
      <a:lvl8pPr marL="0" marR="0" indent="320040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8pPr>
      <a:lvl9pPr marL="0" marR="0" indent="3657600" algn="ctr" defTabSz="4154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9pPr>
    </p:titleStyle>
    <p:bodyStyle>
      <a:lvl1pPr marL="0" marR="0" indent="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1pPr>
      <a:lvl2pPr marL="0" marR="0" indent="45720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2pPr>
      <a:lvl3pPr marL="0" marR="0" indent="91440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3pPr>
      <a:lvl4pPr marL="0" marR="0" indent="137160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4pPr>
      <a:lvl5pPr marL="0" marR="0" indent="182880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5pPr>
      <a:lvl6pPr marL="0" marR="0" indent="228600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6pPr>
      <a:lvl7pPr marL="0" marR="0" indent="274320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7pPr>
      <a:lvl8pPr marL="0" marR="0" indent="320040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8pPr>
      <a:lvl9pPr marL="0" marR="0" indent="3657600" algn="ctr" defTabSz="415431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2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reopen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"/>
            <a:ext cx="13004800" cy="8864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 txBox="1">
            <a:spLocks noGrp="1"/>
          </p:cNvSpPr>
          <p:nvPr>
            <p:ph type="subTitle" sz="quarter" idx="1"/>
          </p:nvPr>
        </p:nvSpPr>
        <p:spPr>
          <a:xfrm>
            <a:off x="-3009900" y="2895600"/>
            <a:ext cx="11201400" cy="1143000"/>
          </a:xfrm>
          <a:prstGeom prst="rect">
            <a:avLst/>
          </a:prstGeom>
        </p:spPr>
        <p:txBody>
          <a:bodyPr/>
          <a:lstStyle/>
          <a:p>
            <a:r>
              <a:t>4/2</a:t>
            </a:r>
            <a:r>
              <a:rPr lang="en-US"/>
              <a:t>5</a:t>
            </a:r>
            <a:r>
              <a:t>/2010</a:t>
            </a:r>
            <a:endParaRPr dirty="0"/>
          </a:p>
        </p:txBody>
      </p:sp>
      <p:sp>
        <p:nvSpPr>
          <p:cNvPr id="168" name="Shape 168"/>
          <p:cNvSpPr txBox="1">
            <a:spLocks noGrp="1"/>
          </p:cNvSpPr>
          <p:nvPr>
            <p:ph type="ctrTitle"/>
          </p:nvPr>
        </p:nvSpPr>
        <p:spPr>
          <a:xfrm>
            <a:off x="1054100" y="1192443"/>
            <a:ext cx="11201400" cy="170315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6900" spc="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defTabSz="914400"/>
            <a:r>
              <a:t>從新開始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/>
        </p:nvSpPr>
        <p:spPr>
          <a:xfrm>
            <a:off x="634150" y="8621163"/>
            <a:ext cx="8780781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457200" algn="l" defTabSz="457200">
              <a:spcBef>
                <a:spcPts val="0"/>
              </a:spcBef>
              <a:defRPr sz="3200"/>
            </a:lvl1pPr>
          </a:lstStyle>
          <a:p>
            <a:r>
              <a:t>更新版的你 - 還在 1.0 嗎？  有沒有2.0， 3.0...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482600" y="483667"/>
            <a:ext cx="2968041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0"/>
              </a:spcBef>
              <a:defRPr sz="3200"/>
            </a:lvl1pPr>
          </a:lstStyle>
          <a:p>
            <a:r>
              <a:t>II. 不斷更心變化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1043355" y="6789217"/>
            <a:ext cx="8765744" cy="133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200"/>
            </a:pPr>
            <a:r>
              <a:t>心意更新而變化 - (內心 Renew, 外在 Transform)</a:t>
            </a:r>
          </a:p>
          <a:p>
            <a:pPr algn="l">
              <a:defRPr sz="3200"/>
            </a:pPr>
            <a:r>
              <a:t>be transformed by the renewing of your mind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1041400" y="5868467"/>
            <a:ext cx="8475980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57200">
              <a:spcBef>
                <a:spcPts val="0"/>
              </a:spcBef>
              <a:defRPr sz="3200"/>
            </a:lvl1pPr>
          </a:lstStyle>
          <a:p>
            <a:r>
              <a:t>方法創新，精神不變  Thinking outside of box 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1130300" y="2579167"/>
            <a:ext cx="3519932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57200">
              <a:spcBef>
                <a:spcPts val="0"/>
              </a:spcBef>
              <a:defRPr sz="3200"/>
            </a:lvl1pPr>
          </a:lstStyle>
          <a:p>
            <a:r>
              <a:t>個人工作性質/經驗</a:t>
            </a:r>
          </a:p>
        </p:txBody>
      </p:sp>
      <p:sp>
        <p:nvSpPr>
          <p:cNvPr id="221" name="Shape 221"/>
          <p:cNvSpPr/>
          <p:nvPr/>
        </p:nvSpPr>
        <p:spPr>
          <a:xfrm>
            <a:off x="6375400" y="584200"/>
            <a:ext cx="4673601" cy="467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4B4A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2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Shape 222"/>
          <p:cNvSpPr txBox="1"/>
          <p:nvPr/>
        </p:nvSpPr>
        <p:spPr>
          <a:xfrm>
            <a:off x="8020050" y="97968"/>
            <a:ext cx="1371600" cy="489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設計/編程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11165751" y="2587168"/>
            <a:ext cx="1214298" cy="489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測試/QA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7854950" y="5317668"/>
            <a:ext cx="1892300" cy="489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除蟲/Debug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5454650" y="2679700"/>
            <a:ext cx="6731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修改</a:t>
            </a:r>
          </a:p>
        </p:txBody>
      </p:sp>
      <p:sp>
        <p:nvSpPr>
          <p:cNvPr id="226" name="Shape 226"/>
          <p:cNvSpPr/>
          <p:nvPr/>
        </p:nvSpPr>
        <p:spPr>
          <a:xfrm flipH="1">
            <a:off x="11823993" y="3154918"/>
            <a:ext cx="25931" cy="2044537"/>
          </a:xfrm>
          <a:prstGeom prst="line">
            <a:avLst/>
          </a:prstGeom>
          <a:ln w="50800">
            <a:solidFill>
              <a:srgbClr val="227AA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7" name="Shape 227"/>
          <p:cNvSpPr txBox="1"/>
          <p:nvPr/>
        </p:nvSpPr>
        <p:spPr>
          <a:xfrm>
            <a:off x="10922000" y="5321300"/>
            <a:ext cx="17907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發表新版本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9" animBg="1" advAuto="0"/>
      <p:bldP spid="218" grpId="8" animBg="1" advAuto="0"/>
      <p:bldP spid="219" grpId="7" animBg="1" advAuto="0"/>
      <p:bldP spid="222" grpId="1" animBg="1" advAuto="0"/>
      <p:bldP spid="223" grpId="2" animBg="1" advAuto="0"/>
      <p:bldP spid="224" grpId="3" animBg="1" advAuto="0"/>
      <p:bldP spid="225" grpId="4" animBg="1" advAuto="0"/>
      <p:bldP spid="226" grpId="5" animBg="1" advAuto="0"/>
      <p:bldP spid="227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931719" y="8314777"/>
            <a:ext cx="11557040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/>
            </a:lvl1pPr>
          </a:lstStyle>
          <a:p>
            <a:pPr defTabSz="914400"/>
            <a:r>
              <a:t> 嘗試新的服事、學習新的技能、認識新的朋友… TED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927100" y="813867"/>
            <a:ext cx="2968041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/>
            </a:lvl1pPr>
          </a:lstStyle>
          <a:p>
            <a:pPr defTabSz="914400"/>
            <a:r>
              <a:t>II. 不斷更心變化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927100" y="2479702"/>
            <a:ext cx="11125200" cy="184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/>
            </a:lvl1pPr>
          </a:lstStyle>
          <a:p>
            <a:pPr defTabSz="914400"/>
            <a:r>
              <a:t>' 耶穌回答說：「第一 要緊的 就是說：『 以色列 啊，你要聽，主－我們上帝是獨一的主。 你要盡心、盡性、盡意、盡力愛主－你的上帝。』 '(馬可福音)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927100" y="4707484"/>
            <a:ext cx="10248900" cy="3056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/>
            </a:pPr>
            <a:r>
              <a:t>到底我“盡”了嗎？</a:t>
            </a:r>
          </a:p>
          <a:p>
            <a:pPr marL="423333" indent="-423333" algn="l" defTabSz="914400">
              <a:spcBef>
                <a:spcPts val="1700"/>
              </a:spcBef>
              <a:buSzPct val="100000"/>
              <a:buChar char="•"/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/>
            </a:pPr>
            <a:r>
              <a:t>神知道、</a:t>
            </a:r>
          </a:p>
          <a:p>
            <a:pPr marL="423333" indent="-423333" algn="l" defTabSz="914400">
              <a:spcBef>
                <a:spcPts val="1700"/>
              </a:spcBef>
              <a:buSzPct val="100000"/>
              <a:buChar char="•"/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/>
            </a:pPr>
            <a:r>
              <a:t>最接近的人知道、</a:t>
            </a:r>
          </a:p>
          <a:p>
            <a:pPr marL="423333" indent="-423333" algn="l" defTabSz="914400">
              <a:spcBef>
                <a:spcPts val="1700"/>
              </a:spcBef>
              <a:buSzPct val="100000"/>
              <a:buChar char="•"/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/>
            </a:pPr>
            <a:r>
              <a:t>自己知道“沒盡力“…</a:t>
            </a:r>
          </a:p>
        </p:txBody>
      </p:sp>
      <p:pic>
        <p:nvPicPr>
          <p:cNvPr id="233" name="bfcc7a1ad50afc454dbc0c6775065a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0" y="3924300"/>
            <a:ext cx="4191000" cy="419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 txBox="1"/>
          <p:nvPr/>
        </p:nvSpPr>
        <p:spPr>
          <a:xfrm>
            <a:off x="927100" y="1549972"/>
            <a:ext cx="9994900" cy="735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500"/>
            </a:lvl1pPr>
          </a:lstStyle>
          <a:p>
            <a:pPr defTabSz="914400"/>
            <a:r>
              <a:t>不要效法這個世界 - 短視近利，要放眼永恆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3" animBg="1" advAuto="0"/>
      <p:bldP spid="231" grpId="1" animBg="1" advAuto="0"/>
      <p:bldP spid="232" grpId="2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951575" y="1105989"/>
            <a:ext cx="3179776" cy="2842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80000"/>
              </a:lnSpc>
              <a:spcBef>
                <a:spcPts val="2000"/>
              </a:spcBef>
              <a:defRPr sz="3200"/>
            </a:pPr>
            <a:r>
              <a:t>III. 察驗神的旨意</a:t>
            </a:r>
          </a:p>
          <a:p>
            <a:pPr algn="l" defTabSz="584200">
              <a:lnSpc>
                <a:spcPct val="80000"/>
              </a:lnSpc>
              <a:spcBef>
                <a:spcPts val="2000"/>
              </a:spcBef>
              <a:defRPr sz="3200"/>
            </a:pPr>
            <a:r>
              <a:t>善良 -&gt; 邪惡</a:t>
            </a:r>
          </a:p>
          <a:p>
            <a:pPr algn="l" defTabSz="584200">
              <a:lnSpc>
                <a:spcPct val="80000"/>
              </a:lnSpc>
              <a:spcBef>
                <a:spcPts val="2000"/>
              </a:spcBef>
              <a:defRPr sz="3200"/>
            </a:pPr>
            <a:r>
              <a:t>純全 -&gt; 混亂</a:t>
            </a:r>
          </a:p>
          <a:p>
            <a:pPr algn="l" defTabSz="584200">
              <a:lnSpc>
                <a:spcPct val="80000"/>
              </a:lnSpc>
              <a:spcBef>
                <a:spcPts val="2000"/>
              </a:spcBef>
              <a:defRPr sz="3200"/>
            </a:pPr>
            <a:r>
              <a:t>喜悅 -&gt; 憂愁</a:t>
            </a:r>
          </a:p>
        </p:txBody>
      </p:sp>
      <p:pic>
        <p:nvPicPr>
          <p:cNvPr id="237" name="good-evil-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905000"/>
            <a:ext cx="7685126" cy="4800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 txBox="1"/>
          <p:nvPr/>
        </p:nvSpPr>
        <p:spPr>
          <a:xfrm>
            <a:off x="659475" y="7058041"/>
            <a:ext cx="5092701" cy="2114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4200">
              <a:lnSpc>
                <a:spcPct val="80000"/>
              </a:lnSpc>
              <a:spcBef>
                <a:spcPts val="2000"/>
              </a:spcBef>
              <a:defRPr sz="3200"/>
            </a:pPr>
            <a:r>
              <a:t>過去的一年神讓我們看到：</a:t>
            </a:r>
          </a:p>
          <a:p>
            <a:pPr marL="423333" indent="-423333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z="3200"/>
            </a:pPr>
            <a:r>
              <a:t>神性 &lt;---&gt; 我的罪性</a:t>
            </a:r>
          </a:p>
          <a:p>
            <a:pPr marL="423333" indent="-423333" algn="l" defTabSz="584200">
              <a:lnSpc>
                <a:spcPct val="80000"/>
              </a:lnSpc>
              <a:spcBef>
                <a:spcPts val="2000"/>
              </a:spcBef>
              <a:buSzPct val="100000"/>
              <a:buChar char="•"/>
              <a:defRPr sz="3200"/>
            </a:pPr>
            <a:r>
              <a:t>神的旨意 &lt;---&gt; 我的己意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/>
        </p:nvSpPr>
        <p:spPr>
          <a:xfrm>
            <a:off x="825499" y="496367"/>
            <a:ext cx="3078177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2000"/>
              </a:spcBef>
              <a:defRPr sz="3200"/>
            </a:lvl1pPr>
          </a:lstStyle>
          <a:p>
            <a:r>
              <a:t>III. 察驗神的旨意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1168400" y="8268767"/>
            <a:ext cx="8710473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2000"/>
              </a:spcBef>
              <a:defRPr sz="3200"/>
            </a:lvl1pPr>
          </a:lstStyle>
          <a:p>
            <a:r>
              <a:t>審查+經驗 -&gt; 至終了解神的心意，體貼神的心意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4876800" y="1309167"/>
            <a:ext cx="2963164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2000"/>
              </a:spcBef>
              <a:defRPr sz="3200"/>
            </a:lvl1pPr>
          </a:lstStyle>
          <a:p>
            <a:r>
              <a:t>生活經歷(好/壞)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9880600" y="2909367"/>
            <a:ext cx="2402332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2000"/>
              </a:spcBef>
              <a:defRPr sz="3200"/>
            </a:lvl1pPr>
          </a:lstStyle>
          <a:p>
            <a:r>
              <a:t>謙卑反省(心)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9156700" y="5423967"/>
            <a:ext cx="3079395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2000"/>
              </a:spcBef>
              <a:defRPr sz="3200"/>
            </a:lvl1pPr>
          </a:lstStyle>
          <a:p>
            <a:r>
              <a:t>勇於認罪(心+口)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1498600" y="5492750"/>
            <a:ext cx="173990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2000"/>
              </a:spcBef>
              <a:defRPr sz="3200"/>
            </a:lvl1pPr>
          </a:lstStyle>
          <a:p>
            <a:r>
              <a:t>行為改變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1168400" y="2566467"/>
            <a:ext cx="2402333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2000"/>
              </a:spcBef>
              <a:defRPr sz="3200"/>
            </a:lvl1pPr>
          </a:lstStyle>
          <a:p>
            <a:r>
              <a:t>生活見證(好)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5207000" y="7029450"/>
            <a:ext cx="173990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2000"/>
              </a:spcBef>
              <a:defRPr sz="3200"/>
            </a:lvl1pPr>
          </a:lstStyle>
          <a:p>
            <a:r>
              <a:t>心意更新</a:t>
            </a:r>
          </a:p>
        </p:txBody>
      </p:sp>
      <p:sp>
        <p:nvSpPr>
          <p:cNvPr id="248" name="Shape 248"/>
          <p:cNvSpPr/>
          <p:nvPr/>
        </p:nvSpPr>
        <p:spPr>
          <a:xfrm>
            <a:off x="3759200" y="2133600"/>
            <a:ext cx="4673601" cy="467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4B4A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249" name="Shape 249"/>
          <p:cNvSpPr txBox="1"/>
          <p:nvPr/>
        </p:nvSpPr>
        <p:spPr>
          <a:xfrm>
            <a:off x="4829979" y="4047503"/>
            <a:ext cx="2889251" cy="921994"/>
          </a:xfrm>
          <a:prstGeom prst="rect">
            <a:avLst/>
          </a:prstGeom>
          <a:solidFill>
            <a:schemeClr val="accent1">
              <a:hueOff val="420094"/>
              <a:satOff val="-1465"/>
              <a:lumOff val="-1913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300" cap="all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 察驗何為神的善良、</a:t>
            </a:r>
          </a:p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300" cap="all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純全、可喜悅的旨意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8" animBg="1" advAuto="0"/>
      <p:bldP spid="242" grpId="1" animBg="1" advAuto="0"/>
      <p:bldP spid="243" grpId="2" animBg="1" advAuto="0"/>
      <p:bldP spid="244" grpId="3" animBg="1" advAuto="0"/>
      <p:bldP spid="245" grpId="5" animBg="1" advAuto="0"/>
      <p:bldP spid="246" grpId="6" animBg="1" advAuto="0"/>
      <p:bldP spid="247" grpId="4" animBg="1" advAuto="0"/>
      <p:bldP spid="249" grpId="7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2C1AFB-5B0A-4E47-95CD-1DF6ECC004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399" y="5276537"/>
            <a:ext cx="5639633" cy="4229725"/>
          </a:xfrm>
          <a:prstGeom prst="rect">
            <a:avLst/>
          </a:prstGeom>
        </p:spPr>
      </p:pic>
      <p:pic>
        <p:nvPicPr>
          <p:cNvPr id="13" name="Picture 12" descr="A white car parked on a street&#10;&#10;Description automatically generated with low confidence">
            <a:extLst>
              <a:ext uri="{FF2B5EF4-FFF2-40B4-BE49-F238E27FC236}">
                <a16:creationId xmlns:a16="http://schemas.microsoft.com/office/drawing/2014/main" id="{A2DECBAB-2460-844C-B2EE-C132E87C5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74" y="824876"/>
            <a:ext cx="5735678" cy="43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4747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on a car&#10;&#10;Description automatically generated with medium confidence">
            <a:extLst>
              <a:ext uri="{FF2B5EF4-FFF2-40B4-BE49-F238E27FC236}">
                <a16:creationId xmlns:a16="http://schemas.microsoft.com/office/drawing/2014/main" id="{D0CDCAF6-CC36-C04B-A9F2-DAFE7A4BC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411" y="6340056"/>
            <a:ext cx="3632200" cy="1905000"/>
          </a:xfrm>
          <a:prstGeom prst="rect">
            <a:avLst/>
          </a:prstGeom>
        </p:spPr>
      </p:pic>
      <p:pic>
        <p:nvPicPr>
          <p:cNvPr id="8" name="Picture 7" descr="A picture containing person, indoor, putting, preparing&#10;&#10;Description automatically generated">
            <a:extLst>
              <a:ext uri="{FF2B5EF4-FFF2-40B4-BE49-F238E27FC236}">
                <a16:creationId xmlns:a16="http://schemas.microsoft.com/office/drawing/2014/main" id="{9DE63B3D-334D-3A4C-ADA2-66526B658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630" y="420319"/>
            <a:ext cx="5765488" cy="3041981"/>
          </a:xfrm>
          <a:prstGeom prst="rect">
            <a:avLst/>
          </a:prstGeom>
        </p:spPr>
      </p:pic>
      <p:pic>
        <p:nvPicPr>
          <p:cNvPr id="14" name="Picture 13" descr="A picture containing person, person, engine&#10;&#10;Description automatically generated">
            <a:extLst>
              <a:ext uri="{FF2B5EF4-FFF2-40B4-BE49-F238E27FC236}">
                <a16:creationId xmlns:a16="http://schemas.microsoft.com/office/drawing/2014/main" id="{66811EDE-50EA-EF47-A497-C9C85D640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811" y="8545881"/>
            <a:ext cx="2565400" cy="787400"/>
          </a:xfrm>
          <a:prstGeom prst="rect">
            <a:avLst/>
          </a:prstGeom>
        </p:spPr>
      </p:pic>
      <p:pic>
        <p:nvPicPr>
          <p:cNvPr id="16" name="Picture 15" descr="A picture containing person, indoor, putting, preparing&#10;&#10;Description automatically generated">
            <a:extLst>
              <a:ext uri="{FF2B5EF4-FFF2-40B4-BE49-F238E27FC236}">
                <a16:creationId xmlns:a16="http://schemas.microsoft.com/office/drawing/2014/main" id="{502BD04B-EE55-4542-ADFA-D9E0DBC40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767" y="474972"/>
            <a:ext cx="5765488" cy="3041981"/>
          </a:xfrm>
          <a:prstGeom prst="rect">
            <a:avLst/>
          </a:prstGeom>
        </p:spPr>
      </p:pic>
      <p:pic>
        <p:nvPicPr>
          <p:cNvPr id="18" name="Picture 1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07C3F17-1B82-1D4C-B765-09292CA5A1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326" y="3839727"/>
            <a:ext cx="5161613" cy="217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ce car on a race track&#10;&#10;Description automatically generated with medium confidence">
            <a:extLst>
              <a:ext uri="{FF2B5EF4-FFF2-40B4-BE49-F238E27FC236}">
                <a16:creationId xmlns:a16="http://schemas.microsoft.com/office/drawing/2014/main" id="{FC4685DA-FBE9-DD46-95A2-437F5DBA2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7054"/>
            <a:ext cx="13046739" cy="68364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87AFB3-284E-4443-8B2B-8E35B9E79453}"/>
              </a:ext>
            </a:extLst>
          </p:cNvPr>
          <p:cNvSpPr/>
          <p:nvPr/>
        </p:nvSpPr>
        <p:spPr>
          <a:xfrm>
            <a:off x="3842857" y="4738301"/>
            <a:ext cx="53190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pc="75" dirty="0">
                <a:solidFill>
                  <a:srgbClr val="11111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然後主對他說：「</a:t>
            </a:r>
            <a:r>
              <a:rPr lang="en-US" spc="75" dirty="0">
                <a:solidFill>
                  <a:srgbClr val="111111"/>
                </a:solidFill>
                <a:latin typeface="Microsoft JhengHei" panose="020B0604030504040204" pitchFamily="34" charset="-120"/>
                <a:cs typeface="Times New Roman" panose="02020603050405020304" pitchFamily="18" charset="0"/>
              </a:rPr>
              <a:t>Go, and win the race.(</a:t>
            </a:r>
            <a:r>
              <a:rPr lang="zh-TW" altLang="en-US" spc="75" dirty="0">
                <a:solidFill>
                  <a:srgbClr val="111111"/>
                </a:solidFill>
                <a:latin typeface="Microsoft JhengHei" panose="020B0604030504040204" pitchFamily="34" charset="-120"/>
                <a:cs typeface="Times New Roman" panose="02020603050405020304" pitchFamily="18" charset="0"/>
              </a:rPr>
              <a:t>去吧，去贏得這場比賽。</a:t>
            </a:r>
            <a:r>
              <a:rPr lang="en-US" spc="75" dirty="0">
                <a:solidFill>
                  <a:srgbClr val="111111"/>
                </a:solidFill>
                <a:latin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pc="75" dirty="0">
                <a:solidFill>
                  <a:srgbClr val="111111"/>
                </a:solidFill>
                <a:latin typeface="Microsoft JhengHei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098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ce car on a race track&#10;&#10;Description automatically generated with medium confidence">
            <a:extLst>
              <a:ext uri="{FF2B5EF4-FFF2-40B4-BE49-F238E27FC236}">
                <a16:creationId xmlns:a16="http://schemas.microsoft.com/office/drawing/2014/main" id="{FC4685DA-FBE9-DD46-95A2-437F5DBA2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790" y="477809"/>
            <a:ext cx="7664610" cy="40162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87AFB3-284E-4443-8B2B-8E35B9E79453}"/>
              </a:ext>
            </a:extLst>
          </p:cNvPr>
          <p:cNvSpPr/>
          <p:nvPr/>
        </p:nvSpPr>
        <p:spPr>
          <a:xfrm>
            <a:off x="338693" y="5271541"/>
            <a:ext cx="12327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主對他說：「</a:t>
            </a:r>
            <a:r>
              <a:rPr 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cs typeface="Times New Roman" panose="02020603050405020304" pitchFamily="18" charset="0"/>
              </a:rPr>
              <a:t>Go, and win the race.(</a:t>
            </a:r>
            <a:r>
              <a:rPr lang="zh-TW" alt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cs typeface="Times New Roman" panose="02020603050405020304" pitchFamily="18" charset="0"/>
              </a:rPr>
              <a:t>去吧，去贏得這場比賽。</a:t>
            </a:r>
            <a:r>
              <a:rPr 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cs typeface="Times New Roman" panose="02020603050405020304" pitchFamily="18" charset="0"/>
              </a:rPr>
              <a:t>)</a:t>
            </a:r>
            <a:r>
              <a:rPr lang="zh-TW" alt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cs typeface="Times New Roman" panose="02020603050405020304" pitchFamily="18" charset="0"/>
              </a:rPr>
              <a:t>」</a:t>
            </a:r>
            <a:r>
              <a:rPr lang="en-US" sz="3200" dirty="0">
                <a:latin typeface="Avenir Next Medium" panose="020B0503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7B8F69-0F03-9C49-91DF-DE55DA3DA0C3}"/>
              </a:ext>
            </a:extLst>
          </p:cNvPr>
          <p:cNvSpPr/>
          <p:nvPr/>
        </p:nvSpPr>
        <p:spPr>
          <a:xfrm>
            <a:off x="2019879" y="6510356"/>
            <a:ext cx="7433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spc="75" dirty="0">
                <a:solidFill>
                  <a:srgbClr val="11111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他問神：「</a:t>
            </a:r>
            <a:r>
              <a:rPr lang="en-US" sz="3200" spc="75" dirty="0">
                <a:solidFill>
                  <a:srgbClr val="111111"/>
                </a:solidFill>
                <a:latin typeface="Microsoft JhengHei" panose="020B0604030504040204" pitchFamily="34" charset="-120"/>
                <a:cs typeface="Times New Roman" panose="02020603050405020304" pitchFamily="18" charset="0"/>
              </a:rPr>
              <a:t>What race?(</a:t>
            </a:r>
            <a:r>
              <a:rPr lang="zh-TW" altLang="en-US" sz="3200" spc="75" dirty="0">
                <a:solidFill>
                  <a:srgbClr val="111111"/>
                </a:solidFill>
                <a:latin typeface="Microsoft JhengHei" panose="020B0604030504040204" pitchFamily="34" charset="-120"/>
                <a:cs typeface="Times New Roman" panose="02020603050405020304" pitchFamily="18" charset="0"/>
              </a:rPr>
              <a:t>什麼比賽？</a:t>
            </a:r>
            <a:r>
              <a:rPr lang="en-US" sz="3200" spc="75" dirty="0">
                <a:solidFill>
                  <a:srgbClr val="111111"/>
                </a:solidFill>
                <a:latin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200" spc="75" dirty="0">
                <a:solidFill>
                  <a:srgbClr val="111111"/>
                </a:solidFill>
                <a:latin typeface="Microsoft JhengHei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en-US" sz="3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7E860D-EEAE-AA4E-BAAC-CD1278B182D0}"/>
              </a:ext>
            </a:extLst>
          </p:cNvPr>
          <p:cNvSpPr/>
          <p:nvPr/>
        </p:nvSpPr>
        <p:spPr>
          <a:xfrm>
            <a:off x="2558488" y="7916216"/>
            <a:ext cx="6356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神說：「</a:t>
            </a:r>
            <a:r>
              <a:rPr 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cs typeface="Times New Roman" panose="02020603050405020304" pitchFamily="18" charset="0"/>
              </a:rPr>
              <a:t>Human race(</a:t>
            </a:r>
            <a:r>
              <a:rPr lang="zh-TW" alt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cs typeface="Times New Roman" panose="02020603050405020304" pitchFamily="18" charset="0"/>
              </a:rPr>
              <a:t>全人類</a:t>
            </a:r>
            <a:r>
              <a:rPr 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cs typeface="Times New Roman" panose="02020603050405020304" pitchFamily="18" charset="0"/>
              </a:rPr>
              <a:t>)</a:t>
            </a:r>
            <a:r>
              <a:rPr lang="zh-TW" altLang="en-US" sz="3200" spc="75" dirty="0">
                <a:solidFill>
                  <a:srgbClr val="111111"/>
                </a:solidFill>
                <a:latin typeface="Avenir Next Medium" panose="020B0503020202020204" pitchFamily="34" charset="0"/>
                <a:cs typeface="Times New Roman" panose="02020603050405020304" pitchFamily="18" charset="0"/>
              </a:rPr>
              <a:t>」</a:t>
            </a:r>
            <a:r>
              <a:rPr lang="en-US" sz="3200" dirty="0">
                <a:latin typeface="Avenir Next Medium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5132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/>
        </p:nvSpPr>
        <p:spPr>
          <a:xfrm>
            <a:off x="914400" y="1296467"/>
            <a:ext cx="10604500" cy="296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即使過去的一年是動盪不安，到如今也沒有安定下來，不論如何，整個世界都改變了，教會的聚會方式也變了，我們每個人應該也都有不少改變，我們不知道前面的日子如何，我們還不確定教會什麼時候能夠重新開放，另一個重要問題是“你準備好重新開始了嗎？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1890471" y="6384226"/>
            <a:ext cx="9223858" cy="820548"/>
          </a:xfrm>
          <a:prstGeom prst="rect">
            <a:avLst/>
          </a:prstGeom>
          <a:solidFill>
            <a:schemeClr val="accent5">
              <a:satOff val="-9568"/>
              <a:lumOff val="-5311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9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r>
              <a:t>Are you ready for the reopening?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/>
        </p:nvSpPr>
        <p:spPr>
          <a:xfrm>
            <a:off x="546142" y="439649"/>
            <a:ext cx="11912516" cy="60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4000"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t>NASA"毅力號"火星探測器2020年7月30日發射升空</a:t>
            </a:r>
          </a:p>
        </p:txBody>
      </p:sp>
      <p:pic>
        <p:nvPicPr>
          <p:cNvPr id="171" name="pasted-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79" y="2709543"/>
            <a:ext cx="12236242" cy="688140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 txBox="1"/>
          <p:nvPr/>
        </p:nvSpPr>
        <p:spPr>
          <a:xfrm>
            <a:off x="1206003" y="1503630"/>
            <a:ext cx="4079976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0"/>
              </a:spcBef>
              <a:defRPr sz="4800" b="1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Perseverance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6506520" y="1283271"/>
            <a:ext cx="5640325" cy="607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4000">
                <a:latin typeface="Heiti SC Medium"/>
                <a:ea typeface="Heiti SC Medium"/>
                <a:cs typeface="Heiti SC Medium"/>
                <a:sym typeface="Heiti SC Medium"/>
              </a:defRPr>
            </a:lvl1pPr>
          </a:lstStyle>
          <a:p>
            <a:r>
              <a:t>2021年2月18日登陸火星</a:t>
            </a:r>
          </a:p>
        </p:txBody>
      </p:sp>
      <p:pic>
        <p:nvPicPr>
          <p:cNvPr id="174" name="mars_2020_launch-1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2709333"/>
            <a:ext cx="10439400" cy="695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3" animBg="1" advAuto="0"/>
      <p:bldP spid="173" grpId="2" animBg="1" advAuto="0"/>
      <p:bldP spid="174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A24583-Mastcam-Z-Video-of-Ingenuity-Taking-Off-and-Landing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84" y="3116483"/>
            <a:ext cx="11219354" cy="631088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 txBox="1"/>
          <p:nvPr/>
        </p:nvSpPr>
        <p:spPr>
          <a:xfrm>
            <a:off x="270859" y="902616"/>
            <a:ext cx="6998072" cy="112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4000">
                <a:latin typeface="Heiti SC Medium"/>
                <a:ea typeface="Heiti SC Medium"/>
                <a:cs typeface="Heiti SC Medium"/>
                <a:sym typeface="Heiti SC Medium"/>
              </a:defRPr>
            </a:pPr>
            <a:r>
              <a:t>人類直升機首次在火星飛行</a:t>
            </a:r>
          </a:p>
          <a:p>
            <a:pPr defTabSz="457200">
              <a:spcBef>
                <a:spcPts val="0"/>
              </a:spcBef>
              <a:defRPr sz="4000">
                <a:latin typeface="Heiti SC Medium"/>
                <a:ea typeface="Heiti SC Medium"/>
                <a:cs typeface="Heiti SC Medium"/>
                <a:sym typeface="Heiti SC Medium"/>
              </a:defRPr>
            </a:pPr>
            <a:r>
              <a:t>NASA Ingenuity 機智號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7264400" y="902969"/>
            <a:ext cx="5283200" cy="164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9166" indent="-529166" algn="l" defTabSz="457200">
              <a:spcBef>
                <a:spcPts val="0"/>
              </a:spcBef>
              <a:buSzPct val="100000"/>
              <a:buChar char="•"/>
              <a:defRPr sz="4000">
                <a:latin typeface="Heiti SC Medium"/>
                <a:ea typeface="Heiti SC Medium"/>
                <a:cs typeface="Heiti SC Medium"/>
                <a:sym typeface="Heiti SC Medium"/>
              </a:defRPr>
            </a:pPr>
            <a:r>
              <a:t>原定日期：       4/9</a:t>
            </a:r>
          </a:p>
          <a:p>
            <a:pPr marL="529166" indent="-529166" algn="l" defTabSz="457200">
              <a:spcBef>
                <a:spcPts val="0"/>
              </a:spcBef>
              <a:buSzPct val="100000"/>
              <a:buChar char="•"/>
              <a:defRPr sz="4000">
                <a:latin typeface="Heiti SC Medium"/>
                <a:ea typeface="Heiti SC Medium"/>
                <a:cs typeface="Heiti SC Medium"/>
                <a:sym typeface="Heiti SC Medium"/>
              </a:defRPr>
            </a:pPr>
            <a:r>
              <a:t>第一次飛行：   4/19</a:t>
            </a:r>
          </a:p>
          <a:p>
            <a:pPr marL="529166" indent="-529166" algn="l" defTabSz="457200">
              <a:spcBef>
                <a:spcPts val="0"/>
              </a:spcBef>
              <a:buSzPct val="100000"/>
              <a:buChar char="•"/>
              <a:defRPr sz="4000">
                <a:latin typeface="Heiti SC Medium"/>
                <a:ea typeface="Heiti SC Medium"/>
                <a:cs typeface="Heiti SC Medium"/>
                <a:sym typeface="Heiti SC Medium"/>
              </a:defRPr>
            </a:pPr>
            <a:r>
              <a:t>第二次飛行：   4/22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1" build="p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508000" y="508000"/>
            <a:ext cx="120015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508000" y="9194800"/>
            <a:ext cx="120015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pic>
        <p:nvPicPr>
          <p:cNvPr id="182" name="pasted-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57" y="593552"/>
            <a:ext cx="5409360" cy="3042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483" y="3696468"/>
            <a:ext cx="9403707" cy="528958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 txBox="1"/>
          <p:nvPr/>
        </p:nvSpPr>
        <p:spPr>
          <a:xfrm>
            <a:off x="7256186" y="1533144"/>
            <a:ext cx="1130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果粉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8536970" y="1539494"/>
            <a:ext cx="27305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Apple Fans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3" animBg="1" advAuto="0"/>
      <p:bldP spid="184" grpId="1" animBg="1" advAuto="0"/>
      <p:bldP spid="185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/>
        </p:nvSpPr>
        <p:spPr>
          <a:xfrm>
            <a:off x="744471" y="1510599"/>
            <a:ext cx="11527536" cy="3270878"/>
          </a:xfrm>
          <a:prstGeom prst="rect">
            <a:avLst/>
          </a:prstGeom>
          <a:solidFill>
            <a:schemeClr val="accent1">
              <a:hueOff val="420094"/>
              <a:satOff val="-1465"/>
              <a:lumOff val="-1913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500" cap="all">
                <a:solidFill>
                  <a:srgbClr val="FFFFFF"/>
                </a:solidFill>
              </a:defRPr>
            </a:lvl1pPr>
          </a:lstStyle>
          <a:p>
            <a:r>
              <a:t>'所以，我們不喪膽。外體雖然毀壞，內心卻一天新似一天。 我們這至暫至輕的苦楚，要為我們成就極重無比、永遠的榮耀。 原來我們不是顧念所見的，乃是顧念所不見的；因為所見的是暫時的，所不見的是永遠的。' (哥林多後書 4:16-18)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749437" y="5924160"/>
            <a:ext cx="11615811" cy="1369312"/>
          </a:xfrm>
          <a:prstGeom prst="rect">
            <a:avLst/>
          </a:prstGeom>
          <a:solidFill>
            <a:schemeClr val="accent1">
              <a:hueOff val="420094"/>
              <a:satOff val="-1465"/>
              <a:lumOff val="-1913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500">
                <a:solidFill>
                  <a:srgbClr val="FFFFFF"/>
                </a:solidFill>
              </a:defRPr>
            </a:pPr>
            <a:r>
              <a:t>'不要效法這個世界，只要心意更新而變化，</a:t>
            </a:r>
            <a:r>
              <a:rPr>
                <a:latin typeface="Avenir Next Regular"/>
                <a:ea typeface="Avenir Next Regular"/>
                <a:cs typeface="Avenir Next Regular"/>
                <a:sym typeface="Avenir Next Regular"/>
              </a:rPr>
              <a:t>叫你們察驗何為神的善良</a:t>
            </a:r>
            <a:r>
              <a:t>、純全、可喜悅的旨意。 ' (羅馬書 12:2)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/>
        </p:nvSpPr>
        <p:spPr>
          <a:xfrm>
            <a:off x="782008" y="8183216"/>
            <a:ext cx="11176001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3. 合一的心 - 分裂？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596900" y="674167"/>
            <a:ext cx="7852156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I.一切從心開始（喪膽，英文：lose heart）</a:t>
            </a:r>
          </a:p>
        </p:txBody>
      </p:sp>
      <p:pic>
        <p:nvPicPr>
          <p:cNvPr id="192" name="1200px-Heart_corazón.sv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215900"/>
            <a:ext cx="2654300" cy="26543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 txBox="1"/>
          <p:nvPr/>
        </p:nvSpPr>
        <p:spPr>
          <a:xfrm>
            <a:off x="914400" y="3069184"/>
            <a:ext cx="10030054" cy="148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914400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pPr>
            <a:r>
              <a:t>'敬畏耶和華是智慧的開端； 認識至聖者便是聰明。 '</a:t>
            </a:r>
          </a:p>
          <a:p>
            <a:pPr lvl="1" algn="l" defTabSz="914400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pPr>
            <a:r>
              <a:t>（箴言 9:10）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914400" y="5851552"/>
            <a:ext cx="10782300" cy="206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 defTabSz="914400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pPr>
            <a:r>
              <a:t>'撒母耳 說： 耶和華喜悅燔祭和 平安 祭， 豈如喜悅人聽從他的話呢？ 聽命勝於獻祭； 順從勝於公羊的脂油。 '</a:t>
            </a:r>
          </a:p>
          <a:p>
            <a:pPr lvl="1" algn="l" defTabSz="914400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pPr>
            <a:r>
              <a:t>（撒母耳記上 15:22）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787400" y="2121967"/>
            <a:ext cx="6785357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1. 敬畏的心 - 神/國家/領袖/牧師/家長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787400" y="4814367"/>
            <a:ext cx="4823664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2. 順服的心 - 犧牲 VS 自由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5" build="p" bldLvl="5" animBg="1" advAuto="0"/>
      <p:bldP spid="193" grpId="2" animBg="1" advAuto="0"/>
      <p:bldP spid="194" grpId="4" animBg="1" advAuto="0"/>
      <p:bldP spid="195" grpId="1" animBg="1" advAuto="0"/>
      <p:bldP spid="196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1104900" y="2606702"/>
            <a:ext cx="9944100" cy="184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'你要和 我 同受苦難，好像基督耶穌的精兵。 凡在軍中當兵的，不將世務纏身，好叫那招他當兵的人喜悅。 '（提摩太後書 2:3-4）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711199" y="547167"/>
            <a:ext cx="2768500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I.一切從心開始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1181100" y="1670050"/>
            <a:ext cx="986790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/>
            </a:lvl1pPr>
          </a:lstStyle>
          <a:p>
            <a:pPr defTabSz="914400">
              <a:defRPr>
                <a:solidFill>
                  <a:srgbClr val="4A4A4A"/>
                </a:solidFill>
              </a:defRPr>
            </a:pPr>
            <a:r>
              <a:rPr>
                <a:solidFill>
                  <a:srgbClr val="000000"/>
                </a:solidFill>
              </a:rPr>
              <a:t>我們面對的是一場屬靈的爭戰，我們的敵人是撒旦魔鬼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104900" y="8471967"/>
            <a:ext cx="9376969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軍人的訓練 - 基督精兵-&gt;合一-&gt;教會（強大的軍隊）</a:t>
            </a:r>
          </a:p>
        </p:txBody>
      </p:sp>
      <p:pic>
        <p:nvPicPr>
          <p:cNvPr id="202" name="batt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4181475"/>
            <a:ext cx="5562600" cy="3476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2" animBg="1" advAuto="0"/>
      <p:bldP spid="200" grpId="1" animBg="1" advAuto="0"/>
      <p:bldP spid="201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/>
        </p:nvSpPr>
        <p:spPr>
          <a:xfrm>
            <a:off x="974793" y="1494934"/>
            <a:ext cx="11061701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pPr>
            <a:r>
              <a:rPr>
                <a:solidFill>
                  <a:srgbClr val="000000"/>
                </a:solidFill>
              </a:rPr>
              <a:t>4. </a:t>
            </a:r>
            <a:r>
              <a:t>起初的愛心 - 愛神愛人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711199" y="547167"/>
            <a:ext cx="2768500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I.一切從心開始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977900" y="6302402"/>
            <a:ext cx="10426700" cy="184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'我留下平安給你們；我將我的平安賜給你們。我所賜的，不像世人所賜的。你們心裏不要憂愁，也不要膽怯。 '（約翰福音 14:27）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1511300" y="2751684"/>
            <a:ext cx="11074400" cy="2040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lvl1pPr>
          </a:lstStyle>
          <a:p>
            <a:pPr defTabSz="914400"/>
            <a:r>
              <a:t>'然而有一件事我要責備你，就是你把起初的愛心離棄了。 '（啟示錄 2:4）以弗所教會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965200" y="5042967"/>
            <a:ext cx="11061700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1700"/>
              </a:spcBef>
              <a:tabLst>
                <a:tab pos="241300" algn="l"/>
                <a:tab pos="495300" algn="l"/>
                <a:tab pos="749300" algn="l"/>
                <a:tab pos="1003300" algn="l"/>
                <a:tab pos="1257300" algn="l"/>
                <a:tab pos="1511300" algn="l"/>
                <a:tab pos="1765300" algn="l"/>
                <a:tab pos="2019300" algn="l"/>
                <a:tab pos="2273300" algn="l"/>
                <a:tab pos="2527300" algn="l"/>
                <a:tab pos="2781300" algn="l"/>
                <a:tab pos="3022600" algn="l"/>
              </a:tabLst>
              <a:defRPr sz="3200">
                <a:solidFill>
                  <a:srgbClr val="4A4A4A"/>
                </a:solidFill>
              </a:defRPr>
            </a:pPr>
            <a:r>
              <a:rPr>
                <a:solidFill>
                  <a:srgbClr val="000000"/>
                </a:solidFill>
              </a:rPr>
              <a:t>5. 平安</a:t>
            </a:r>
            <a:r>
              <a:t>的心 - 不是憂愁的心、膽怯的心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  <p:bldP spid="207" grpId="2" animBg="1" advAuto="0"/>
      <p:bldP spid="208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830119" y="1024977"/>
            <a:ext cx="11557040" cy="683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3200" spc="-32"/>
            </a:lvl1pPr>
          </a:lstStyle>
          <a:p>
            <a:r>
              <a:t>II. 不斷更心變化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143000" y="8213741"/>
            <a:ext cx="10706100" cy="1149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3200" spc="-32"/>
            </a:lvl1pPr>
          </a:lstStyle>
          <a:p>
            <a:r>
              <a:t>三谷會堂異像 - 藉神的道，在三谷地區建立基督化的華人家庭，薪火傳承耶穌的愛與教訓。   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1003300" y="2059940"/>
            <a:ext cx="10985500" cy="20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3200" spc="-32"/>
            </a:lvl1pPr>
          </a:lstStyle>
          <a:p>
            <a:r>
              <a:t>Apple mission statement is “To bringing the best user experience to its customers through its innovative hardware, software, and services. ”</a:t>
            </a:r>
          </a:p>
        </p:txBody>
      </p:sp>
      <p:pic>
        <p:nvPicPr>
          <p:cNvPr id="213" name="apple-853-67547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0" y="3225800"/>
            <a:ext cx="2628900" cy="262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TVlogo_C_2_transparentB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0" y="4771514"/>
            <a:ext cx="3421598" cy="3102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34A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sz="2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15431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FFFFF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34A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sz="2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15431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527</Words>
  <Application>Microsoft Macintosh PowerPoint</Application>
  <PresentationFormat>Custom</PresentationFormat>
  <Paragraphs>76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Heiti SC Medium</vt:lpstr>
      <vt:lpstr>Microsoft JhengHei</vt:lpstr>
      <vt:lpstr>Arial</vt:lpstr>
      <vt:lpstr>Avenir Next Medium</vt:lpstr>
      <vt:lpstr>Avenir Next Regular</vt:lpstr>
      <vt:lpstr>Helvetica Neue</vt:lpstr>
      <vt:lpstr>Publico Headline Black</vt:lpstr>
      <vt:lpstr>Publico Headline Roman</vt:lpstr>
      <vt:lpstr>Publico Text Roman</vt:lpstr>
      <vt:lpstr>Publico Text Semibold</vt:lpstr>
      <vt:lpstr>26_FeatureStory</vt:lpstr>
      <vt:lpstr>從新開始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從新開始</dc:title>
  <cp:lastModifiedBy>Miles Wu</cp:lastModifiedBy>
  <cp:revision>5</cp:revision>
  <dcterms:modified xsi:type="dcterms:W3CDTF">2021-04-26T05:17:52Z</dcterms:modified>
</cp:coreProperties>
</file>