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795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6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91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4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5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8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0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3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4F8BF-8873-4980-8752-1ABD656929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62429-3C66-4F91-BAE5-4E2CC8BA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roduction to Inv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8892" y="1341161"/>
            <a:ext cx="4647426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『</a:t>
            </a:r>
            <a:r>
              <a:rPr lang="zh-TW" altLang="en-US" sz="5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忠心投資</a:t>
            </a:r>
            <a:r>
              <a:rPr lang="en-US" altLang="zh-TW" sz="5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』</a:t>
            </a:r>
            <a:endParaRPr lang="en-US" sz="5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1640" y="2423716"/>
            <a:ext cx="46746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路加福音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19:11-27)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8853" y="4271526"/>
            <a:ext cx="2757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薛忠勇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itchFamily="66" charset="-120"/>
                <a:ea typeface="華康宗楷體 Std W7" pitchFamily="66" charset="-120"/>
              </a:rPr>
              <a:t>弟兄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itchFamily="66" charset="-120"/>
              <a:ea typeface="華康宗楷體 Std W7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754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15854" y="4661918"/>
            <a:ext cx="7860104" cy="193899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我原是怕你，因為你是嚴厲的人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沒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有放下的，還要去拿；沒有種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下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，還要去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收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(21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470621" y="1927405"/>
            <a:ext cx="4090472" cy="806811"/>
          </a:xfrm>
          <a:prstGeom prst="wedgeRectCallout">
            <a:avLst>
              <a:gd name="adj1" fmla="val -45305"/>
              <a:gd name="adj2" fmla="val 85169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你這惡僕！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22</a:t>
            </a:r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4190" y="2734216"/>
            <a:ext cx="4025778" cy="707886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又惡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又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懶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太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25:26)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 frammenti di cultura di Tony Graffio: Luigi Teruggi da Fontaneto d'Agogna  alias Tarisio, un astuto collezionista di viol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9" y="214564"/>
            <a:ext cx="2539499" cy="339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thumb/1/1d/Messiah_Stradivarius.jpg/220px-Messiah_Stradivari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/>
          <a:stretch/>
        </p:blipFill>
        <p:spPr bwMode="auto">
          <a:xfrm>
            <a:off x="2839453" y="1048753"/>
            <a:ext cx="2010444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362" y="391027"/>
            <a:ext cx="6892760" cy="387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3489" y="3604926"/>
            <a:ext cx="2871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Luigi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</a:rPr>
              <a:t>Tarisio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6362" y="4733426"/>
            <a:ext cx="601651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i="1" dirty="0" smtClean="0">
                <a:latin typeface="Adelon-Light" panose="00000300000000000000" pitchFamily="2" charset="0"/>
                <a:ea typeface="Adelon-Light" panose="00000300000000000000" pitchFamily="2" charset="0"/>
              </a:rPr>
              <a:t>147 years unused Stradivarius</a:t>
            </a:r>
          </a:p>
          <a:p>
            <a:r>
              <a:rPr lang="en-US" sz="3800" b="1" i="1" dirty="0">
                <a:latin typeface="Adelon-Light" panose="00000300000000000000" pitchFamily="2" charset="0"/>
                <a:ea typeface="Adelon-Light" panose="00000300000000000000" pitchFamily="2" charset="0"/>
              </a:rPr>
              <a:t>a</a:t>
            </a:r>
            <a:r>
              <a:rPr lang="en-US" sz="3800" b="1" i="1" dirty="0" smtClean="0">
                <a:latin typeface="Adelon-Light" panose="00000300000000000000" pitchFamily="2" charset="0"/>
                <a:ea typeface="Adelon-Light" panose="00000300000000000000" pitchFamily="2" charset="0"/>
              </a:rPr>
              <a:t>ka “</a:t>
            </a:r>
            <a:r>
              <a:rPr lang="en-US" sz="3800" b="1" i="1" dirty="0" smtClean="0">
                <a:solidFill>
                  <a:schemeClr val="accent1">
                    <a:lumMod val="50000"/>
                  </a:schemeClr>
                </a:solidFill>
                <a:latin typeface="Adelon-Light" panose="00000300000000000000" pitchFamily="2" charset="0"/>
                <a:ea typeface="Adelon-Light" panose="00000300000000000000" pitchFamily="2" charset="0"/>
              </a:rPr>
              <a:t>Messiah</a:t>
            </a:r>
            <a:r>
              <a:rPr lang="en-US" sz="3800" b="1" i="1" dirty="0" smtClean="0">
                <a:latin typeface="Adelon-Light" panose="00000300000000000000" pitchFamily="2" charset="0"/>
                <a:ea typeface="Adelon-Light" panose="00000300000000000000" pitchFamily="2" charset="0"/>
              </a:rPr>
              <a:t>”</a:t>
            </a:r>
            <a:endParaRPr lang="en-US" sz="3800" b="1" i="1" dirty="0">
              <a:latin typeface="Adelon-Light" panose="00000300000000000000" pitchFamily="2" charset="0"/>
              <a:ea typeface="Adelon-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to Say No Without Feeling the Need to Make Excuses - Tiny Budd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8" y="294856"/>
            <a:ext cx="6939682" cy="463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hat&amp;#39;s Your Excuse Meaning Explain Or Procrastination Stock Photo, Picture  And Royalty Free Image. Image 31410402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4232" b="8152"/>
          <a:stretch/>
        </p:blipFill>
        <p:spPr bwMode="auto">
          <a:xfrm>
            <a:off x="7363326" y="1542365"/>
            <a:ext cx="4523873" cy="497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0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dnesday 20 November 2019 Reading and Reflection | Church of the Twelve  Apostl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759" y="288759"/>
            <a:ext cx="3720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主人的賞罰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0862" y="1027423"/>
            <a:ext cx="108444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他既得國回來，就吩咐叫那領銀子的僕人來，要知道他們作生意賺了多</a:t>
            </a:r>
            <a:r>
              <a:rPr lang="zh-TW" altLang="en-US" sz="4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少</a:t>
            </a:r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(15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0862" y="2387355"/>
            <a:ext cx="108444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你既在最小的事上有忠心，可以有權柄管十座</a:t>
            </a:r>
            <a:r>
              <a:rPr lang="zh-TW" altLang="en-US" sz="4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城</a:t>
            </a:r>
            <a:r>
              <a:rPr lang="en-US" altLang="zh-TW" sz="4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你也可以管五座城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(17-18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0861" y="3753717"/>
            <a:ext cx="108444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奪過他這一錠來，給那有十錠的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(24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0861" y="4492381"/>
            <a:ext cx="108444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凡有的，還要加給他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；沒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有的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42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連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他所有的也要奪過來</a:t>
            </a:r>
            <a:r>
              <a:rPr lang="zh-TW" altLang="en-US" sz="4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(26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9218" name="Picture 2" descr="Life is Absolutely NOT Fair – thelifeididntcho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64" y="4492381"/>
            <a:ext cx="3051711" cy="228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dnesday 20 November 2019 Reading and Reflection | Church of the Twelve  Apostl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759" y="288759"/>
            <a:ext cx="3720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主人的賞罰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032" y="1027423"/>
            <a:ext cx="42017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兩個錯誤觀念：</a:t>
            </a:r>
            <a:endParaRPr lang="en-US" sz="4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3609" y="1750045"/>
            <a:ext cx="6797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1) 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可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以「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保持中庸」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態度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6486" y="2472670"/>
            <a:ext cx="11469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「時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用則存，不用則亡」「逆水行舟，不進則退</a:t>
            </a:r>
            <a:r>
              <a:rPr lang="zh-TW" altLang="en-US" sz="4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4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2946" y="3219435"/>
            <a:ext cx="83519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2</a:t>
            </a:r>
            <a:r>
              <a:rPr lang="en-US" altLang="zh-TW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) 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以為忠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心的報酬 </a:t>
            </a:r>
            <a:r>
              <a:rPr lang="en-US" altLang="zh-TW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=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「責務減少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42" name="Picture 2" descr="useless 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76" y="4238754"/>
            <a:ext cx="2138446" cy="2138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75+ Useless Trivia Questions and Answ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1027" r="50749" b="8504"/>
          <a:stretch/>
        </p:blipFill>
        <p:spPr bwMode="auto">
          <a:xfrm>
            <a:off x="3843242" y="3972280"/>
            <a:ext cx="2838147" cy="2871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nsalty Salt? Part 2 – God Led Bible Scho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52" y="4607889"/>
            <a:ext cx="4876800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59" l="3000" r="100000">
                        <a14:foregroundMark x1="21667" y1="61538" x2="21667" y2="61538"/>
                        <a14:foregroundMark x1="46000" y1="26923" x2="46000" y2="26923"/>
                        <a14:foregroundMark x1="52667" y1="19231" x2="52667" y2="19231"/>
                        <a14:foregroundMark x1="59000" y1="14103" x2="59000" y2="14103"/>
                        <a14:foregroundMark x1="65667" y1="9615" x2="65667" y2="9615"/>
                        <a14:foregroundMark x1="82000" y1="5128" x2="82000" y2="5128"/>
                        <a14:foregroundMark x1="74000" y1="25000" x2="74000" y2="25000"/>
                        <a14:foregroundMark x1="78000" y1="19231" x2="78000" y2="19231"/>
                        <a14:foregroundMark x1="75333" y1="15705" x2="75333" y2="15705"/>
                        <a14:foregroundMark x1="78000" y1="41026" x2="78000" y2="41026"/>
                        <a14:foregroundMark x1="56000" y1="37821" x2="56000" y2="37821"/>
                        <a14:foregroundMark x1="32333" y1="53205" x2="31333" y2="55449"/>
                        <a14:foregroundMark x1="36333" y1="44231" x2="36333" y2="44231"/>
                        <a14:foregroundMark x1="29333" y1="55128" x2="29333" y2="55128"/>
                        <a14:foregroundMark x1="14333" y1="66987" x2="16000" y2="66987"/>
                        <a14:foregroundMark x1="37333" y1="75641" x2="37333" y2="75641"/>
                        <a14:foregroundMark x1="22333" y1="80128" x2="22333" y2="80128"/>
                        <a14:foregroundMark x1="8000" y1="79487" x2="8000" y2="79487"/>
                        <a14:foregroundMark x1="29000" y1="74679" x2="29000" y2="74679"/>
                        <a14:foregroundMark x1="38333" y1="61218" x2="38333" y2="61218"/>
                        <a14:foregroundMark x1="49333" y1="50641" x2="51000" y2="50000"/>
                        <a14:foregroundMark x1="61333" y1="55128" x2="61333" y2="55128"/>
                        <a14:foregroundMark x1="49000" y1="39103" x2="49000" y2="39103"/>
                        <a14:foregroundMark x1="55667" y1="30769" x2="55667" y2="30769"/>
                        <a14:foregroundMark x1="71667" y1="33333" x2="71667" y2="33333"/>
                        <a14:foregroundMark x1="45000" y1="72756" x2="45000" y2="72756"/>
                        <a14:foregroundMark x1="29000" y1="52244" x2="29000" y2="52244"/>
                        <a14:foregroundMark x1="29000" y1="54167" x2="30667" y2="54167"/>
                        <a14:foregroundMark x1="35000" y1="54487" x2="35000" y2="54487"/>
                        <a14:foregroundMark x1="36333" y1="41026" x2="36333" y2="41026"/>
                        <a14:foregroundMark x1="60333" y1="21795" x2="60333" y2="21795"/>
                        <a14:foregroundMark x1="67000" y1="18269" x2="67000" y2="18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6693">
            <a:off x="8578105" y="4389160"/>
            <a:ext cx="1349094" cy="1403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59" l="3000" r="100000">
                        <a14:foregroundMark x1="21667" y1="61538" x2="21667" y2="61538"/>
                        <a14:foregroundMark x1="46000" y1="26923" x2="46000" y2="26923"/>
                        <a14:foregroundMark x1="52667" y1="19231" x2="52667" y2="19231"/>
                        <a14:foregroundMark x1="59000" y1="14103" x2="59000" y2="14103"/>
                        <a14:foregroundMark x1="65667" y1="9615" x2="65667" y2="9615"/>
                        <a14:foregroundMark x1="82000" y1="5128" x2="82000" y2="5128"/>
                        <a14:foregroundMark x1="74000" y1="25000" x2="74000" y2="25000"/>
                        <a14:foregroundMark x1="78000" y1="19231" x2="78000" y2="19231"/>
                        <a14:foregroundMark x1="75333" y1="15705" x2="75333" y2="15705"/>
                        <a14:foregroundMark x1="78000" y1="41026" x2="78000" y2="41026"/>
                        <a14:foregroundMark x1="56000" y1="37821" x2="56000" y2="37821"/>
                        <a14:foregroundMark x1="32333" y1="53205" x2="31333" y2="55449"/>
                        <a14:foregroundMark x1="36333" y1="44231" x2="36333" y2="44231"/>
                        <a14:foregroundMark x1="29333" y1="55128" x2="29333" y2="55128"/>
                        <a14:foregroundMark x1="14333" y1="66987" x2="16000" y2="66987"/>
                        <a14:foregroundMark x1="37333" y1="75641" x2="37333" y2="75641"/>
                        <a14:foregroundMark x1="22333" y1="80128" x2="22333" y2="80128"/>
                        <a14:foregroundMark x1="8000" y1="79487" x2="8000" y2="79487"/>
                        <a14:foregroundMark x1="29000" y1="74679" x2="29000" y2="74679"/>
                        <a14:foregroundMark x1="38333" y1="61218" x2="38333" y2="61218"/>
                        <a14:foregroundMark x1="49333" y1="50641" x2="51000" y2="50000"/>
                        <a14:foregroundMark x1="61333" y1="55128" x2="61333" y2="55128"/>
                        <a14:foregroundMark x1="49000" y1="39103" x2="49000" y2="39103"/>
                        <a14:foregroundMark x1="55667" y1="30769" x2="55667" y2="30769"/>
                        <a14:foregroundMark x1="71667" y1="33333" x2="71667" y2="33333"/>
                        <a14:foregroundMark x1="45000" y1="72756" x2="45000" y2="72756"/>
                        <a14:foregroundMark x1="29000" y1="52244" x2="29000" y2="52244"/>
                        <a14:foregroundMark x1="29000" y1="54167" x2="30667" y2="54167"/>
                        <a14:foregroundMark x1="35000" y1="54487" x2="35000" y2="54487"/>
                        <a14:foregroundMark x1="36333" y1="41026" x2="36333" y2="41026"/>
                        <a14:foregroundMark x1="60333" y1="21795" x2="60333" y2="21795"/>
                        <a14:foregroundMark x1="67000" y1="18269" x2="67000" y2="182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00916" flipH="1">
            <a:off x="9835685" y="4971177"/>
            <a:ext cx="1237686" cy="12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359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reland&amp;#39;s Secret Shame: We Meet The Kids Forced To Pick Stones For Weeks –  Waterford Whispers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reland&amp;#39;s Secret Shame: We Meet The Kids Forced To Pick Stones For Weeks –  Waterford Whispers New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 descr="Child holding pebbles - Stock Photo - Masterfile - Premium Royalty-Free,  Code: 6102-049295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2589" y="-753533"/>
            <a:ext cx="3655482" cy="548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hree Men With Camels Walking Through Desert Stock Photo - Download Image 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5570743" cy="371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Precious stone texture Pictures, Precious stone texture Stock Photos &amp;amp;  Images | Depositphotos®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6" b="89890" l="10000" r="93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9600" y="3278378"/>
            <a:ext cx="4702342" cy="4263457"/>
          </a:xfrm>
          <a:prstGeom prst="rect">
            <a:avLst/>
          </a:prstGeom>
        </p:spPr>
      </p:pic>
      <p:pic>
        <p:nvPicPr>
          <p:cNvPr id="11276" name="Picture 12" descr="What are semi-precious stones? - Bombom Worl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99" y="3874168"/>
            <a:ext cx="5854638" cy="30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39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lfred Nobel Archive - NobelPrize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Alfred Nobel Archive - NobelPrize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8"/>
            <a:ext cx="5788025" cy="38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ynamite brought Alfred Nobel considerable profit and the fortune was  posthumously used to institute the Nobel Prizes. Thi... | HISTORY TV18 |  Scoopn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80" y="0"/>
            <a:ext cx="5037221" cy="50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Alfred Nobel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9" y="2361086"/>
            <a:ext cx="3174750" cy="419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8" name="Picture 10" descr="How the Nobel Prize became the most controversial award on Earth - Vo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249" y="3452979"/>
            <a:ext cx="4379242" cy="32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02226" y="4290819"/>
            <a:ext cx="41344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每個人都應該有</a:t>
            </a:r>
            <a:endParaRPr lang="en-US" altLang="zh-TW" sz="44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改寫自己墓銘的</a:t>
            </a:r>
            <a:endParaRPr lang="en-US" altLang="zh-TW" sz="44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4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機會！</a:t>
            </a:r>
            <a:endParaRPr lang="en-US" sz="44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64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een Law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"/>
          <a:stretch/>
        </p:blipFill>
        <p:spPr bwMode="auto">
          <a:xfrm>
            <a:off x="0" y="0"/>
            <a:ext cx="12336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172" y1="88462" x2="59172" y2="88462"/>
                        <a14:foregroundMark x1="56607" y1="82840" x2="56607" y2="82840"/>
                        <a14:foregroundMark x1="9467" y1="80473" x2="9467" y2="80473"/>
                        <a14:foregroundMark x1="33333" y1="86982" x2="37673" y2="89645"/>
                        <a14:foregroundMark x1="78107" y1="85503" x2="78304" y2="86686"/>
                        <a14:foregroundMark x1="91913" y1="94379" x2="92702" y2="9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9853" y="1498771"/>
            <a:ext cx="8293767" cy="5529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4574" y="3256877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 smtClean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至死忠心</a:t>
            </a:r>
            <a:endParaRPr lang="en-US" sz="8000" dirty="0">
              <a:solidFill>
                <a:schemeClr val="accent3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2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3" y="160338"/>
            <a:ext cx="5496678" cy="412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Welcome - Aldersgate United Methodist Church | Seminole, Flor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3" y="3358189"/>
            <a:ext cx="2759749" cy="9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101" y="276359"/>
            <a:ext cx="5777962" cy="2253405"/>
          </a:xfrm>
          <a:prstGeom prst="rect">
            <a:avLst/>
          </a:prstGeom>
        </p:spPr>
      </p:pic>
      <p:pic>
        <p:nvPicPr>
          <p:cNvPr id="2054" name="Picture 6" descr="Picture &amp;quot;KEW Beach United Church&amp;quot; for KEW Beach United Church Miscellaneous  / Other - iBegin Toron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16557" r="58601" b="53609"/>
          <a:stretch/>
        </p:blipFill>
        <p:spPr bwMode="auto">
          <a:xfrm>
            <a:off x="10686218" y="1403061"/>
            <a:ext cx="1315845" cy="1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ow the US Dollar Bill Has Evolv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United States One-dollar Bill United States Dollar Banknote Money United  States Two-dollar Bill, PNG,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1" b="96104" l="4146" r="95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14" y="3514930"/>
            <a:ext cx="4628298" cy="34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w to Pack and Ship Paper Money - PaperMoneyWanted.co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244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059"/>
          <a:stretch/>
        </p:blipFill>
        <p:spPr bwMode="auto">
          <a:xfrm>
            <a:off x="6619110" y="2754351"/>
            <a:ext cx="5040188" cy="10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441" b="100000" l="0" r="100000"/>
                    </a14:imgEffect>
                  </a14:imgLayer>
                </a14:imgProps>
              </a:ext>
            </a:extLst>
          </a:blip>
          <a:srcRect t="25376"/>
          <a:stretch/>
        </p:blipFill>
        <p:spPr>
          <a:xfrm>
            <a:off x="6641412" y="3166966"/>
            <a:ext cx="5040188" cy="27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0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074" name="Picture 2" descr="Dollars stock photo. Image of finances, business, bill - 17331107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45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3271"/>
            <a:ext cx="5680038" cy="39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vestments &amp;amp; Savings – Focus Li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96" y="2065468"/>
            <a:ext cx="6384213" cy="421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963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sus Enters Jerusalem as King | Life of 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112" y="3558096"/>
            <a:ext cx="11221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又因他們以為神的國快要顯出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來，就另設</a:t>
            </a:r>
            <a:r>
              <a:rPr lang="zh-TW" altLang="en-US" sz="4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一個比喻 </a:t>
            </a:r>
            <a:r>
              <a:rPr lang="en-US" altLang="zh-TW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</a:t>
            </a:r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2112" y="4932333"/>
            <a:ext cx="11221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他本國的人卻恨他，打發使者隨後去，說：</a:t>
            </a:r>
            <a:r>
              <a:rPr lang="en-US" altLang="zh-TW" sz="4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『</a:t>
            </a:r>
            <a:r>
              <a:rPr lang="zh-TW" altLang="en-US" sz="4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我們不願意這個人作我們的王。</a:t>
            </a:r>
            <a:r>
              <a:rPr lang="en-US" altLang="zh-TW" sz="42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』</a:t>
            </a:r>
            <a:r>
              <a:rPr lang="zh-TW" altLang="en-US" sz="4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(14</a:t>
            </a:r>
            <a:r>
              <a:rPr lang="zh-TW" altLang="en-US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0831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dnesday 20 November 2019 Reading and Reflection | Church of the Twelve  Apost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dnesday 20 November 2019 Reading and Reflection | Church of the Twelve  Apostl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759" y="288759"/>
            <a:ext cx="3720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主人的託付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2182" y="1058491"/>
            <a:ext cx="111283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有一個貴冑往遠方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去</a:t>
            </a:r>
            <a:r>
              <a:rPr lang="en-US" altLang="zh-TW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便叫了他的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十個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僕人來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endParaRPr lang="en-US" altLang="zh-TW" sz="4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交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給他們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十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錠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銀子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（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錠：原文作</a:t>
            </a:r>
            <a:r>
              <a:rPr lang="zh-TW" altLang="en-US" sz="3400" u="sng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彌拿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約銀十兩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）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502976"/>
              </p:ext>
            </p:extLst>
          </p:nvPr>
        </p:nvGraphicFramePr>
        <p:xfrm>
          <a:off x="1261979" y="2464250"/>
          <a:ext cx="10448758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379">
                  <a:extLst>
                    <a:ext uri="{9D8B030D-6E8A-4147-A177-3AD203B41FA5}">
                      <a16:colId xmlns:a16="http://schemas.microsoft.com/office/drawing/2014/main" val="2912239425"/>
                    </a:ext>
                  </a:extLst>
                </a:gridCol>
                <a:gridCol w="5224379">
                  <a:extLst>
                    <a:ext uri="{9D8B030D-6E8A-4147-A177-3AD203B41FA5}">
                      <a16:colId xmlns:a16="http://schemas.microsoft.com/office/drawing/2014/main" val="402451967"/>
                    </a:ext>
                  </a:extLst>
                </a:gridCol>
              </a:tblGrid>
              <a:tr h="2695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馬太</a:t>
                      </a:r>
                      <a:r>
                        <a:rPr lang="en-US" altLang="zh-TW" sz="3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25:14-30</a:t>
                      </a:r>
                      <a:endParaRPr lang="en-US" sz="3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路加 </a:t>
                      </a:r>
                      <a:r>
                        <a:rPr lang="en-US" altLang="zh-TW" sz="3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19:11-27</a:t>
                      </a:r>
                      <a:endParaRPr lang="en-US" sz="3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10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僕人領不同數量</a:t>
                      </a:r>
                      <a:endParaRPr lang="en-US" sz="38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每人得相同數量</a:t>
                      </a:r>
                      <a:endParaRPr lang="en-US" sz="38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68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大單位 </a:t>
                      </a:r>
                      <a:r>
                        <a:rPr lang="en-US" altLang="zh-TW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= </a:t>
                      </a:r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他連得</a:t>
                      </a:r>
                      <a:endParaRPr lang="en-US" sz="38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小單位 </a:t>
                      </a:r>
                      <a:r>
                        <a:rPr lang="en-US" altLang="zh-TW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= </a:t>
                      </a:r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彌拿</a:t>
                      </a:r>
                      <a:endParaRPr lang="en-US" sz="38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7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銀子埋地</a:t>
                      </a:r>
                      <a:endParaRPr lang="en-US" sz="38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銀子包巾</a:t>
                      </a:r>
                      <a:endParaRPr lang="en-US" sz="3800" dirty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9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銀子</a:t>
                      </a:r>
                      <a:r>
                        <a:rPr lang="zh-TW" altLang="en-US" sz="3800" baseline="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 </a:t>
                      </a:r>
                      <a:r>
                        <a:rPr lang="en-US" altLang="zh-TW" sz="3800" baseline="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= </a:t>
                      </a:r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恩賜</a:t>
                      </a:r>
                      <a:r>
                        <a:rPr lang="en-US" altLang="zh-TW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/</a:t>
                      </a:r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才幹</a:t>
                      </a:r>
                      <a:endParaRPr lang="en-US" sz="3800" dirty="0" smtClean="0"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銀子 </a:t>
                      </a:r>
                      <a:r>
                        <a:rPr lang="en-US" altLang="zh-TW" sz="3800" dirty="0" smtClean="0"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= </a:t>
                      </a:r>
                      <a:r>
                        <a:rPr lang="en-US" altLang="zh-TW" sz="3800" dirty="0" smtClean="0">
                          <a:solidFill>
                            <a:srgbClr val="C00000"/>
                          </a:solidFill>
                          <a:effectLst/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???</a:t>
                      </a:r>
                      <a:endParaRPr lang="en-US" sz="3800" dirty="0" smtClean="0">
                        <a:solidFill>
                          <a:srgbClr val="C00000"/>
                        </a:solidFill>
                        <a:effectLst/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6857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56076" y="5806292"/>
            <a:ext cx="11660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但神既然驗中了我們，把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福音託付我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</a:t>
            </a:r>
            <a:r>
              <a:rPr lang="en-US" altLang="zh-TW" sz="40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帖前</a:t>
            </a:r>
            <a:r>
              <a:rPr lang="en-US" altLang="zh-TW" sz="32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2:4)</a:t>
            </a:r>
            <a:endParaRPr lang="en-US" sz="32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1979" y="3109388"/>
            <a:ext cx="10448758" cy="2675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9906" y="186533"/>
            <a:ext cx="8164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一錠銀子 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福音的託付，抓緊機會</a:t>
            </a:r>
            <a:r>
              <a:rPr lang="en-US" altLang="zh-TW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078" name="Picture 6" descr="Business Plan: Defining Your Opportunity | Covenant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68" y="1089037"/>
            <a:ext cx="6372955" cy="424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Why car crash deaths have surged during COVID-19 pandemic - Los Angeles  Ti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Why car crash deaths have surged during COVID-19 pandemic - Los Angeles 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67" y="1089037"/>
            <a:ext cx="6372956" cy="42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4"/>
          <a:stretch/>
        </p:blipFill>
        <p:spPr>
          <a:xfrm>
            <a:off x="2540765" y="999547"/>
            <a:ext cx="7018158" cy="576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81297" y="5009853"/>
            <a:ext cx="55370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latin typeface="Sprint SF" pitchFamily="2" charset="0"/>
              </a:rPr>
              <a:t>lost chance</a:t>
            </a:r>
            <a:endParaRPr lang="en-US" sz="6000" dirty="0">
              <a:solidFill>
                <a:schemeClr val="accent5">
                  <a:lumMod val="75000"/>
                </a:schemeClr>
              </a:solidFill>
              <a:latin typeface="Sprint SF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dnesday 20 November 2019 Reading and Reflection | Church of the Twelve  Apostl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759" y="288759"/>
            <a:ext cx="3720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主人的託付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032" y="1027423"/>
            <a:ext cx="7013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一錠銀 </a:t>
            </a:r>
            <a:r>
              <a:rPr lang="en-US" altLang="zh-TW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基本的責任與託付</a:t>
            </a:r>
            <a:endParaRPr lang="en-US" sz="4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6314"/>
          <a:stretch/>
        </p:blipFill>
        <p:spPr>
          <a:xfrm flipH="1">
            <a:off x="1315453" y="2054846"/>
            <a:ext cx="4258176" cy="3078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ular Callout 11"/>
          <p:cNvSpPr/>
          <p:nvPr/>
        </p:nvSpPr>
        <p:spPr>
          <a:xfrm>
            <a:off x="239341" y="4742367"/>
            <a:ext cx="5006666" cy="1668379"/>
          </a:xfrm>
          <a:prstGeom prst="wedgeRectCallout">
            <a:avLst>
              <a:gd name="adj1" fmla="val -4026"/>
              <a:gd name="adj2" fmla="val -8586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一根點燃的蠟燭是</a:t>
            </a:r>
            <a:endParaRPr lang="en-US" altLang="zh-TW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什麼時候發亮的呢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5729539" y="1821049"/>
            <a:ext cx="4024062" cy="1546787"/>
          </a:xfrm>
          <a:prstGeom prst="wedgeRectCallout">
            <a:avLst>
              <a:gd name="adj1" fmla="val -63332"/>
              <a:gd name="adj2" fmla="val 5272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當然點燃的那一刻就開始發亮!</a:t>
            </a:r>
            <a:endParaRPr lang="en-US" sz="4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124" name="Picture 4" descr="Candle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0" y="434135"/>
            <a:ext cx="209550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855368" y="3856201"/>
            <a:ext cx="62625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不傳福音，我便有禍了。</a:t>
            </a:r>
          </a:p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若甘心作這事，就有賞賜；若不甘心，</a:t>
            </a:r>
            <a:r>
              <a:rPr lang="zh-TW" alt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責任卻已經託付我</a:t>
            </a:r>
            <a:r>
              <a:rPr lang="zh-TW" alt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林前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9:16-17)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573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dnesday 20 November 2019 Reading and Reflection | Church of the Twelve  Apostle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759" y="288759"/>
            <a:ext cx="37208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主人的要求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032" y="1027423"/>
            <a:ext cx="85106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兩種僕人：「</a:t>
            </a:r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忠心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」與「</a:t>
            </a:r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不忠心</a:t>
            </a:r>
            <a:r>
              <a:rPr lang="zh-TW" altLang="en-US" sz="4200" dirty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」</a:t>
            </a:r>
            <a:endParaRPr lang="en-US" sz="4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032" y="1766087"/>
            <a:ext cx="53976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十個僕人 </a:t>
            </a:r>
            <a:r>
              <a:rPr lang="en-US" altLang="zh-TW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所有信徒</a:t>
            </a:r>
            <a:endParaRPr lang="en-US" sz="4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949" y="2573304"/>
            <a:ext cx="11243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「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頭一個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(16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「第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二個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18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en-US" altLang="zh-TW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忠心良僕</a:t>
            </a:r>
            <a:endParaRPr lang="en-US" sz="4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949" y="3299904"/>
            <a:ext cx="76562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「</a:t>
            </a:r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又有</a:t>
            </a:r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一個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(20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)... </a:t>
            </a:r>
            <a:r>
              <a:rPr lang="en-US" altLang="zh-TW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不忠惡僕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5032" y="4174231"/>
            <a:ext cx="3124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4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兩個考驗：</a:t>
            </a:r>
            <a:endParaRPr lang="en-US" sz="4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0456" y="4884468"/>
            <a:ext cx="5181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1) </a:t>
            </a:r>
            <a:r>
              <a:rPr lang="zh-TW" altLang="en-US" sz="4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主人不在跟前監控</a:t>
            </a:r>
            <a:endParaRPr lang="en-US" sz="4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0456" y="5657036"/>
            <a:ext cx="5181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2</a:t>
            </a:r>
            <a:r>
              <a:rPr lang="en-US" altLang="zh-TW" sz="4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) </a:t>
            </a:r>
            <a:r>
              <a:rPr lang="zh-TW" altLang="en-US" sz="4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工作與環境的挑戰</a:t>
            </a:r>
            <a:endParaRPr lang="en-US" sz="4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9874"/>
          <a:stretch/>
        </p:blipFill>
        <p:spPr>
          <a:xfrm>
            <a:off x="7839075" y="4055633"/>
            <a:ext cx="4090889" cy="269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30" b="85741" l="6927" r="32865"/>
                    </a14:imgEffect>
                  </a14:imgLayer>
                </a14:imgProps>
              </a:ext>
            </a:extLst>
          </a:blip>
          <a:srcRect l="6653" t="34267" r="65059" b="13426"/>
          <a:stretch/>
        </p:blipFill>
        <p:spPr>
          <a:xfrm>
            <a:off x="9781849" y="203735"/>
            <a:ext cx="2293996" cy="238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5342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696</Words>
  <Application>Microsoft Office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華康宗楷體 Std W7</vt:lpstr>
      <vt:lpstr>華康魏碑體 Std W7</vt:lpstr>
      <vt:lpstr>華康黑體 Std W9</vt:lpstr>
      <vt:lpstr>華康龍門石碑 Std W9</vt:lpstr>
      <vt:lpstr>Adelon-Light</vt:lpstr>
      <vt:lpstr>Arial</vt:lpstr>
      <vt:lpstr>Calibri</vt:lpstr>
      <vt:lpstr>Calibri Light</vt:lpstr>
      <vt:lpstr>Sprint SF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60</cp:revision>
  <dcterms:created xsi:type="dcterms:W3CDTF">2021-12-23T05:29:02Z</dcterms:created>
  <dcterms:modified xsi:type="dcterms:W3CDTF">2022-01-05T23:41:11Z</dcterms:modified>
</cp:coreProperties>
</file>