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62" r:id="rId4"/>
    <p:sldId id="270" r:id="rId5"/>
    <p:sldId id="274" r:id="rId6"/>
    <p:sldId id="271" r:id="rId7"/>
    <p:sldId id="266" r:id="rId8"/>
    <p:sldId id="268" r:id="rId9"/>
    <p:sldId id="273" r:id="rId10"/>
    <p:sldId id="260" r:id="rId11"/>
    <p:sldId id="269" r:id="rId12"/>
    <p:sldId id="261" r:id="rId13"/>
    <p:sldId id="267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4393E-2A13-634E-B6B3-219B5B4483EC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13B20-6C34-E949-9D1D-D3D33433C5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610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13B20-6C34-E949-9D1D-D3D33433C5F8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12031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99F89E-0714-6940-AF04-356DA126E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FB58E87-02C5-574B-B142-57C50FEB2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360343-4347-5843-819B-0EB7F5C1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6A0BFA-A875-D644-AF7E-2923D45B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306852-592A-A64C-9A1B-E282ADB9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8000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F9007E-1BD4-7B46-A36E-BEADB029A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69A52B7-372B-144C-A047-85BE7661E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3CBA80-A63E-EE4C-B7BB-74580F41E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2992C1-2EB0-D948-8A18-27996C694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3522A2-C5AC-DC49-AA79-39D57168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6879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C183D3-D103-FB47-971E-C1A035B830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7EC5728-D70E-0949-AA27-A6DFD121BA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B1F6BD-00F5-B445-B58D-B6FE2C357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CF0276-7E79-954C-BDF7-AF80D565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7DA31C-AA86-0D40-8CF5-5E9F3257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670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B137A1-7C3B-FC4D-B130-52549CC2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67ACA3-BE66-5A48-BCF9-BAD466975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779EFD-843E-1945-A4E9-3484B1E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A02903-31FD-1A46-B2BA-C36D4E7B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D316E9-9DF4-1648-B3BA-B9C95571F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9885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AC69CD-F1CC-9C4A-82C0-CB6AF65E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664B95B-042B-5447-BBC0-89049A8A3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52942E-CF33-874E-9F81-5821B01EF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2C69B9-E446-F340-A9C0-F45F47B2A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B45A2B-25BA-7747-9884-278EDCA0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8708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9DE4FF-1C34-C445-B86E-B692E99B2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9FB062-2343-9F4C-8AC5-9740A16A50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973F01-806C-EE48-A3B6-AD53EBA11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7311160-D741-8947-A143-7295760AE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A696DD-65C0-AD47-B489-3EA553D0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EE0B7E8-E4F6-BF44-A757-68C44C121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99375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B6A098-9C9C-C145-9E16-9E6D7F94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AB6819A-2732-254F-9D2A-13AF32FE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43A912E-493A-E54C-893E-5826AC7EB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000BB85-460C-ED4C-9035-EDA6D18178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2507C2E-BA16-9242-9B03-099CB722E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A27E63C-8525-7040-AD85-2465E3E48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6D7E990-9559-FA48-A202-B0076E78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2F0EBE4-CD34-1242-A19F-6A4673A0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22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7FC013-2ABC-4A48-B2DC-24F8C85BB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FEA4BC7-9789-E84D-9959-EF8E6045B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08E8E63-F608-7B40-A892-B6B3F4C37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82D297D-542D-C84C-A390-AC2EBBD5C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3431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68D18EF-E013-2448-973A-EC1AF58D1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5495B8-22E8-8B48-B150-1A7F6CFE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8BD86FC-05EC-7145-8B6B-F77390AD6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3254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FE72D8-BC48-414C-A559-D0EE29E1B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E02DDE-F074-0D43-AC09-8CAB9FAD8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71A8E6-A354-7841-9FA8-66E5D7E52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B1E4BE-7BE4-7B4C-B5A5-7E9A1BBE2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72D489-6E05-E045-86F1-1EF923785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9217E5-7040-9049-8520-B488B5B2C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372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C7E952-95A5-6F46-B62F-4AD6505FD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C0992F6-90C0-4C42-9F55-0E8DC59CF7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9261FB2-0E17-664C-9358-420460973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619EB27-57A8-8749-B9F6-5704FDBF5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73EA68-46D8-E145-94D6-DB0004073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54CB982-38E6-8042-B22D-1C8B6D0F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7844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C4A6211-B935-A741-B08B-0441F2667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2326AFB-6300-D949-927D-D4E1C9BF6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D7D290-EE33-2348-A3AA-D4D9AA56C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007E-3213-9442-A8EF-1164DF4F8AF8}" type="datetimeFigureOut">
              <a:rPr kumimoji="1" lang="zh-CN" altLang="en-US" smtClean="0"/>
              <a:t>2021/12/19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C4EFF7-7C25-F74C-88A3-5D7DC86C4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1F2226-F1E8-D146-B91C-596AE0BEF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FB299-54D9-1C47-9C82-121FB7464B8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005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3D985-6602-AE4E-A02A-1AC54D26D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5098" y="1122362"/>
            <a:ext cx="9572263" cy="3438063"/>
          </a:xfrm>
        </p:spPr>
        <p:txBody>
          <a:bodyPr>
            <a:normAutofit/>
          </a:bodyPr>
          <a:lstStyle/>
          <a:p>
            <a:r>
              <a:rPr kumimoji="1" lang="zh-CN" altLang="en-US" sz="96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荆棘中的恩主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6260A20-A3D6-BE48-9DDE-A533FF0B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5098" y="4826644"/>
            <a:ext cx="9367778" cy="2031356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latin typeface="HEITI SC MEDIUM" pitchFamily="2" charset="-128"/>
                <a:ea typeface="HEITI SC MEDIUM" pitchFamily="2" charset="-128"/>
              </a:rPr>
              <a:t>  出</a:t>
            </a:r>
            <a:r>
              <a:rPr kumimoji="1" lang="en-US" altLang="zh-CN" sz="4000" b="1" dirty="0">
                <a:latin typeface="HEITI SC MEDIUM" pitchFamily="2" charset="-128"/>
                <a:ea typeface="HEITI SC MEDIUM" pitchFamily="2" charset="-128"/>
              </a:rPr>
              <a:t>3:2</a:t>
            </a:r>
            <a:r>
              <a:rPr kumimoji="1" lang="zh-CN" altLang="en-US" sz="4000" b="1" dirty="0">
                <a:latin typeface="HEITI SC MEDIUM" pitchFamily="2" charset="-128"/>
                <a:ea typeface="HEITI SC MEDIUM" pitchFamily="2" charset="-128"/>
              </a:rPr>
              <a:t>、</a:t>
            </a:r>
            <a:r>
              <a:rPr kumimoji="1" lang="en-US" altLang="zh-CN" sz="4000" b="1" dirty="0">
                <a:latin typeface="HEITI SC MEDIUM" pitchFamily="2" charset="-128"/>
                <a:ea typeface="HEITI SC MEDIUM" pitchFamily="2" charset="-128"/>
              </a:rPr>
              <a:t>7</a:t>
            </a:r>
            <a:r>
              <a:rPr kumimoji="1" lang="zh-CN" altLang="en-US" sz="4000" b="1" dirty="0">
                <a:latin typeface="HEITI SC MEDIUM" pitchFamily="2" charset="-128"/>
                <a:ea typeface="HEITI SC MEDIUM" pitchFamily="2" charset="-128"/>
              </a:rPr>
              <a:t>；申</a:t>
            </a:r>
            <a:r>
              <a:rPr kumimoji="1" lang="en-US" altLang="zh-CN" sz="4000" b="1" dirty="0">
                <a:latin typeface="HEITI SC MEDIUM" pitchFamily="2" charset="-128"/>
                <a:ea typeface="HEITI SC MEDIUM" pitchFamily="2" charset="-128"/>
              </a:rPr>
              <a:t>33:16</a:t>
            </a:r>
            <a:endParaRPr kumimoji="1" lang="zh-CN" altLang="en-US" sz="4000" b="1" dirty="0"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1026" name="Picture 2" descr="圣经,烧伤,燃烧的荆棘高清图库素材免费下载(图片编号:6365738)-六图网">
            <a:extLst>
              <a:ext uri="{FF2B5EF4-FFF2-40B4-BE49-F238E27FC236}">
                <a16:creationId xmlns:a16="http://schemas.microsoft.com/office/drawing/2014/main" id="{F6E18EFB-88E1-164C-8511-7CB8A2180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12" y="3429000"/>
            <a:ext cx="2918611" cy="304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362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622711-6649-874F-988D-2A378B93B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45989"/>
            <a:ext cx="10515600" cy="2082191"/>
          </a:xfrm>
        </p:spPr>
        <p:txBody>
          <a:bodyPr>
            <a:normAutofit/>
          </a:bodyPr>
          <a:lstStyle/>
          <a:p>
            <a:r>
              <a:rPr kumimoji="1" lang="zh-CN" altLang="en-US" sz="48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            三、焚而不毁的荆棘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371991-7D0B-7D48-85E6-45AEFCDCA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5" y="1331089"/>
            <a:ext cx="11677135" cy="55269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赛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40:8】</a:t>
            </a:r>
            <a:r>
              <a:rPr kumimoji="1" lang="zh-CN" altLang="en-US" sz="3200" dirty="0">
                <a:latin typeface="+mn-ea"/>
              </a:rPr>
              <a:t>草必枯干，花必凋残；惟有我们神的话，必永远立定！</a:t>
            </a:r>
            <a:endParaRPr kumimoji="1"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赛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27:4】</a:t>
            </a:r>
            <a:r>
              <a:rPr kumimoji="1" lang="zh-CN" altLang="en-US" sz="3200" b="1" dirty="0">
                <a:latin typeface="+mn-ea"/>
              </a:rPr>
              <a:t>“</a:t>
            </a:r>
            <a:r>
              <a:rPr kumimoji="1" lang="zh-CN" altLang="en-US" sz="3200" dirty="0">
                <a:latin typeface="+mn-ea"/>
              </a:rPr>
              <a:t>惟愿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+mn-ea"/>
              </a:rPr>
              <a:t>荆棘蒺藜</a:t>
            </a:r>
            <a:r>
              <a:rPr kumimoji="1" lang="zh-CN" altLang="en-US" sz="3200" dirty="0">
                <a:latin typeface="+mn-ea"/>
              </a:rPr>
              <a:t>与我交战，我就勇往直前，把他一同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焚烧</a:t>
            </a:r>
            <a:r>
              <a:rPr kumimoji="1" lang="zh-CN" altLang="en-US" sz="3200" dirty="0">
                <a:latin typeface="+mn-ea"/>
              </a:rPr>
              <a:t>。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【5】</a:t>
            </a:r>
            <a:r>
              <a:rPr kumimoji="1" lang="zh-CN" altLang="en-US" sz="3200" dirty="0">
                <a:latin typeface="+mn-ea"/>
              </a:rPr>
              <a:t>不然，让他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持住我的能力</a:t>
            </a:r>
            <a:r>
              <a:rPr kumimoji="1" lang="zh-CN" altLang="en-US" sz="3200" dirty="0">
                <a:latin typeface="+mn-ea"/>
              </a:rPr>
              <a:t>，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使他与我和好</a:t>
            </a:r>
            <a:r>
              <a:rPr kumimoji="1" lang="zh-CN" altLang="en-US" sz="3200" dirty="0">
                <a:latin typeface="Heiti SC Medium" pitchFamily="2" charset="-128"/>
                <a:ea typeface="Heiti SC Medium" pitchFamily="2" charset="-128"/>
              </a:rPr>
              <a:t>，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愿他与我和好</a:t>
            </a:r>
            <a:r>
              <a:rPr kumimoji="1" lang="zh-CN" altLang="en-US" sz="3200" dirty="0">
                <a:latin typeface="+mn-ea"/>
              </a:rPr>
              <a:t>”</a:t>
            </a:r>
            <a:r>
              <a:rPr kumimoji="1" lang="en-US" altLang="zh-CN" sz="3200" dirty="0">
                <a:latin typeface="+mn-ea"/>
              </a:rPr>
              <a:t>——</a:t>
            </a:r>
            <a:r>
              <a:rPr kumimoji="1" lang="zh-CN" altLang="en-US" sz="3200" dirty="0">
                <a:latin typeface="+mn-ea"/>
              </a:rPr>
              <a:t>“</a:t>
            </a:r>
            <a:r>
              <a:rPr kumimoji="1" lang="zh-CN" altLang="en-US" sz="3200" b="1" dirty="0">
                <a:solidFill>
                  <a:srgbClr val="C00000"/>
                </a:solidFill>
                <a:latin typeface="+mn-ea"/>
              </a:rPr>
              <a:t>与神和好</a:t>
            </a:r>
            <a:r>
              <a:rPr kumimoji="1" lang="zh-CN" altLang="en-US" sz="3200" dirty="0">
                <a:latin typeface="+mn-ea"/>
              </a:rPr>
              <a:t>”（罗</a:t>
            </a:r>
            <a:r>
              <a:rPr kumimoji="1" lang="en-US" altLang="zh-CN" sz="3200" dirty="0">
                <a:latin typeface="+mn-ea"/>
              </a:rPr>
              <a:t>5:10,11;</a:t>
            </a:r>
            <a:r>
              <a:rPr kumimoji="1" lang="zh-CN" altLang="en-US" sz="3200" dirty="0">
                <a:latin typeface="+mn-ea"/>
              </a:rPr>
              <a:t>弗</a:t>
            </a:r>
            <a:r>
              <a:rPr kumimoji="1" lang="en-US" altLang="zh-CN" sz="3200" dirty="0">
                <a:latin typeface="+mn-ea"/>
              </a:rPr>
              <a:t>2:16</a:t>
            </a:r>
            <a:r>
              <a:rPr kumimoji="1" lang="zh-CN" altLang="en-US" sz="3200" dirty="0">
                <a:latin typeface="+mn-ea"/>
              </a:rPr>
              <a:t>）。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约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1:14】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道成了肉身</a:t>
            </a:r>
            <a:r>
              <a:rPr kumimoji="1" lang="zh-CN" altLang="en-US" sz="3200" dirty="0">
                <a:latin typeface="+mn-ea"/>
              </a:rPr>
              <a:t>，</a:t>
            </a:r>
            <a:r>
              <a:rPr kumimoji="1" lang="zh-CN" altLang="en-US" sz="3200" b="1" dirty="0">
                <a:solidFill>
                  <a:srgbClr val="FFFF00"/>
                </a:solidFill>
                <a:highlight>
                  <a:srgbClr val="FF00FF"/>
                </a:highlight>
                <a:latin typeface="HEITI SC MEDIUM" pitchFamily="2" charset="-128"/>
                <a:ea typeface="HEITI SC MEDIUM" pitchFamily="2" charset="-128"/>
              </a:rPr>
              <a:t>住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在我们中间</a:t>
            </a:r>
            <a:r>
              <a:rPr kumimoji="1" lang="zh-CN" altLang="en-US" sz="3200" dirty="0">
                <a:latin typeface="+mn-ea"/>
              </a:rPr>
              <a:t>，充充满满地有恩典，有真理。我们也见过祂的荣光，正是父独生子的荣光。</a:t>
            </a:r>
            <a:endParaRPr kumimoji="1"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sz="36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·</a:t>
            </a:r>
            <a:r>
              <a:rPr kumimoji="1" lang="zh-CN" altLang="en-US" sz="3200" b="1" dirty="0">
                <a:solidFill>
                  <a:srgbClr val="FFFF00"/>
                </a:solidFill>
                <a:highlight>
                  <a:srgbClr val="FF00FF"/>
                </a:highlight>
                <a:latin typeface="HEITI SC MEDIUM" pitchFamily="2" charset="-128"/>
                <a:ea typeface="HEITI SC MEDIUM" pitchFamily="2" charset="-128"/>
              </a:rPr>
              <a:t>住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荆棘中上主</a:t>
            </a:r>
            <a:r>
              <a:rPr kumimoji="1" lang="zh-CN" altLang="en-US" sz="3200" dirty="0">
                <a:latin typeface="+mn-ea"/>
              </a:rPr>
              <a:t>（申</a:t>
            </a:r>
            <a:r>
              <a:rPr kumimoji="1" lang="en-US" altLang="zh-CN" sz="3200" dirty="0">
                <a:latin typeface="+mn-ea"/>
              </a:rPr>
              <a:t>33:16)</a:t>
            </a:r>
            <a:r>
              <a:rPr kumimoji="1" lang="zh-CN" altLang="en-US" sz="3200" dirty="0">
                <a:latin typeface="+mn-ea"/>
              </a:rPr>
              <a:t>，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荆棘焚却不毁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HEITI SC MEDIUM" pitchFamily="2" charset="-128"/>
              </a:rPr>
              <a:t>（</a:t>
            </a:r>
            <a:r>
              <a:rPr kumimoji="1" lang="zh-CN" altLang="en-US" sz="3200" dirty="0">
                <a:latin typeface="+mn-ea"/>
              </a:rPr>
              <a:t>出</a:t>
            </a:r>
            <a:r>
              <a:rPr kumimoji="1" lang="en-US" altLang="zh-CN" sz="3200" dirty="0">
                <a:latin typeface="+mn-ea"/>
              </a:rPr>
              <a:t>3:2</a:t>
            </a:r>
            <a:r>
              <a:rPr kumimoji="1" lang="zh-CN" altLang="en-US" sz="3200" dirty="0">
                <a:latin typeface="+mn-ea"/>
              </a:rPr>
              <a:t>）。</a:t>
            </a:r>
            <a:endParaRPr kumimoji="1"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彼前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1:7】</a:t>
            </a:r>
            <a:r>
              <a:rPr kumimoji="1" lang="zh-CN" altLang="en-US" sz="3200" dirty="0">
                <a:latin typeface="+mn-ea"/>
              </a:rPr>
              <a:t>叫你们的信心既被试验，就比那被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火试验</a:t>
            </a:r>
            <a:r>
              <a:rPr kumimoji="1" lang="zh-CN" altLang="en-US" sz="3200" dirty="0">
                <a:latin typeface="+mn-ea"/>
              </a:rPr>
              <a:t>仍然能坏的金子更显宝贵，可以在耶稣基督显现的时候，得着称赞、荣耀、尊贵。</a:t>
            </a:r>
            <a:endParaRPr kumimoji="1" lang="en-US" altLang="zh-CN" sz="3200" dirty="0">
              <a:latin typeface="+mn-ea"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840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D19120-D2B5-C44B-831E-4686243F1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6496"/>
          </a:xfrm>
        </p:spPr>
        <p:txBody>
          <a:bodyPr>
            <a:normAutofit fontScale="90000"/>
          </a:bodyPr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47A77F-EE9E-4543-9B98-D5BD3B243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73" y="481912"/>
            <a:ext cx="11405286" cy="637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+mn-ea"/>
              </a:rPr>
              <a:t>荆棘</a:t>
            </a:r>
            <a:r>
              <a:rPr kumimoji="1" lang="zh-CN" altLang="en-US" sz="3200" dirty="0">
                <a:latin typeface="+mn-ea"/>
              </a:rPr>
              <a:t>与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+mn-ea"/>
              </a:rPr>
              <a:t>蒺藜</a:t>
            </a:r>
            <a:r>
              <a:rPr kumimoji="1" lang="zh-CN" altLang="en-US" sz="3200" dirty="0">
                <a:latin typeface="+mn-ea"/>
              </a:rPr>
              <a:t>是田间有害的植物，从来没有用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+mn-ea"/>
              </a:rPr>
              <a:t>荆棘蒺藜</a:t>
            </a:r>
            <a:r>
              <a:rPr kumimoji="1" lang="zh-CN" altLang="en-US" sz="3200" dirty="0">
                <a:latin typeface="+mn-ea"/>
              </a:rPr>
              <a:t>作为装饰品的。历史上唯一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+mn-ea"/>
              </a:rPr>
              <a:t>荆棘</a:t>
            </a:r>
            <a:r>
              <a:rPr kumimoji="1" lang="zh-CN" altLang="en-US" sz="3200" dirty="0">
                <a:latin typeface="+mn-ea"/>
              </a:rPr>
              <a:t>的冠冕记载在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约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19:5】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、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可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15:17】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、</a:t>
            </a:r>
            <a:endParaRPr kumimoji="1" lang="en-US" altLang="zh-CN" sz="3200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太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27:29】</a:t>
            </a:r>
            <a:r>
              <a:rPr kumimoji="1" lang="zh-CN" altLang="en-US" sz="3200" dirty="0">
                <a:latin typeface="+mn-ea"/>
              </a:rPr>
              <a:t>用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荆棘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编作冠冕</a:t>
            </a:r>
            <a:r>
              <a:rPr kumimoji="1" lang="zh-CN" altLang="en-US" sz="3200" dirty="0">
                <a:latin typeface="+mn-ea"/>
              </a:rPr>
              <a:t>，戴在祂头上；拿一根苇子放在祂右手里，跪在祂面前，戏弄祂说：“恭喜，犹太人的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王</a:t>
            </a:r>
            <a:r>
              <a:rPr kumimoji="1" lang="zh-CN" altLang="en-US" sz="3200" dirty="0">
                <a:latin typeface="+mn-ea"/>
              </a:rPr>
              <a:t>啊！” </a:t>
            </a:r>
            <a:endParaRPr kumimoji="1"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启</a:t>
            </a:r>
            <a:r>
              <a:rPr kumimoji="1" lang="en-US" altLang="zh-CN" sz="3200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17:14】</a:t>
            </a:r>
            <a:r>
              <a:rPr kumimoji="1" lang="zh-CN" altLang="en-US" sz="3200" dirty="0">
                <a:latin typeface="+mn-ea"/>
              </a:rPr>
              <a:t>“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羔羊是万主之主</a:t>
            </a:r>
            <a:r>
              <a:rPr kumimoji="1" lang="zh-CN" altLang="en-US" sz="3200" b="1" dirty="0">
                <a:latin typeface="Kaiti TC" panose="02010600040101010101" pitchFamily="2" charset="-120"/>
                <a:ea typeface="Kaiti TC" panose="02010600040101010101" pitchFamily="2" charset="-120"/>
              </a:rPr>
              <a:t>，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万王之王</a:t>
            </a:r>
            <a:r>
              <a:rPr kumimoji="1" lang="zh-CN" altLang="en-US" sz="3200" dirty="0">
                <a:latin typeface="+mn-ea"/>
              </a:rPr>
              <a:t>。” </a:t>
            </a:r>
            <a:endParaRPr kumimoji="1"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赛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53:4-5】</a:t>
            </a:r>
            <a:r>
              <a:rPr kumimoji="1" lang="zh-CN" altLang="en-US" sz="3200" dirty="0">
                <a:latin typeface="+mn-ea"/>
              </a:rPr>
              <a:t>祂诚然担当我们的忧患，背负我们的痛苦；我们却以为祂受责罚，被神击打苦待了。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【5】</a:t>
            </a:r>
            <a:r>
              <a:rPr kumimoji="1" lang="zh-CN" altLang="en-US" sz="3200" dirty="0">
                <a:latin typeface="+mn-ea"/>
              </a:rPr>
              <a:t>哪知祂为我们的过犯受害，为我们的罪孽压伤。因祂受的刑罚，我们得平安；因祂受的鞭伤，我们得医治。</a:t>
            </a:r>
            <a:endParaRPr kumimoji="1"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彼后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3:7】</a:t>
            </a:r>
            <a:r>
              <a:rPr kumimoji="1" lang="zh-CN" altLang="en-US" sz="3200" dirty="0">
                <a:latin typeface="+mn-ea"/>
              </a:rPr>
              <a:t>但现在的天地还是凭着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那命</a:t>
            </a:r>
            <a:r>
              <a:rPr kumimoji="1" lang="zh-CN" altLang="en-US" sz="3200" dirty="0">
                <a:latin typeface="+mn-ea"/>
              </a:rPr>
              <a:t>存留，直留到不敬虔之人受审判遭沉沦的日子，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用火焚烧</a:t>
            </a:r>
            <a:r>
              <a:rPr kumimoji="1" lang="zh-CN" altLang="en-US" sz="3200" dirty="0">
                <a:latin typeface="+mn-ea"/>
              </a:rPr>
              <a:t>。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5009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B56306-065C-584C-A29A-790ACA3C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171"/>
          </a:xfrm>
        </p:spPr>
        <p:txBody>
          <a:bodyPr>
            <a:normAutofit fontScale="90000"/>
          </a:bodyPr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3E046A-5B86-E942-BDAF-6630D5B96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16" y="407772"/>
            <a:ext cx="11392929" cy="61730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彼后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3:9-13】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主所应许的尚未成就，有人以为祂是耽延，其实不是耽延，乃是宽容你们，不愿有一人沉沦，乃愿人人都悔改。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【10】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但主的日子要像贼来到一样，那日，天必大有响声</a:t>
            </a:r>
            <a:r>
              <a:rPr kumimoji="1" lang="zh-CN" altLang="en-US" sz="3200" b="1" i="1" dirty="0">
                <a:latin typeface="HEITI SC MEDIUM" pitchFamily="2" charset="-128"/>
                <a:ea typeface="HEITI SC MEDIUM" pitchFamily="2" charset="-128"/>
              </a:rPr>
              <a:t>废去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，</a:t>
            </a:r>
            <a:r>
              <a:rPr kumimoji="1" lang="zh-CN" altLang="en-US" sz="3200" b="1" i="1" u="sng" dirty="0">
                <a:latin typeface="HEITI SC MEDIUM" pitchFamily="2" charset="-128"/>
                <a:ea typeface="HEITI SC MEDIUM" pitchFamily="2" charset="-128"/>
              </a:rPr>
              <a:t>有形质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的都要</a:t>
            </a:r>
            <a:r>
              <a:rPr kumimoji="1"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被</a:t>
            </a:r>
            <a:r>
              <a:rPr kumimoji="1" lang="zh-CN" altLang="en-US" sz="3200" b="1" dirty="0">
                <a:solidFill>
                  <a:srgbClr val="C00000"/>
                </a:solidFill>
              </a:rPr>
              <a:t>烈火</a:t>
            </a:r>
            <a:r>
              <a:rPr kumimoji="1" lang="zh-CN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销化</a:t>
            </a:r>
            <a:r>
              <a:rPr kumimoji="1" lang="zh-CN" altLang="en-US" sz="3200" dirty="0"/>
              <a:t>，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地和其上的物</a:t>
            </a:r>
            <a:r>
              <a:rPr kumimoji="1"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都要</a:t>
            </a:r>
            <a:r>
              <a:rPr kumimoji="1" lang="zh-CN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烧尽</a:t>
            </a:r>
            <a:r>
              <a:rPr kumimoji="1"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了</a:t>
            </a:r>
            <a:r>
              <a:rPr kumimoji="1" lang="zh-CN" altLang="en-US" sz="3200" dirty="0"/>
              <a:t>。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【11】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这</a:t>
            </a:r>
            <a:r>
              <a:rPr kumimoji="1" lang="zh-CN" altLang="en-US" sz="3200" b="1" dirty="0">
                <a:solidFill>
                  <a:srgbClr val="C00000"/>
                </a:solidFill>
              </a:rPr>
              <a:t>一切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既然都要</a:t>
            </a:r>
            <a:r>
              <a:rPr kumimoji="1"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如此</a:t>
            </a:r>
            <a:r>
              <a:rPr kumimoji="1" lang="zh-CN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销化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，你们为人该当怎样圣洁、怎样敬虔，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【12】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切切仰望神的日子来到。在那日，天</a:t>
            </a:r>
            <a:r>
              <a:rPr kumimoji="1"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被</a:t>
            </a:r>
            <a:r>
              <a:rPr kumimoji="1" lang="zh-CN" altLang="en-US" sz="3200" b="1" dirty="0">
                <a:solidFill>
                  <a:srgbClr val="C00000"/>
                </a:solidFill>
              </a:rPr>
              <a:t>火烧</a:t>
            </a:r>
            <a:r>
              <a:rPr kumimoji="1"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就</a:t>
            </a:r>
            <a:r>
              <a:rPr kumimoji="1" lang="zh-CN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销化</a:t>
            </a:r>
            <a:r>
              <a:rPr kumimoji="1"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了</a:t>
            </a:r>
            <a:r>
              <a:rPr kumimoji="1" lang="zh-CN" altLang="en-US" sz="3200" dirty="0"/>
              <a:t>，</a:t>
            </a:r>
            <a:r>
              <a:rPr kumimoji="1" lang="zh-CN" altLang="en-US" sz="3200" b="1" i="1" u="sng" dirty="0">
                <a:latin typeface="HEITI SC MEDIUM" pitchFamily="2" charset="-128"/>
                <a:ea typeface="HEITI SC MEDIUM" pitchFamily="2" charset="-128"/>
              </a:rPr>
              <a:t>有形质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的都要</a:t>
            </a:r>
            <a:r>
              <a:rPr kumimoji="1"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被</a:t>
            </a:r>
            <a:r>
              <a:rPr kumimoji="1" lang="zh-CN" altLang="en-US" sz="3200" b="1" dirty="0">
                <a:solidFill>
                  <a:srgbClr val="C00000"/>
                </a:solidFill>
              </a:rPr>
              <a:t>烈火</a:t>
            </a:r>
            <a:r>
              <a:rPr kumimoji="1" lang="zh-CN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熔化</a:t>
            </a:r>
            <a:r>
              <a:rPr kumimoji="1" lang="zh-CN" altLang="en-US" sz="3200" dirty="0"/>
              <a:t>。</a:t>
            </a:r>
            <a:r>
              <a:rPr kumimoji="1" lang="en-US" altLang="zh-CN" sz="3200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【13】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但我们照祂的应许，盼望新天新地，有</a:t>
            </a:r>
            <a:r>
              <a:rPr kumimoji="1" lang="zh-CN" altLang="en-US" sz="3200" b="1" dirty="0">
                <a:solidFill>
                  <a:srgbClr val="FFFF00"/>
                </a:solidFill>
                <a:highlight>
                  <a:srgbClr val="FF00FF"/>
                </a:highlight>
                <a:latin typeface="HEITI SC MEDIUM" pitchFamily="2" charset="-128"/>
                <a:ea typeface="HEITI SC MEDIUM" pitchFamily="2" charset="-128"/>
              </a:rPr>
              <a:t>义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居在其中。</a:t>
            </a:r>
            <a:endParaRPr kumimoji="1" lang="en-US" altLang="zh-CN" sz="3200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林后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4:16】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所以，我们不丧胆。</a:t>
            </a:r>
            <a:endParaRPr kumimoji="1" lang="en-US" altLang="zh-CN" sz="3200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0" indent="0">
              <a:buNone/>
            </a:pPr>
            <a:r>
              <a:rPr kumimoji="1" lang="zh-CN" altLang="en-US" sz="3200" b="1" i="1" dirty="0">
                <a:latin typeface="HEITI SC MEDIUM" pitchFamily="2" charset="-128"/>
                <a:ea typeface="HEITI SC MEDIUM" pitchFamily="2" charset="-128"/>
              </a:rPr>
              <a:t>外体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虽然毁坏，</a:t>
            </a:r>
            <a:r>
              <a:rPr kumimoji="1" lang="zh-CN" altLang="en-US" sz="3200" b="1" dirty="0">
                <a:solidFill>
                  <a:srgbClr val="FFFF00"/>
                </a:solidFill>
                <a:highlight>
                  <a:srgbClr val="FF00FF"/>
                </a:highlight>
                <a:latin typeface="HEITI SC MEDIUM" pitchFamily="2" charset="-128"/>
                <a:ea typeface="HEITI SC MEDIUM" pitchFamily="2" charset="-128"/>
              </a:rPr>
              <a:t>内心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却一天新似一天。</a:t>
            </a:r>
            <a:endParaRPr kumimoji="1" lang="en-US" altLang="zh-CN" sz="3200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传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12:7】</a:t>
            </a:r>
            <a:r>
              <a:rPr kumimoji="1" lang="zh-CN" altLang="en-US" sz="3200" b="1" i="1" dirty="0">
                <a:latin typeface="HEITI SC MEDIUM" pitchFamily="2" charset="-128"/>
                <a:ea typeface="HEITI SC MEDIUM" pitchFamily="2" charset="-128"/>
              </a:rPr>
              <a:t>尘土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仍归于地，</a:t>
            </a:r>
            <a:r>
              <a:rPr kumimoji="1" lang="zh-CN" altLang="en-US" sz="3200" b="1" dirty="0">
                <a:solidFill>
                  <a:srgbClr val="FFFF00"/>
                </a:solidFill>
                <a:highlight>
                  <a:srgbClr val="FF00FF"/>
                </a:highlight>
                <a:latin typeface="HEITI SC MEDIUM" pitchFamily="2" charset="-128"/>
                <a:ea typeface="HEITI SC MEDIUM" pitchFamily="2" charset="-128"/>
              </a:rPr>
              <a:t>灵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仍归于赐灵的神。</a:t>
            </a:r>
          </a:p>
        </p:txBody>
      </p:sp>
      <p:pic>
        <p:nvPicPr>
          <p:cNvPr id="1026" name="Picture 2" descr="从十字架的“舍己”神学透析后现代处境下个人主义思潮对当代中国教会的影响– 勇守真道">
            <a:extLst>
              <a:ext uri="{FF2B5EF4-FFF2-40B4-BE49-F238E27FC236}">
                <a16:creationId xmlns:a16="http://schemas.microsoft.com/office/drawing/2014/main" id="{4C5BE168-D38D-EC42-882E-920012C393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61" b="7732"/>
          <a:stretch/>
        </p:blipFill>
        <p:spPr bwMode="auto">
          <a:xfrm flipH="1">
            <a:off x="9132425" y="3830595"/>
            <a:ext cx="2655920" cy="275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286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26BD4B-18E0-EA40-9208-1C54DDB4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0471"/>
            <a:ext cx="10515600" cy="46299"/>
          </a:xfrm>
        </p:spPr>
        <p:txBody>
          <a:bodyPr>
            <a:normAutofit fontScale="90000"/>
          </a:bodyPr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D0E0FF-50C4-E54A-BD6F-2916184E6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674" y="625034"/>
            <a:ext cx="11300749" cy="6672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伊甸园中悖逆罪，离弃上帝无恩惠；</a:t>
            </a:r>
            <a:endParaRPr kumimoji="1" lang="en-US" altLang="zh-CN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marL="0" indent="0">
              <a:buNone/>
            </a:pPr>
            <a:r>
              <a:rPr kumimoji="1"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荆棘蒺藜见风长，汗如雨下泪横飞。</a:t>
            </a:r>
            <a:endParaRPr kumimoji="1" lang="en-US" altLang="zh-CN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marL="0" indent="0">
              <a:buNone/>
            </a:pPr>
            <a:r>
              <a:rPr kumimoji="1"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涩果难咽甚后悔，烦脑恐惧如影随；</a:t>
            </a:r>
            <a:endParaRPr kumimoji="1" lang="en-US" altLang="zh-CN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marL="0" indent="0">
              <a:buNone/>
            </a:pPr>
            <a:r>
              <a:rPr kumimoji="1"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世路险恶孑然行，叹息声中双膝跪。</a:t>
            </a:r>
            <a:endParaRPr kumimoji="1" lang="en-US" altLang="zh-CN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marL="0" indent="0">
              <a:buNone/>
            </a:pPr>
            <a:r>
              <a:rPr kumimoji="1"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耶稣降世救人归，中间隔墙尽拆毁；</a:t>
            </a:r>
            <a:endParaRPr kumimoji="1" lang="en-US" altLang="zh-CN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marL="0" indent="0">
              <a:buNone/>
            </a:pPr>
            <a:r>
              <a:rPr kumimoji="1"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环境艰难还常有，熬炼过后心才美。</a:t>
            </a:r>
            <a:endParaRPr kumimoji="1" lang="en-US" altLang="zh-CN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marL="0" indent="0">
              <a:buNone/>
            </a:pPr>
            <a:r>
              <a:rPr kumimoji="1"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饥渴慕义灵粮喂，刻不容缓使命催；</a:t>
            </a:r>
            <a:endParaRPr kumimoji="1" lang="en-US" altLang="zh-CN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marL="0" indent="0">
              <a:buNone/>
            </a:pPr>
            <a:r>
              <a:rPr kumimoji="1"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圣言激发活新人，主爱满溢赐福杯。</a:t>
            </a:r>
            <a:endParaRPr kumimoji="1" lang="en-US" altLang="zh-CN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endParaRPr kumimoji="1" lang="zh-CN" altLang="en-US" sz="3600" dirty="0"/>
          </a:p>
        </p:txBody>
      </p:sp>
      <p:pic>
        <p:nvPicPr>
          <p:cNvPr id="1026" name="Picture 2" descr="耶稣基督在十字架上钉死库存图片. 图片包括有星期五, 日落, 基督, 宗教, 复活节, 上帝, 复活- 89283279">
            <a:extLst>
              <a:ext uri="{FF2B5EF4-FFF2-40B4-BE49-F238E27FC236}">
                <a16:creationId xmlns:a16="http://schemas.microsoft.com/office/drawing/2014/main" id="{572F572E-5EA5-CE47-A3FA-FC2111AD7C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3" r="44458" b="11055"/>
          <a:stretch/>
        </p:blipFill>
        <p:spPr bwMode="auto">
          <a:xfrm flipH="1">
            <a:off x="8611565" y="1053017"/>
            <a:ext cx="3217761" cy="4751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57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6A2F46-C0B0-944A-9C59-85F01C2F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854"/>
          </a:xfrm>
        </p:spPr>
        <p:txBody>
          <a:bodyPr>
            <a:normAutofit fontScale="90000"/>
          </a:bodyPr>
          <a:lstStyle/>
          <a:p>
            <a:r>
              <a:rPr kumimoji="1" lang="zh-CN" altLang="en-US" sz="48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          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BB5A4-5DC3-5E4B-BE7B-CBA76205D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420129"/>
            <a:ext cx="11331616" cy="643787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出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3:2】</a:t>
            </a:r>
            <a:r>
              <a:rPr kumimoji="1" lang="zh-CN" altLang="en-US" sz="3200" dirty="0">
                <a:latin typeface="+mn-ea"/>
              </a:rPr>
              <a:t>耶和华的使者从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荆棘</a:t>
            </a:r>
            <a:r>
              <a:rPr kumimoji="1" lang="zh-CN" altLang="en-US" sz="3200" dirty="0">
                <a:latin typeface="+mn-ea"/>
              </a:rPr>
              <a:t>里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火焰中</a:t>
            </a:r>
            <a:r>
              <a:rPr kumimoji="1" lang="zh-CN" altLang="en-US" sz="3200" dirty="0">
                <a:latin typeface="+mn-ea"/>
              </a:rPr>
              <a:t>向摩西显现。摩西观看，不料，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荆棘</a:t>
            </a:r>
            <a:r>
              <a:rPr kumimoji="1" lang="zh-CN" altLang="en-US" sz="3200" dirty="0">
                <a:latin typeface="+mn-ea"/>
              </a:rPr>
              <a:t>被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火烧着</a:t>
            </a:r>
            <a:r>
              <a:rPr kumimoji="1" lang="zh-CN" altLang="en-US" sz="3200" dirty="0">
                <a:latin typeface="+mn-ea"/>
              </a:rPr>
              <a:t>，却没有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烧毁</a:t>
            </a:r>
            <a:r>
              <a:rPr kumimoji="1" lang="zh-CN" altLang="en-US" sz="3200" dirty="0">
                <a:latin typeface="+mn-ea"/>
              </a:rPr>
              <a:t>。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【3】</a:t>
            </a:r>
            <a:r>
              <a:rPr kumimoji="1" lang="zh-CN" altLang="en-US" sz="3200" dirty="0">
                <a:latin typeface="+mn-ea"/>
              </a:rPr>
              <a:t>摩西说：“我要过去看这大异象，这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荆棘</a:t>
            </a:r>
            <a:r>
              <a:rPr kumimoji="1" lang="zh-CN" altLang="en-US" sz="3200" dirty="0">
                <a:latin typeface="+mn-ea"/>
              </a:rPr>
              <a:t>为何没有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烧坏</a:t>
            </a:r>
            <a:r>
              <a:rPr kumimoji="1" lang="zh-CN" altLang="en-US" sz="3200" dirty="0">
                <a:latin typeface="+mn-ea"/>
              </a:rPr>
              <a:t>呢？” </a:t>
            </a:r>
            <a:endParaRPr kumimoji="1"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出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3:7】</a:t>
            </a:r>
            <a:r>
              <a:rPr kumimoji="1" lang="zh-CN" altLang="en-US" sz="3200" dirty="0">
                <a:latin typeface="+mn-ea"/>
              </a:rPr>
              <a:t>耶和华说：“我的百姓在埃及所受的困苦，我实在看见了；他们因受督工的辖制所发的哀声，我也听见了。我原知道他们的痛苦。</a:t>
            </a:r>
            <a:endParaRPr kumimoji="1"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申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33:16】</a:t>
            </a:r>
            <a:r>
              <a:rPr kumimoji="1" lang="zh-CN" altLang="en-US" sz="3200" dirty="0"/>
              <a:t>得地和其中所充满的宝物，并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住</a:t>
            </a:r>
            <a:r>
              <a:rPr kumimoji="1" lang="zh-CN" altLang="en-US" sz="3200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荆棘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中上主</a:t>
            </a:r>
            <a:r>
              <a:rPr kumimoji="1" lang="zh-CN" altLang="en-US" sz="3200" dirty="0"/>
              <a:t>的喜悦。愿这些福都归于约瑟的头上，归于那与弟兄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迥别</a:t>
            </a:r>
            <a:r>
              <a:rPr kumimoji="1" lang="zh-CN" altLang="en-US" sz="3200" dirty="0"/>
              <a:t>之人的顶上。</a:t>
            </a:r>
            <a:endParaRPr kumimoji="1" lang="en-US" altLang="zh-CN" sz="3200" dirty="0"/>
          </a:p>
          <a:p>
            <a:pPr marL="0" indent="0">
              <a:buNone/>
            </a:pPr>
            <a:endParaRPr kumimoji="1" lang="en-US" altLang="zh-CN" sz="3600" dirty="0">
              <a:latin typeface="+mn-ea"/>
            </a:endParaRPr>
          </a:p>
          <a:p>
            <a:pPr marL="0" indent="0">
              <a:buNone/>
            </a:pPr>
            <a:endParaRPr kumimoji="1" lang="en-US" altLang="zh-CN" dirty="0"/>
          </a:p>
          <a:p>
            <a:endParaRPr kumimoji="1" lang="zh-CN" altLang="en-US" dirty="0"/>
          </a:p>
        </p:txBody>
      </p:sp>
      <p:pic>
        <p:nvPicPr>
          <p:cNvPr id="2050" name="Picture 2" descr="焚不毀的荊棘《汐止靈糧堂》 - YouTube">
            <a:extLst>
              <a:ext uri="{FF2B5EF4-FFF2-40B4-BE49-F238E27FC236}">
                <a16:creationId xmlns:a16="http://schemas.microsoft.com/office/drawing/2014/main" id="{6CC16427-AFC4-6640-A556-FD2F3B56EE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29"/>
          <a:stretch/>
        </p:blipFill>
        <p:spPr bwMode="auto">
          <a:xfrm>
            <a:off x="3774369" y="4551010"/>
            <a:ext cx="5045540" cy="218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591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20CA26-656F-1147-A6A4-DF20B541A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2597"/>
            <a:ext cx="10515600" cy="1632030"/>
          </a:xfrm>
        </p:spPr>
        <p:txBody>
          <a:bodyPr>
            <a:normAutofit/>
          </a:bodyPr>
          <a:lstStyle/>
          <a:p>
            <a:r>
              <a:rPr kumimoji="1" lang="zh-CN" altLang="en-US" sz="48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    一、在埃及苦难中的以色列百姓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E6F211-8570-DC4E-9EDE-68247ED37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91" y="1331089"/>
            <a:ext cx="11624893" cy="5636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创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47:27】</a:t>
            </a:r>
            <a:r>
              <a:rPr kumimoji="1" lang="zh-CN" altLang="en-US" dirty="0">
                <a:latin typeface="+mn-ea"/>
              </a:rPr>
              <a:t>以色列人</a:t>
            </a:r>
            <a:r>
              <a:rPr kumimoji="1" lang="zh-CN" altLang="en-US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住在</a:t>
            </a:r>
            <a:r>
              <a:rPr kumimoji="1" lang="zh-CN" altLang="en-US" dirty="0">
                <a:latin typeface="+mn-ea"/>
              </a:rPr>
              <a:t>埃及的歌珊地，他们在那里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置了产业</a:t>
            </a:r>
            <a:r>
              <a:rPr kumimoji="1" lang="zh-CN" altLang="en-US" dirty="0">
                <a:latin typeface="+mn-ea"/>
              </a:rPr>
              <a:t>，并且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生育甚多</a:t>
            </a:r>
            <a:r>
              <a:rPr kumimoji="1" lang="zh-CN" altLang="en-US" dirty="0">
                <a:latin typeface="+mn-ea"/>
              </a:rPr>
              <a:t>。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出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1:7-10】</a:t>
            </a:r>
            <a:r>
              <a:rPr kumimoji="1" lang="zh-CN" altLang="en-US" dirty="0">
                <a:latin typeface="+mn-ea"/>
              </a:rPr>
              <a:t>以色列人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生养众多</a:t>
            </a:r>
            <a:r>
              <a:rPr kumimoji="1" lang="zh-CN" altLang="en-US" dirty="0">
                <a:latin typeface="+mn-ea"/>
              </a:rPr>
              <a:t>，并且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繁茂</a:t>
            </a:r>
            <a:r>
              <a:rPr kumimoji="1" lang="zh-CN" altLang="en-US" dirty="0">
                <a:latin typeface="Heiti SC Medium" pitchFamily="2" charset="-128"/>
                <a:ea typeface="Heiti SC Medium" pitchFamily="2" charset="-128"/>
              </a:rPr>
              <a:t>，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极其强盛</a:t>
            </a:r>
            <a:r>
              <a:rPr kumimoji="1" lang="zh-CN" altLang="en-US" dirty="0">
                <a:latin typeface="+mn-ea"/>
              </a:rPr>
              <a:t>，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满了那地</a:t>
            </a:r>
            <a:r>
              <a:rPr kumimoji="1" lang="zh-CN" altLang="en-US" dirty="0">
                <a:latin typeface="+mn-ea"/>
              </a:rPr>
              <a:t>。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【8】</a:t>
            </a:r>
            <a:r>
              <a:rPr kumimoji="1" lang="zh-CN" altLang="en-US" dirty="0">
                <a:latin typeface="+mn-ea"/>
              </a:rPr>
              <a:t>有</a:t>
            </a:r>
            <a:r>
              <a:rPr kumimoji="1" lang="zh-CN" altLang="en-US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不认识</a:t>
            </a:r>
            <a:r>
              <a:rPr kumimoji="1" lang="zh-CN" altLang="en-US" dirty="0">
                <a:latin typeface="+mn-ea"/>
              </a:rPr>
              <a:t>约瑟的新王起来，治理埃及，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【9】</a:t>
            </a:r>
            <a:r>
              <a:rPr kumimoji="1" lang="zh-CN" altLang="en-US" dirty="0">
                <a:latin typeface="+mn-ea"/>
              </a:rPr>
              <a:t>对他的百姓说</a:t>
            </a:r>
            <a:r>
              <a:rPr kumimoji="1" lang="en-US" altLang="zh-CN" dirty="0">
                <a:latin typeface="+mn-ea"/>
              </a:rPr>
              <a:t>:</a:t>
            </a:r>
            <a:r>
              <a:rPr kumimoji="1" lang="zh-CN" altLang="en-US" dirty="0">
                <a:latin typeface="+mn-ea"/>
              </a:rPr>
              <a:t>“看哪，这以色列民比我们还多，又比我们强盛。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【10】</a:t>
            </a:r>
            <a:r>
              <a:rPr kumimoji="1" lang="zh-CN" altLang="en-US" dirty="0">
                <a:latin typeface="+mn-ea"/>
              </a:rPr>
              <a:t>来吧！我们不如用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巧计</a:t>
            </a:r>
            <a:r>
              <a:rPr kumimoji="1" lang="zh-CN" altLang="en-US" dirty="0">
                <a:latin typeface="+mn-ea"/>
              </a:rPr>
              <a:t>待他们，恐怕他们多起来，日后若遇什么争战的事，就连合我们的仇敌攻击我们，离开这地去了。”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 </a:t>
            </a: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出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1:11】</a:t>
            </a:r>
            <a:r>
              <a:rPr kumimoji="1" lang="zh-CN" altLang="en-US" dirty="0">
                <a:latin typeface="+mn-ea"/>
              </a:rPr>
              <a:t>于是埃及人派督工的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辖制</a:t>
            </a:r>
            <a:r>
              <a:rPr kumimoji="1" lang="zh-CN" altLang="en-US" dirty="0">
                <a:latin typeface="+mn-ea"/>
              </a:rPr>
              <a:t>他们，加重担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苦害</a:t>
            </a:r>
            <a:r>
              <a:rPr kumimoji="1" lang="zh-CN" altLang="en-US" dirty="0">
                <a:latin typeface="+mn-ea"/>
              </a:rPr>
              <a:t>他们。他们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为法老建造</a:t>
            </a:r>
            <a:r>
              <a:rPr kumimoji="1" lang="zh-CN" altLang="en-US" dirty="0">
                <a:latin typeface="+mn-ea"/>
              </a:rPr>
              <a:t>两座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积货城</a:t>
            </a:r>
            <a:r>
              <a:rPr kumimoji="1" lang="zh-CN" altLang="en-US" dirty="0">
                <a:latin typeface="+mn-ea"/>
              </a:rPr>
              <a:t>，就是比东和兰塞。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出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1:16】“</a:t>
            </a:r>
            <a:r>
              <a:rPr kumimoji="1" lang="zh-CN" altLang="en-US" dirty="0">
                <a:latin typeface="+mn-ea"/>
              </a:rPr>
              <a:t>你们为希伯来妇人收生，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zh-CN" altLang="en-US" dirty="0">
                <a:latin typeface="+mn-ea"/>
              </a:rPr>
              <a:t>看她们临盆的时候，若是男孩，就把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zh-CN" altLang="en-US" dirty="0">
                <a:latin typeface="+mn-ea"/>
              </a:rPr>
              <a:t>他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杀了</a:t>
            </a:r>
            <a:r>
              <a:rPr kumimoji="1" lang="zh-CN" altLang="en-US" dirty="0">
                <a:latin typeface="+mn-ea"/>
              </a:rPr>
              <a:t>；若是女孩，就留她存活。”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kumimoji="1" lang="en-US" altLang="zh-CN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endParaRPr kumimoji="1" lang="en-US" altLang="zh-CN" b="1" dirty="0">
              <a:solidFill>
                <a:schemeClr val="accent2">
                  <a:lumMod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endParaRPr kumimoji="1" lang="zh-CN" altLang="en-US" dirty="0"/>
          </a:p>
        </p:txBody>
      </p:sp>
      <p:pic>
        <p:nvPicPr>
          <p:cNvPr id="4" name="Picture 4" descr="alex shiu 的網誌: 從《出埃及記》看文明衝突在香港">
            <a:extLst>
              <a:ext uri="{FF2B5EF4-FFF2-40B4-BE49-F238E27FC236}">
                <a16:creationId xmlns:a16="http://schemas.microsoft.com/office/drawing/2014/main" id="{2B8E4A70-826B-CA44-B795-0CB0E839D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975" y="4808460"/>
            <a:ext cx="3258538" cy="204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98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6AD090-CFCA-2246-B238-4070A6E20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6496"/>
          </a:xfrm>
        </p:spPr>
        <p:txBody>
          <a:bodyPr>
            <a:normAutofit fontScale="90000"/>
          </a:bodyPr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0F8B2C-F990-4045-8BBF-EE75CF365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919" y="364288"/>
            <a:ext cx="11589856" cy="649371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出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5:1-2】</a:t>
            </a:r>
            <a:r>
              <a:rPr kumimoji="1" lang="zh-CN" altLang="en-US" dirty="0">
                <a:latin typeface="+mn-ea"/>
              </a:rPr>
              <a:t>后来摩西、亚伦去对法老说：“</a:t>
            </a:r>
            <a:r>
              <a:rPr kumimoji="1" lang="zh-CN" altLang="en-US" b="1" dirty="0">
                <a:solidFill>
                  <a:srgbClr val="C00000"/>
                </a:solidFill>
                <a:latin typeface="+mn-ea"/>
              </a:rPr>
              <a:t>耶和华以色列的神这样说：‘容我的百姓去，在旷野向我守节</a:t>
            </a:r>
            <a:r>
              <a:rPr kumimoji="1" lang="zh-CN" altLang="en-US" dirty="0">
                <a:latin typeface="+mn-ea"/>
              </a:rPr>
              <a:t>。’”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【2】</a:t>
            </a:r>
            <a:r>
              <a:rPr kumimoji="1" lang="zh-CN" altLang="en-US" dirty="0"/>
              <a:t>法老说：“耶和华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是谁</a:t>
            </a:r>
            <a:r>
              <a:rPr kumimoji="1" lang="zh-CN" altLang="en-US" dirty="0"/>
              <a:t>，使我听祂的话，容以色列人去呢？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我不认识</a:t>
            </a:r>
            <a:r>
              <a:rPr kumimoji="1" lang="zh-CN" altLang="en-US" dirty="0"/>
              <a:t>耶和华，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也不容</a:t>
            </a:r>
            <a:r>
              <a:rPr kumimoji="1" lang="zh-CN" altLang="en-US" dirty="0"/>
              <a:t>以色列人去。” 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出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5:21】</a:t>
            </a:r>
            <a:r>
              <a:rPr kumimoji="1"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以色列的官长对摩西亚伦</a:t>
            </a:r>
            <a:r>
              <a:rPr kumimoji="1" lang="zh-CN" altLang="en-US" dirty="0"/>
              <a:t>说</a:t>
            </a:r>
            <a:r>
              <a:rPr kumimoji="1" lang="en-US" altLang="zh-CN" dirty="0"/>
              <a:t>:</a:t>
            </a:r>
            <a:r>
              <a:rPr kumimoji="1" lang="zh-CN" altLang="en-US" dirty="0"/>
              <a:t>“愿耶和华鉴察你们，施行判断</a:t>
            </a:r>
            <a:r>
              <a:rPr kumimoji="1" lang="en-US" altLang="zh-CN" dirty="0"/>
              <a:t>,</a:t>
            </a:r>
            <a:r>
              <a:rPr kumimoji="1" lang="zh-CN" altLang="en-US" dirty="0"/>
              <a:t>因你们使我们在法老和他臣仆面前有了臭名</a:t>
            </a:r>
            <a:r>
              <a:rPr kumimoji="1" lang="en-US" altLang="zh-CN" dirty="0"/>
              <a:t>,</a:t>
            </a:r>
            <a:r>
              <a:rPr kumimoji="1" lang="zh-CN" altLang="en-US" dirty="0"/>
              <a:t>把刀递在他们手中杀我们。”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sz="3200" b="1" dirty="0">
                <a:latin typeface="+mn-ea"/>
              </a:rPr>
              <a:t>·</a:t>
            </a:r>
            <a:r>
              <a:rPr kumimoji="1" lang="zh-CN" altLang="en-US" sz="3200" b="1" dirty="0">
                <a:latin typeface="+mn-ea"/>
              </a:rPr>
              <a:t> 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以色列百姓在苦难中自怜自艾，自怨自叹，却不知省察自己，潜心寻求神。只一味地想解除眼下的窘境，摆脱当前的困难。因此，他们不能在熬</a:t>
            </a:r>
            <a:endParaRPr kumimoji="1" lang="en-US" altLang="zh-CN" b="1" dirty="0">
              <a:solidFill>
                <a:schemeClr val="accent2">
                  <a:lumMod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buNone/>
            </a:pP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炼中学习当学的功课，在逼迫中经历神同在的恩惠</a:t>
            </a:r>
            <a:r>
              <a:rPr kumimoji="1" lang="zh-CN" altLang="en-US" dirty="0">
                <a:latin typeface="+mn-ea"/>
              </a:rPr>
              <a:t>。</a:t>
            </a:r>
            <a:endParaRPr kumimoji="1" lang="en-US" altLang="zh-CN" dirty="0">
              <a:latin typeface="+mn-ea"/>
            </a:endParaRPr>
          </a:p>
        </p:txBody>
      </p:sp>
      <p:pic>
        <p:nvPicPr>
          <p:cNvPr id="2052" name="Picture 4" descr="摩西和亚伦展现出非凡的勇气— 守望台线上书库">
            <a:extLst>
              <a:ext uri="{FF2B5EF4-FFF2-40B4-BE49-F238E27FC236}">
                <a16:creationId xmlns:a16="http://schemas.microsoft.com/office/drawing/2014/main" id="{5FB34B35-96BC-8846-A8F6-43C98E058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993" y="4095993"/>
            <a:ext cx="5524014" cy="276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91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AF2589-38A1-FC42-9952-3DD8B4547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0637"/>
            <a:ext cx="10515600" cy="160637"/>
          </a:xfrm>
        </p:spPr>
        <p:txBody>
          <a:bodyPr>
            <a:normAutofit fontScale="90000"/>
          </a:bodyPr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9D4537-BE6C-6C41-AA54-010D12B4B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217" y="333632"/>
            <a:ext cx="11563109" cy="6524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3600" b="1" dirty="0">
                <a:latin typeface="+mn-ea"/>
              </a:rPr>
              <a:t> </a:t>
            </a:r>
            <a:r>
              <a:rPr kumimoji="1" lang="en-US" altLang="zh-CN" sz="3600" b="1" dirty="0">
                <a:latin typeface="+mn-ea"/>
              </a:rPr>
              <a:t>·</a:t>
            </a:r>
            <a:r>
              <a:rPr kumimoji="1" lang="zh-CN" altLang="en-US" sz="3600" b="1" dirty="0">
                <a:latin typeface="+mn-ea"/>
              </a:rPr>
              <a:t> </a:t>
            </a:r>
            <a:r>
              <a:rPr kumimoji="1"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一个惊异的现象令埃及人惶恐不解：</a:t>
            </a:r>
            <a:endParaRPr kumimoji="1" lang="en-US" altLang="zh-CN" b="1" dirty="0">
              <a:solidFill>
                <a:schemeClr val="tx1">
                  <a:lumMod val="95000"/>
                  <a:lumOff val="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出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1:12-13】</a:t>
            </a:r>
            <a:r>
              <a:rPr kumimoji="1" lang="zh-CN" altLang="en-US" dirty="0">
                <a:latin typeface="+mn-ea"/>
              </a:rPr>
              <a:t>只是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越发苦害</a:t>
            </a:r>
            <a:r>
              <a:rPr kumimoji="1" lang="zh-CN" altLang="en-US" dirty="0">
                <a:latin typeface="+mn-ea"/>
              </a:rPr>
              <a:t>他们，他们</a:t>
            </a:r>
            <a:r>
              <a:rPr kumimoji="1" lang="zh-CN" altLang="en-US" b="1" u="sng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越发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多起来</a:t>
            </a:r>
            <a:r>
              <a:rPr kumimoji="1" lang="zh-CN" altLang="en-US" dirty="0">
                <a:latin typeface="+mn-ea"/>
              </a:rPr>
              <a:t>，</a:t>
            </a:r>
            <a:r>
              <a:rPr kumimoji="1" lang="zh-CN" altLang="en-US" b="1" u="sng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越发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蔓延</a:t>
            </a:r>
            <a:r>
              <a:rPr kumimoji="1" lang="zh-CN" altLang="en-US" dirty="0">
                <a:latin typeface="+mn-ea"/>
              </a:rPr>
              <a:t>，埃及人就因以色列人愁烦。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【13】</a:t>
            </a:r>
            <a:r>
              <a:rPr kumimoji="1" lang="zh-CN" altLang="en-US" dirty="0">
                <a:latin typeface="+mn-ea"/>
              </a:rPr>
              <a:t>埃及人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严严地</a:t>
            </a:r>
            <a:r>
              <a:rPr kumimoji="1" lang="zh-CN" altLang="en-US" dirty="0">
                <a:latin typeface="+mn-ea"/>
              </a:rPr>
              <a:t>使以色列人作工。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·</a:t>
            </a:r>
            <a:r>
              <a:rPr kumimoji="1"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对此，以色列人却执迷不悟：</a:t>
            </a:r>
            <a:endParaRPr kumimoji="1" lang="en-US" altLang="zh-CN" b="1" dirty="0">
              <a:solidFill>
                <a:schemeClr val="tx1">
                  <a:lumMod val="95000"/>
                  <a:lumOff val="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出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2:23-24】</a:t>
            </a:r>
            <a:r>
              <a:rPr kumimoji="1" lang="zh-CN" altLang="en-US" dirty="0">
                <a:latin typeface="+mn-ea"/>
              </a:rPr>
              <a:t>以色列人因</a:t>
            </a:r>
            <a:r>
              <a:rPr kumimoji="1" lang="zh-CN" altLang="en-US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作苦工</a:t>
            </a:r>
            <a:r>
              <a:rPr kumimoji="1"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HEITI SC MEDIUM" pitchFamily="2" charset="-128"/>
              </a:rPr>
              <a:t>,</a:t>
            </a:r>
            <a:r>
              <a:rPr kumimoji="1" lang="zh-CN" altLang="en-US" dirty="0">
                <a:latin typeface="+mn-ea"/>
              </a:rPr>
              <a:t>就</a:t>
            </a:r>
            <a:r>
              <a:rPr kumimoji="1" lang="zh-CN" altLang="en-US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叹息哀求</a:t>
            </a:r>
            <a:r>
              <a:rPr kumimoji="1"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HEITI SC MEDIUM" pitchFamily="2" charset="-128"/>
              </a:rPr>
              <a:t>,</a:t>
            </a:r>
            <a:r>
              <a:rPr kumimoji="1" lang="zh-CN" altLang="en-US" dirty="0">
                <a:latin typeface="+mn-ea"/>
              </a:rPr>
              <a:t>他们的</a:t>
            </a:r>
            <a:r>
              <a:rPr kumimoji="1" lang="zh-CN" altLang="en-US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哀声达于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神</a:t>
            </a:r>
            <a:r>
              <a:rPr kumimoji="1"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。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【24】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神</a:t>
            </a:r>
            <a:r>
              <a:rPr kumimoji="1" lang="zh-CN" altLang="en-US" dirty="0">
                <a:latin typeface="+mn-ea"/>
              </a:rPr>
              <a:t>听见他们的</a:t>
            </a:r>
            <a:r>
              <a:rPr kumimoji="1" lang="zh-CN" altLang="en-US" b="1" dirty="0">
                <a:solidFill>
                  <a:schemeClr val="accent4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哀声</a:t>
            </a:r>
            <a:r>
              <a:rPr kumimoji="1" lang="zh-CN" altLang="en-US" dirty="0">
                <a:latin typeface="+mn-ea"/>
              </a:rPr>
              <a:t>，就记念祂与亚伯拉罕、以撒、雅各所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立的约</a:t>
            </a:r>
            <a:r>
              <a:rPr kumimoji="1" lang="zh-CN" altLang="en-US" dirty="0">
                <a:latin typeface="+mn-ea"/>
              </a:rPr>
              <a:t>。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加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3:8】</a:t>
            </a:r>
            <a:r>
              <a:rPr kumimoji="1" lang="zh-CN" altLang="en-US" dirty="0">
                <a:latin typeface="+mn-ea"/>
              </a:rPr>
              <a:t>神要叫外邦人因信称义，就早已传福音给亚伯拉罕，说</a:t>
            </a:r>
            <a:r>
              <a:rPr kumimoji="1" lang="en-US" altLang="zh-CN" dirty="0">
                <a:latin typeface="Kaiti TC" panose="02010600040101010101" pitchFamily="2" charset="-120"/>
                <a:ea typeface="Kaiti TC" panose="02010600040101010101" pitchFamily="2" charset="-120"/>
              </a:rPr>
              <a:t>: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“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万国都必因你得福</a:t>
            </a:r>
            <a:r>
              <a:rPr kumimoji="1" lang="zh-CN" altLang="en-US" dirty="0">
                <a:latin typeface="+mn-ea"/>
              </a:rPr>
              <a:t>。”</a:t>
            </a:r>
            <a:endParaRPr kumimoji="1" lang="zh-CN" altLang="en-US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耶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15:21】</a:t>
            </a:r>
            <a:r>
              <a:rPr kumimoji="1" lang="zh-CN" altLang="en-US" dirty="0">
                <a:latin typeface="+mn-ea"/>
              </a:rPr>
              <a:t>我必搭救你脱离恶人的手，救赎你脱离强暴人的手。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申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4:20】</a:t>
            </a:r>
            <a:r>
              <a:rPr kumimoji="1" lang="zh-CN" altLang="en-US" dirty="0">
                <a:latin typeface="+mn-ea"/>
              </a:rPr>
              <a:t>耶和华将你们从埃及领出来</a:t>
            </a:r>
            <a:r>
              <a:rPr kumimoji="1" lang="zh-CN" altLang="en-US" b="1" dirty="0">
                <a:solidFill>
                  <a:srgbClr val="C00000"/>
                </a:solidFill>
                <a:latin typeface="+mn-ea"/>
              </a:rPr>
              <a:t>脱离铁炉</a:t>
            </a:r>
            <a:r>
              <a:rPr kumimoji="1" lang="zh-CN" altLang="en-US" dirty="0">
                <a:latin typeface="+mn-ea"/>
              </a:rPr>
              <a:t>。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代下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5:13】</a:t>
            </a:r>
            <a:r>
              <a:rPr kumimoji="1" lang="zh-CN" altLang="en-US" dirty="0">
                <a:latin typeface="+mn-ea"/>
              </a:rPr>
              <a:t>“耶和华本为善，祂的慈爱永远长存！”</a:t>
            </a:r>
            <a:endParaRPr kumimoji="1" lang="en-US" altLang="zh-CN" dirty="0">
              <a:latin typeface="+mn-ea"/>
            </a:endParaRPr>
          </a:p>
        </p:txBody>
      </p:sp>
      <p:pic>
        <p:nvPicPr>
          <p:cNvPr id="6" name="Picture 2" descr="死海古卷 | 勤意咖啡馆– VivianTok.com">
            <a:extLst>
              <a:ext uri="{FF2B5EF4-FFF2-40B4-BE49-F238E27FC236}">
                <a16:creationId xmlns:a16="http://schemas.microsoft.com/office/drawing/2014/main" id="{5733B7E2-AEEE-2342-A07F-1738A18511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78"/>
          <a:stretch/>
        </p:blipFill>
        <p:spPr bwMode="auto">
          <a:xfrm>
            <a:off x="8773609" y="4945866"/>
            <a:ext cx="2858947" cy="141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73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830EED-DF66-8B47-8419-CDD9B9E87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0"/>
            <a:ext cx="10515600" cy="1396313"/>
          </a:xfrm>
        </p:spPr>
        <p:txBody>
          <a:bodyPr>
            <a:normAutofit/>
          </a:bodyPr>
          <a:lstStyle/>
          <a:p>
            <a:r>
              <a:rPr kumimoji="1" lang="zh-CN" altLang="en-US" dirty="0"/>
              <a:t>          </a:t>
            </a:r>
            <a:r>
              <a:rPr kumimoji="1" lang="zh-CN" altLang="en-US" sz="48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二、在埃及苦难中的约瑟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415870-2010-BC45-BE9F-627926EDE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989" y="1192192"/>
            <a:ext cx="11442357" cy="5665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创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37:18】</a:t>
            </a:r>
            <a:r>
              <a:rPr kumimoji="1" lang="zh-CN" altLang="en-US" dirty="0">
                <a:latin typeface="+mn-ea"/>
              </a:rPr>
              <a:t>他们（哥哥们）远远地看见他（约瑟），趁他还没有走到跟前，大家就</a:t>
            </a:r>
            <a:r>
              <a:rPr kumimoji="1" lang="zh-CN" altLang="en-US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同谋</a:t>
            </a:r>
            <a:r>
              <a:rPr kumimoji="1" lang="zh-CN" altLang="en-US" dirty="0">
                <a:latin typeface="+mn-ea"/>
              </a:rPr>
              <a:t>要</a:t>
            </a:r>
            <a:r>
              <a:rPr kumimoji="1" lang="zh-CN" altLang="en-US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害死</a:t>
            </a:r>
            <a:r>
              <a:rPr kumimoji="1" lang="zh-CN" altLang="en-US" dirty="0">
                <a:latin typeface="+mn-ea"/>
              </a:rPr>
              <a:t>他。 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创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37:36】</a:t>
            </a:r>
            <a:r>
              <a:rPr kumimoji="1" lang="zh-CN" altLang="en-US" dirty="0">
                <a:latin typeface="+mn-ea"/>
              </a:rPr>
              <a:t>米甸人带约瑟到埃及，把他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卖给</a:t>
            </a:r>
            <a:r>
              <a:rPr kumimoji="1" lang="zh-CN" altLang="en-US" dirty="0">
                <a:latin typeface="+mn-ea"/>
              </a:rPr>
              <a:t>法老的内臣，护卫长波提乏。</a:t>
            </a:r>
            <a:endParaRPr kumimoji="1" lang="en-US" altLang="zh-CN" dirty="0">
              <a:latin typeface="+mn-ea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创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39:2-3】</a:t>
            </a:r>
            <a:r>
              <a:rPr kumimoji="1" lang="zh-CN" altLang="en-US" dirty="0"/>
              <a:t>约瑟</a:t>
            </a:r>
            <a:r>
              <a:rPr kumimoji="1" lang="zh-CN" altLang="en-US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住</a:t>
            </a:r>
            <a:r>
              <a:rPr kumimoji="1" lang="zh-CN" altLang="en-US" b="1" i="1" u="sng" dirty="0"/>
              <a:t>在</a:t>
            </a:r>
            <a:r>
              <a:rPr kumimoji="1" lang="zh-CN" altLang="en-US" dirty="0"/>
              <a:t>他主人埃及人的家中，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耶和华与他同在</a:t>
            </a:r>
            <a:r>
              <a:rPr kumimoji="1" lang="zh-CN" altLang="en-US" dirty="0"/>
              <a:t>，他就百事顺利。他主人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见</a:t>
            </a:r>
            <a:r>
              <a:rPr kumimoji="1" lang="zh-CN" altLang="en-US" dirty="0"/>
              <a:t>耶和华与他同在，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又见</a:t>
            </a:r>
            <a:r>
              <a:rPr kumimoji="1" lang="zh-CN" altLang="en-US" dirty="0"/>
              <a:t>耶和华使他手里所办的尽都顺利。</a:t>
            </a:r>
            <a:endParaRPr kumimoji="1" lang="en-US" altLang="zh-CN" dirty="0"/>
          </a:p>
          <a:p>
            <a:r>
              <a:rPr lang="zh-CN" altLang="en-US" dirty="0"/>
              <a:t>波提乏有两个看“</a:t>
            </a:r>
            <a:r>
              <a:rPr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见</a:t>
            </a:r>
            <a:r>
              <a:rPr lang="zh-CN" altLang="en-US" dirty="0"/>
              <a:t>”。第一个，他“</a:t>
            </a:r>
            <a:r>
              <a:rPr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见</a:t>
            </a:r>
            <a:r>
              <a:rPr lang="zh-CN" altLang="en-US" dirty="0"/>
              <a:t>”到约瑟敬虔与忠诚的品性；第二个，他“</a:t>
            </a:r>
            <a:r>
              <a:rPr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又见</a:t>
            </a:r>
            <a:r>
              <a:rPr lang="zh-CN" altLang="en-US" dirty="0"/>
              <a:t>”到约瑟行事为人有智慧，以至于凡事尽都顺利。</a:t>
            </a:r>
            <a:endParaRPr lang="en-US" altLang="zh-CN" dirty="0"/>
          </a:p>
          <a:p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从看得见的人身上，可以看见那看不见的神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如此，波提乏看见有神同在的人，他的活法委实与世人不同（“</a:t>
            </a:r>
            <a:r>
              <a:rPr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迥别之人</a:t>
            </a:r>
            <a:r>
              <a:rPr lang="zh-CN" altLang="en-US" dirty="0"/>
              <a:t>”申</a:t>
            </a:r>
            <a:r>
              <a:rPr lang="en-US" altLang="zh-CN" dirty="0"/>
              <a:t>33:16;</a:t>
            </a:r>
            <a:r>
              <a:rPr lang="zh-CN" altLang="en-US" dirty="0"/>
              <a:t>“</a:t>
            </a:r>
            <a:r>
              <a:rPr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这是独居的民</a:t>
            </a:r>
            <a:r>
              <a:rPr lang="zh-CN" altLang="en-US" b="1" dirty="0">
                <a:latin typeface="HEITI SC MEDIUM" pitchFamily="2" charset="-128"/>
                <a:ea typeface="HEITI SC MEDIUM" pitchFamily="2" charset="-128"/>
              </a:rPr>
              <a:t>，</a:t>
            </a:r>
            <a:r>
              <a:rPr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不列在万民中</a:t>
            </a:r>
            <a:r>
              <a:rPr lang="zh-CN" altLang="en-US" dirty="0">
                <a:latin typeface="+mn-ea"/>
              </a:rPr>
              <a:t>”民</a:t>
            </a:r>
            <a:r>
              <a:rPr lang="en-US" altLang="zh-CN" dirty="0">
                <a:latin typeface="+mn-ea"/>
              </a:rPr>
              <a:t>23:9</a:t>
            </a:r>
            <a:r>
              <a:rPr lang="zh-CN" altLang="en-US" dirty="0"/>
              <a:t>）。</a:t>
            </a:r>
            <a:endParaRPr lang="en-US" altLang="zh-CN" dirty="0"/>
          </a:p>
          <a:p>
            <a:endParaRPr kumimoji="1" lang="zh-CN" altLang="en-US" dirty="0">
              <a:latin typeface="+mn-ea"/>
            </a:endParaRPr>
          </a:p>
          <a:p>
            <a:pPr marL="0" indent="0">
              <a:buNone/>
            </a:pPr>
            <a:endParaRPr kumimoji="1" lang="en-US" altLang="zh-CN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3630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5BA777-DEF9-524E-ABCB-9B1D6F4B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96855F-82ED-874D-9D2F-51328CCBA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16" y="393538"/>
            <a:ext cx="11551535" cy="6464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创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39:7-10】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这事以后，约瑟主人的妻，以目送情给约瑟，说</a:t>
            </a:r>
            <a:r>
              <a:rPr kumimoji="1" lang="en-US" altLang="zh-CN" dirty="0">
                <a:latin typeface="Kaiti TC" panose="02010600040101010101" pitchFamily="2" charset="-120"/>
                <a:ea typeface="Kaiti TC" panose="02010600040101010101" pitchFamily="2" charset="-120"/>
              </a:rPr>
              <a:t>: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“你与我同寝吧！”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【8】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约瑟</a:t>
            </a:r>
            <a:r>
              <a:rPr kumimoji="1" lang="zh-CN" altLang="en-US" b="1" i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不从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，对他主人的妻说</a:t>
            </a:r>
            <a:r>
              <a:rPr kumimoji="1" lang="en-US" altLang="zh-CN" dirty="0">
                <a:latin typeface="Kaiti TC" panose="02010600040101010101" pitchFamily="2" charset="-120"/>
                <a:ea typeface="Kaiti TC" panose="02010600040101010101" pitchFamily="2" charset="-120"/>
              </a:rPr>
              <a:t>: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“看哪，一切家务，我主人都不知道，他把所有的都交在我手里。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【9】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在这家里没有比我大的，并且他没有留下一样不交给我，只留下了你，</a:t>
            </a:r>
            <a:r>
              <a:rPr kumimoji="1" lang="zh-CN" altLang="en-US" b="1" dirty="0">
                <a:latin typeface="Kaiti TC" panose="02010600040101010101" pitchFamily="2" charset="-120"/>
                <a:ea typeface="Kaiti TC" panose="02010600040101010101" pitchFamily="2" charset="-120"/>
              </a:rPr>
              <a:t>因为你是他的妻子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。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我怎能作这大恶，得罪神呢？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”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【10】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后来她</a:t>
            </a:r>
            <a:r>
              <a:rPr kumimoji="1" lang="zh-CN" altLang="en-US" b="1" i="1" u="sng" dirty="0">
                <a:latin typeface="HEITI SC MEDIUM" pitchFamily="2" charset="-128"/>
                <a:ea typeface="HEITI SC MEDIUM" pitchFamily="2" charset="-128"/>
              </a:rPr>
              <a:t>天天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和约瑟说，约瑟却</a:t>
            </a:r>
            <a:r>
              <a:rPr kumimoji="1" lang="zh-CN" altLang="en-US" b="1" i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不听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从她，</a:t>
            </a:r>
            <a:r>
              <a:rPr kumimoji="1" lang="zh-CN" altLang="en-US" b="1" i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不与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她同寝，也</a:t>
            </a:r>
            <a:r>
              <a:rPr kumimoji="1" lang="zh-CN" altLang="en-US" b="1" i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不和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她在一处。</a:t>
            </a:r>
            <a:endParaRPr kumimoji="1" lang="en-US" altLang="zh-CN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0" indent="0">
              <a:buNone/>
            </a:pPr>
            <a:r>
              <a:rPr kumimoji="1" lang="zh-CN" altLang="en-US" b="1" dirty="0">
                <a:latin typeface="HEITI SC MEDIUM" pitchFamily="2" charset="-128"/>
                <a:ea typeface="HEITI SC MEDIUM" pitchFamily="2" charset="-128"/>
              </a:rPr>
              <a:t>对撒旦、对罪恶、对诱惑，对</a:t>
            </a:r>
            <a:r>
              <a:rPr kumimoji="1" lang="zh-CN" altLang="en-US" b="1" dirty="0">
                <a:latin typeface="Kaiti TC" panose="02010600040101010101" pitchFamily="2" charset="-120"/>
                <a:ea typeface="Kaiti TC" panose="02010600040101010101" pitchFamily="2" charset="-120"/>
              </a:rPr>
              <a:t>“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天天</a:t>
            </a:r>
            <a:r>
              <a:rPr kumimoji="1" lang="zh-CN" altLang="en-US" b="1" dirty="0">
                <a:latin typeface="Kaiti TC" panose="02010600040101010101" pitchFamily="2" charset="-120"/>
                <a:ea typeface="Kaiti TC" panose="02010600040101010101" pitchFamily="2" charset="-120"/>
              </a:rPr>
              <a:t>”</a:t>
            </a:r>
            <a:r>
              <a:rPr kumimoji="1" lang="zh-CN" altLang="en-US" b="1" dirty="0">
                <a:latin typeface="HEITI SC MEDIUM" pitchFamily="2" charset="-128"/>
                <a:ea typeface="HEITI SC MEDIUM" pitchFamily="2" charset="-128"/>
              </a:rPr>
              <a:t>的骚扰，凡属神的儿女们，要始终如一地 </a:t>
            </a:r>
            <a:r>
              <a:rPr kumimoji="1" lang="en-US" altLang="zh-CN" dirty="0">
                <a:latin typeface="Kaiti TC" panose="02010600040101010101" pitchFamily="2" charset="-120"/>
                <a:ea typeface="Kaiti TC" panose="02010600040101010101" pitchFamily="2" charset="-120"/>
              </a:rPr>
              <a:t>——</a:t>
            </a:r>
            <a:r>
              <a:rPr kumimoji="1" lang="zh-CN" altLang="en-US" b="1" dirty="0">
                <a:latin typeface="Kaiti TC" panose="02010600040101010101" pitchFamily="2" charset="-120"/>
                <a:ea typeface="Kaiti TC" panose="02010600040101010101" pitchFamily="2" charset="-120"/>
              </a:rPr>
              <a:t>“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不从</a:t>
            </a:r>
            <a:r>
              <a:rPr kumimoji="1" lang="zh-CN" altLang="en-US" b="1" dirty="0">
                <a:latin typeface="Kaiti TC" panose="02010600040101010101" pitchFamily="2" charset="-120"/>
                <a:ea typeface="Kaiti TC" panose="02010600040101010101" pitchFamily="2" charset="-120"/>
              </a:rPr>
              <a:t>”、“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不听</a:t>
            </a:r>
            <a:r>
              <a:rPr kumimoji="1" lang="zh-CN" altLang="en-US" b="1" dirty="0">
                <a:latin typeface="Kaiti TC" panose="02010600040101010101" pitchFamily="2" charset="-120"/>
                <a:ea typeface="Kaiti TC" panose="02010600040101010101" pitchFamily="2" charset="-120"/>
              </a:rPr>
              <a:t>”、“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不与</a:t>
            </a:r>
            <a:r>
              <a:rPr kumimoji="1" lang="zh-CN" altLang="en-US" b="1" dirty="0">
                <a:latin typeface="Kaiti TC" panose="02010600040101010101" pitchFamily="2" charset="-120"/>
                <a:ea typeface="Kaiti TC" panose="02010600040101010101" pitchFamily="2" charset="-120"/>
              </a:rPr>
              <a:t>”、“</a:t>
            </a:r>
            <a:r>
              <a:rPr kumimoji="1" lang="zh-CN" altLang="en-US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不和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”。 </a:t>
            </a:r>
            <a:r>
              <a:rPr kumimoji="1" lang="zh-CN" altLang="en-US" b="1" dirty="0">
                <a:latin typeface="HEITI SC MEDIUM" pitchFamily="2" charset="-128"/>
                <a:ea typeface="HEITI SC MEDIUM" pitchFamily="2" charset="-128"/>
              </a:rPr>
              <a:t>对神的忠诚，同时体现在对人的诚实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。</a:t>
            </a:r>
            <a:endParaRPr kumimoji="1" lang="en-US" altLang="zh-CN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申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26:19】</a:t>
            </a:r>
            <a:r>
              <a:rPr kumimoji="1" lang="zh-CN" altLang="en-US" b="1" dirty="0">
                <a:latin typeface="Kaiti TC" panose="02010600040101010101" pitchFamily="2" charset="-120"/>
                <a:ea typeface="Kaiti TC" panose="02010600040101010101" pitchFamily="2" charset="-120"/>
              </a:rPr>
              <a:t>“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又使你得称赞、美名、尊荣，超乎祂所造的万民之上，并照祂所应许的，使你归耶和华你神为圣洁的民”。 </a:t>
            </a:r>
            <a:endParaRPr kumimoji="1" lang="en-US" altLang="zh-CN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提前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6:12】</a:t>
            </a:r>
            <a:r>
              <a:rPr kumimoji="1"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你要为真道打那美好的仗，持定永生。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</p:txBody>
      </p:sp>
      <p:pic>
        <p:nvPicPr>
          <p:cNvPr id="2050" name="Picture 2" descr="道成肉身（记号：打开的圣经） | 普世佳音">
            <a:extLst>
              <a:ext uri="{FF2B5EF4-FFF2-40B4-BE49-F238E27FC236}">
                <a16:creationId xmlns:a16="http://schemas.microsoft.com/office/drawing/2014/main" id="{23BF73B5-F843-094F-AD31-73E57864A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477" y="4803493"/>
            <a:ext cx="2821332" cy="157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84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35D9C-7F9D-3A4C-9F0C-7C284DEAB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596"/>
          </a:xfrm>
        </p:spPr>
        <p:txBody>
          <a:bodyPr>
            <a:normAutofit fontScale="90000"/>
          </a:bodyPr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CF895A-C5C1-3D46-A9EC-9E7D39E76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413" y="395416"/>
            <a:ext cx="11285316" cy="646258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创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39:20-22】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把约瑟下在</a:t>
            </a:r>
            <a:r>
              <a:rPr kumimoji="1" lang="zh-CN" altLang="en-US" sz="3200" b="1" i="1" u="sng" dirty="0">
                <a:latin typeface="HEITI SC MEDIUM" pitchFamily="2" charset="-128"/>
                <a:ea typeface="HEITI SC MEDIUM" pitchFamily="2" charset="-128"/>
              </a:rPr>
              <a:t>监里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，就是王的囚犯</a:t>
            </a:r>
            <a:r>
              <a:rPr kumimoji="1" lang="zh-CN" altLang="en-US" sz="3200" b="1" i="1" u="sng" dirty="0">
                <a:latin typeface="HEITI SC MEDIUM" pitchFamily="2" charset="-128"/>
                <a:ea typeface="HEITI SC MEDIUM" pitchFamily="2" charset="-128"/>
              </a:rPr>
              <a:t>被囚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的地方。于是约瑟在那里</a:t>
            </a:r>
            <a:r>
              <a:rPr kumimoji="1" lang="zh-CN" altLang="en-US" sz="3200" b="1" i="1" u="sng" dirty="0">
                <a:latin typeface="HEITI SC MEDIUM" pitchFamily="2" charset="-128"/>
                <a:ea typeface="HEITI SC MEDIUM" pitchFamily="2" charset="-128"/>
              </a:rPr>
              <a:t>坐监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。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【21】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但耶和华与约瑟同在，向他施恩，使他在司狱的眼前蒙恩。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【22】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司狱就把监里所有的囚犯都交在约瑟的手下，他们在那里所办的事都是经他的手。</a:t>
            </a:r>
            <a:endParaRPr kumimoji="1" lang="en-US" altLang="zh-CN" sz="3200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仇敌可以将正直的约瑟无辜地“</a:t>
            </a:r>
            <a:r>
              <a:rPr kumimoji="1"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下在监里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”，但监里却囚禁不住正直生命的流露</a:t>
            </a:r>
            <a:r>
              <a:rPr kumimoji="1" lang="zh-CN" altLang="en-US" sz="3200" dirty="0"/>
              <a:t>。</a:t>
            </a:r>
            <a:endParaRPr kumimoji="1" lang="en-US" altLang="zh-CN" sz="3200" dirty="0"/>
          </a:p>
          <a:p>
            <a:pPr marL="0" indent="0">
              <a:buNone/>
            </a:pP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创</a:t>
            </a:r>
            <a:r>
              <a:rPr kumimoji="1" lang="en-US" altLang="zh-CN" sz="3200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39:23】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凡在约瑟手下的事，司狱一概不察，因为耶和华与约瑟同在，耶和华使他所作的尽都顺利。</a:t>
            </a:r>
            <a:endParaRPr kumimoji="1" lang="en-US" altLang="zh-CN" sz="3200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司狱“</a:t>
            </a:r>
            <a:r>
              <a:rPr kumimoji="1" lang="zh-CN" altLang="en-US" sz="3200" b="1" dirty="0">
                <a:solidFill>
                  <a:srgbClr val="C00000"/>
                </a:solidFill>
              </a:rPr>
              <a:t>一概不察</a:t>
            </a:r>
            <a:r>
              <a:rPr kumimoji="1" lang="zh-CN" altLang="en-US" sz="3200" dirty="0"/>
              <a:t>”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，是因为他看到约瑟</a:t>
            </a:r>
            <a:r>
              <a:rPr kumimoji="1" lang="en-US" altLang="zh-CN" sz="3200" dirty="0">
                <a:latin typeface="Kaiti TC" panose="02010600040101010101" pitchFamily="2" charset="-120"/>
                <a:ea typeface="Kaiti TC" panose="02010600040101010101" pitchFamily="2" charset="-120"/>
              </a:rPr>
              <a:t>——</a:t>
            </a:r>
            <a:r>
              <a:rPr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敬虔忠诚为人的品性，智慧通达行事的风格。司狱在</a:t>
            </a:r>
            <a:r>
              <a:rPr lang="zh-CN" altLang="en-US" sz="32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约瑟的身上看见了神</a:t>
            </a:r>
            <a:r>
              <a:rPr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！只</a:t>
            </a:r>
            <a:r>
              <a:rPr kumimoji="1"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有神同在的人，他手所做的一切才能够“</a:t>
            </a:r>
            <a:r>
              <a:rPr lang="zh-CN" altLang="en-US" sz="3200" b="1" dirty="0">
                <a:solidFill>
                  <a:srgbClr val="C00000"/>
                </a:solidFill>
              </a:rPr>
              <a:t>尽都顺利</a:t>
            </a:r>
            <a:r>
              <a:rPr lang="zh-CN" altLang="en-US" sz="3200" dirty="0">
                <a:latin typeface="Kaiti TC" panose="02010600040101010101" pitchFamily="2" charset="-120"/>
                <a:ea typeface="Kaiti TC" panose="02010600040101010101" pitchFamily="2" charset="-120"/>
              </a:rPr>
              <a:t>”。</a:t>
            </a:r>
            <a:endParaRPr lang="en-US" altLang="zh-CN" sz="3200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099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2D5EB9-E7C0-D343-A3CC-F0E9C0CB0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8853"/>
            <a:ext cx="10515600" cy="98853"/>
          </a:xfrm>
        </p:spPr>
        <p:txBody>
          <a:bodyPr>
            <a:normAutofit fontScale="90000"/>
          </a:bodyPr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B85997-CF4A-E146-89CC-A763AA488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1" y="370391"/>
            <a:ext cx="11541211" cy="6487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创</a:t>
            </a:r>
            <a:r>
              <a:rPr kumimoji="1" lang="en-US" altLang="zh-CN" b="1" dirty="0">
                <a:solidFill>
                  <a:schemeClr val="accent2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41:38-41】</a:t>
            </a:r>
            <a:r>
              <a:rPr kumimoji="1" lang="zh-CN" altLang="en-US" dirty="0"/>
              <a:t>法老对臣仆说：“像这样的人，</a:t>
            </a:r>
            <a:r>
              <a:rPr kumimoji="1" lang="zh-CN" altLang="en-US" b="1" dirty="0">
                <a:solidFill>
                  <a:srgbClr val="C00000"/>
                </a:solidFill>
              </a:rPr>
              <a:t>有神的灵在他里头</a:t>
            </a:r>
            <a:r>
              <a:rPr kumimoji="1" lang="zh-CN" altLang="en-US" dirty="0"/>
              <a:t>，我们岂能找得着呢？”</a:t>
            </a:r>
            <a:r>
              <a:rPr kumimoji="1" lang="en-US" altLang="zh-CN" dirty="0"/>
              <a:t>【39】</a:t>
            </a:r>
            <a:r>
              <a:rPr kumimoji="1" lang="zh-CN" altLang="en-US" dirty="0"/>
              <a:t>法老对约瑟说：“神既将这事都指示你，可见</a:t>
            </a:r>
            <a:r>
              <a:rPr kumimoji="1" lang="zh-CN" altLang="en-US" b="1" dirty="0">
                <a:solidFill>
                  <a:srgbClr val="C00000"/>
                </a:solidFill>
              </a:rPr>
              <a:t>没有人像你这样有聪明有智慧</a:t>
            </a:r>
            <a:r>
              <a:rPr kumimoji="1" lang="zh-CN" altLang="en-US" dirty="0"/>
              <a:t>。</a:t>
            </a:r>
            <a:r>
              <a:rPr kumimoji="1" lang="en-US" altLang="zh-CN" dirty="0"/>
              <a:t>【40】</a:t>
            </a:r>
            <a:r>
              <a:rPr kumimoji="1" lang="zh-CN" altLang="en-US" b="1" dirty="0">
                <a:solidFill>
                  <a:srgbClr val="C00000"/>
                </a:solidFill>
              </a:rPr>
              <a:t>你可以掌管我的家</a:t>
            </a:r>
            <a:r>
              <a:rPr kumimoji="1" lang="zh-CN" altLang="en-US" dirty="0"/>
              <a:t>，</a:t>
            </a:r>
            <a:r>
              <a:rPr kumimoji="1" lang="zh-CN" altLang="en-US" b="1" dirty="0">
                <a:solidFill>
                  <a:srgbClr val="C00000"/>
                </a:solidFill>
              </a:rPr>
              <a:t>我的民都必听从你的话</a:t>
            </a:r>
            <a:r>
              <a:rPr kumimoji="1" lang="zh-CN" altLang="en-US" dirty="0"/>
              <a:t>，惟独在宝座上我比你大。”</a:t>
            </a:r>
            <a:r>
              <a:rPr kumimoji="1" lang="en-US" altLang="zh-CN" dirty="0"/>
              <a:t>【41】</a:t>
            </a:r>
            <a:r>
              <a:rPr kumimoji="1" lang="zh-CN" altLang="en-US" dirty="0"/>
              <a:t>法老又对约瑟说：“</a:t>
            </a:r>
            <a:r>
              <a:rPr kumimoji="1" lang="zh-CN" altLang="en-US" b="1" dirty="0">
                <a:solidFill>
                  <a:srgbClr val="C00000"/>
                </a:solidFill>
              </a:rPr>
              <a:t>我</a:t>
            </a:r>
            <a:r>
              <a:rPr kumimoji="1" lang="zh-CN" altLang="en-US" b="1" u="sng" dirty="0">
                <a:solidFill>
                  <a:srgbClr val="C00000"/>
                </a:solidFill>
              </a:rPr>
              <a:t>派你治理埃及全地</a:t>
            </a:r>
            <a:r>
              <a:rPr kumimoji="1" lang="zh-CN" altLang="en-US" dirty="0"/>
              <a:t>。”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约瑟因行义遭害，因正直被囚；却在逆境中单纯执着的仰望，活出充满智慧、满有见地的生活。约瑟于苦难中靠主得胜，于艰危中为主所用。成为整个以色列民族，乃至天下饥荒遭难之时，所有人的祝福。</a:t>
            </a:r>
            <a:endParaRPr kumimoji="1" lang="en-US" altLang="zh-CN" dirty="0"/>
          </a:p>
          <a:p>
            <a:r>
              <a:rPr lang="zh-CN" altLang="en-US" dirty="0"/>
              <a:t>同样是逼迫与困锁，以色列百姓因远离神招来祸患，却毫无担当。他们看到的是埃及人的穷凶极恶，寄人篱下的可怜。他们不能省察自己以致“</a:t>
            </a:r>
            <a:r>
              <a:rPr lang="zh-CN" altLang="en-US" b="1" dirty="0">
                <a:solidFill>
                  <a:srgbClr val="C00000"/>
                </a:solidFill>
              </a:rPr>
              <a:t>得着智慧的心</a:t>
            </a:r>
            <a:r>
              <a:rPr lang="zh-CN" altLang="en-US" dirty="0"/>
              <a:t>”（诗</a:t>
            </a:r>
            <a:r>
              <a:rPr lang="en-US" altLang="zh-CN" dirty="0"/>
              <a:t>90:2</a:t>
            </a:r>
            <a:r>
              <a:rPr lang="zh-CN" altLang="en-US" dirty="0"/>
              <a:t>），只会在痛苦中唉声叹息，耗费生命。</a:t>
            </a:r>
            <a:endParaRPr lang="en-US" altLang="zh-CN" dirty="0"/>
          </a:p>
          <a:p>
            <a:r>
              <a:rPr lang="zh-CN" altLang="en-US" dirty="0"/>
              <a:t>约瑟得胜任何的环境。委屈与误解，诱惑与奢靡，都不能动摇他对神的崇敬。“</a:t>
            </a:r>
            <a:r>
              <a:rPr lang="zh-CN" altLang="en-US" b="1" dirty="0">
                <a:solidFill>
                  <a:srgbClr val="C00000"/>
                </a:solidFill>
              </a:rPr>
              <a:t>在干旱疲乏无水之地</a:t>
            </a:r>
            <a:r>
              <a:rPr lang="zh-CN" altLang="en-US" dirty="0"/>
              <a:t>”（诗</a:t>
            </a:r>
            <a:r>
              <a:rPr lang="en-US" altLang="zh-CN" dirty="0"/>
              <a:t>63:1</a:t>
            </a:r>
            <a:r>
              <a:rPr lang="zh-CN" altLang="en-US" dirty="0"/>
              <a:t>）的埃及王宫，却成为满溢的甘泉，供应人的需要。上帝的圣名因此得荣耀。</a:t>
            </a:r>
            <a:endParaRPr lang="en-US" altLang="zh-CN" dirty="0"/>
          </a:p>
          <a:p>
            <a:pPr marL="0" indent="0">
              <a:buNone/>
            </a:pPr>
            <a:endParaRPr kumimoji="1"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07227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9507</TotalTime>
  <Words>2471</Words>
  <Application>Microsoft Macintosh PowerPoint</Application>
  <PresentationFormat>宽屏</PresentationFormat>
  <Paragraphs>72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Heiti SC Medium</vt:lpstr>
      <vt:lpstr>Heiti SC Medium</vt:lpstr>
      <vt:lpstr>Kaiti TC</vt:lpstr>
      <vt:lpstr>Weibei SC</vt:lpstr>
      <vt:lpstr>等线</vt:lpstr>
      <vt:lpstr>等线 Light</vt:lpstr>
      <vt:lpstr>Arial</vt:lpstr>
      <vt:lpstr>Office 主题​​</vt:lpstr>
      <vt:lpstr>荆棘中的恩主</vt:lpstr>
      <vt:lpstr>            </vt:lpstr>
      <vt:lpstr>     一、在埃及苦难中的以色列百姓</vt:lpstr>
      <vt:lpstr>PowerPoint 演示文稿</vt:lpstr>
      <vt:lpstr>PowerPoint 演示文稿</vt:lpstr>
      <vt:lpstr>          二、在埃及苦难中的约瑟</vt:lpstr>
      <vt:lpstr>PowerPoint 演示文稿</vt:lpstr>
      <vt:lpstr>PowerPoint 演示文稿</vt:lpstr>
      <vt:lpstr>PowerPoint 演示文稿</vt:lpstr>
      <vt:lpstr>             三、焚而不毁的荆棘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主在荆棘中</dc:title>
  <dc:creator>Zhao Lane</dc:creator>
  <cp:lastModifiedBy>Zhao Lane</cp:lastModifiedBy>
  <cp:revision>70</cp:revision>
  <dcterms:created xsi:type="dcterms:W3CDTF">2021-11-30T17:37:13Z</dcterms:created>
  <dcterms:modified xsi:type="dcterms:W3CDTF">2021-12-20T16:08:02Z</dcterms:modified>
</cp:coreProperties>
</file>