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950075" cy="9167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 autoAdjust="0"/>
    <p:restoredTop sz="58561" autoAdjust="0"/>
  </p:normalViewPr>
  <p:slideViewPr>
    <p:cSldViewPr>
      <p:cViewPr varScale="1">
        <p:scale>
          <a:sx n="71" d="100"/>
          <a:sy n="71" d="100"/>
        </p:scale>
        <p:origin x="-196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DBD850-2C2A-7948-A3BF-AF14C84366D4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87388"/>
            <a:ext cx="4584700" cy="3438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54513"/>
            <a:ext cx="5559425" cy="4125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1347773-BA94-7244-A5DB-AFB97EF635E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Relationship Id="rId3" Type="http://schemas.openxmlformats.org/officeDocument/2006/relationships/hyperlink" Target="http://www.carm.org/kjv/Isaiah/Isaiah_14.htm" TargetMode="Externa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200" dirty="0" smtClean="0"/>
              <a:t>3:1</a:t>
            </a:r>
            <a:r>
              <a:rPr lang="zh-TW" altLang="en-US" sz="1200" dirty="0" smtClean="0">
                <a:cs typeface="新細明體" pitchFamily="-65" charset="-120"/>
              </a:rPr>
              <a:t>耶和華　神所造的、惟有蛇比田野一切的活物更狡猾。蛇對女人說、　</a:t>
            </a:r>
            <a:r>
              <a:rPr lang="zh-TW" altLang="en-US" sz="1200" b="1" dirty="0" smtClean="0">
                <a:solidFill>
                  <a:srgbClr val="FF0000"/>
                </a:solidFill>
                <a:cs typeface="新細明體" pitchFamily="-65" charset="-120"/>
              </a:rPr>
              <a:t>神豈是真說</a:t>
            </a:r>
            <a:r>
              <a:rPr lang="zh-TW" altLang="en-US" sz="1200" dirty="0" smtClean="0">
                <a:cs typeface="新細明體" pitchFamily="-65" charset="-120"/>
              </a:rPr>
              <a:t>、不許你們喫園中所有樹上的果子麼。</a:t>
            </a:r>
            <a:r>
              <a:rPr lang="en-US" sz="1200" dirty="0" smtClean="0"/>
              <a:t> 3:2</a:t>
            </a:r>
            <a:r>
              <a:rPr lang="zh-TW" altLang="en-US" sz="1200" dirty="0" smtClean="0">
                <a:cs typeface="新細明體" pitchFamily="-65" charset="-120"/>
              </a:rPr>
              <a:t>女人對蛇說、園中樹上的果子我們可以喫．</a:t>
            </a:r>
            <a:r>
              <a:rPr lang="en-US" sz="1200" dirty="0" smtClean="0"/>
              <a:t> 3:3</a:t>
            </a:r>
            <a:r>
              <a:rPr lang="zh-TW" altLang="en-US" sz="1200" dirty="0" smtClean="0">
                <a:cs typeface="新細明體" pitchFamily="-65" charset="-120"/>
              </a:rPr>
              <a:t>惟有園當中那棵樹上的果子、　</a:t>
            </a:r>
            <a:r>
              <a:rPr lang="zh-TW" altLang="en-US" sz="1200" b="1" dirty="0" smtClean="0">
                <a:solidFill>
                  <a:srgbClr val="D99694"/>
                </a:solidFill>
                <a:cs typeface="新細明體" pitchFamily="-65" charset="-120"/>
              </a:rPr>
              <a:t>神曾說、你們不可喫、也不可摸、免得你們死</a:t>
            </a:r>
            <a:r>
              <a:rPr lang="zh-TW" altLang="en-US" sz="1200" dirty="0" smtClean="0">
                <a:cs typeface="新細明體" pitchFamily="-65" charset="-120"/>
              </a:rPr>
              <a:t>。</a:t>
            </a:r>
            <a:r>
              <a:rPr lang="en-US" sz="1200" dirty="0" smtClean="0"/>
              <a:t> 3:4</a:t>
            </a:r>
            <a:r>
              <a:rPr lang="zh-TW" altLang="en-US" sz="1200" dirty="0" smtClean="0">
                <a:cs typeface="新細明體" pitchFamily="-65" charset="-120"/>
              </a:rPr>
              <a:t>蛇對女人說、</a:t>
            </a:r>
            <a:r>
              <a:rPr lang="zh-TW" altLang="en-US" sz="1200" b="1" dirty="0" smtClean="0">
                <a:solidFill>
                  <a:srgbClr val="E46C0A"/>
                </a:solidFill>
                <a:cs typeface="新細明體" pitchFamily="-65" charset="-120"/>
              </a:rPr>
              <a:t>你們不一定死</a:t>
            </a:r>
            <a:r>
              <a:rPr lang="zh-TW" altLang="en-US" sz="1200" dirty="0" smtClean="0">
                <a:cs typeface="新細明體" pitchFamily="-65" charset="-120"/>
              </a:rPr>
              <a:t>、</a:t>
            </a:r>
            <a:r>
              <a:rPr lang="en-US" sz="1200" dirty="0" smtClean="0"/>
              <a:t> 3:5</a:t>
            </a:r>
            <a:r>
              <a:rPr lang="zh-TW" altLang="en-US" sz="1200" dirty="0" smtClean="0">
                <a:cs typeface="新細明體" pitchFamily="-65" charset="-120"/>
              </a:rPr>
              <a:t>因為　神知道、你們</a:t>
            </a:r>
            <a:r>
              <a:rPr lang="zh-TW" altLang="en-US" sz="1200" b="1" dirty="0" smtClean="0">
                <a:solidFill>
                  <a:srgbClr val="E46C0A"/>
                </a:solidFill>
                <a:cs typeface="新細明體" pitchFamily="-65" charset="-120"/>
              </a:rPr>
              <a:t>喫</a:t>
            </a:r>
            <a:r>
              <a:rPr lang="zh-TW" altLang="en-US" sz="1200" dirty="0" smtClean="0">
                <a:cs typeface="新細明體" pitchFamily="-65" charset="-120"/>
              </a:rPr>
              <a:t>的日子</a:t>
            </a:r>
            <a:r>
              <a:rPr lang="zh-TW" altLang="en-US" sz="1200" b="1" dirty="0" smtClean="0">
                <a:solidFill>
                  <a:srgbClr val="E46C0A"/>
                </a:solidFill>
                <a:cs typeface="新細明體" pitchFamily="-65" charset="-120"/>
              </a:rPr>
              <a:t>眼</a:t>
            </a:r>
            <a:r>
              <a:rPr lang="zh-TW" altLang="en-US" sz="1200" dirty="0" smtClean="0">
                <a:cs typeface="新細明體" pitchFamily="-65" charset="-120"/>
              </a:rPr>
              <a:t>睛就明亮了、你們便</a:t>
            </a:r>
            <a:r>
              <a:rPr lang="zh-TW" altLang="en-US" sz="1600" b="1" dirty="0" smtClean="0">
                <a:solidFill>
                  <a:srgbClr val="E46C0A"/>
                </a:solidFill>
                <a:cs typeface="新細明體" pitchFamily="-65" charset="-120"/>
              </a:rPr>
              <a:t>如　神</a:t>
            </a:r>
            <a:r>
              <a:rPr lang="zh-TW" altLang="en-US" sz="1200" dirty="0" smtClean="0">
                <a:cs typeface="新細明體" pitchFamily="-65" charset="-120"/>
              </a:rPr>
              <a:t>能知道善惡。 </a:t>
            </a:r>
            <a:r>
              <a:rPr lang="en-US" sz="1200" b="1" dirty="0" smtClean="0"/>
              <a:t>3:6</a:t>
            </a:r>
            <a:r>
              <a:rPr lang="zh-TW" altLang="en-US" sz="1200" b="1" dirty="0" smtClean="0">
                <a:cs typeface="新細明體" pitchFamily="-65" charset="-120"/>
              </a:rPr>
              <a:t>於是女人見那棵樹的果子</a:t>
            </a:r>
            <a:r>
              <a:rPr lang="zh-TW" altLang="en-US" sz="1200" b="1" dirty="0" smtClean="0">
                <a:solidFill>
                  <a:srgbClr val="D99694"/>
                </a:solidFill>
                <a:cs typeface="新細明體" pitchFamily="-65" charset="-120"/>
              </a:rPr>
              <a:t>好作食物</a:t>
            </a:r>
            <a:r>
              <a:rPr lang="zh-TW" altLang="en-US" sz="1200" b="1" dirty="0" smtClean="0">
                <a:cs typeface="新細明體" pitchFamily="-65" charset="-120"/>
              </a:rPr>
              <a:t>、也</a:t>
            </a:r>
            <a:r>
              <a:rPr lang="zh-TW" altLang="en-US" sz="1200" b="1" dirty="0" smtClean="0">
                <a:solidFill>
                  <a:srgbClr val="D99694"/>
                </a:solidFill>
                <a:cs typeface="新細明體" pitchFamily="-65" charset="-120"/>
              </a:rPr>
              <a:t>悅人的眼目</a:t>
            </a:r>
            <a:r>
              <a:rPr lang="zh-TW" altLang="en-US" sz="1200" b="1" dirty="0" smtClean="0">
                <a:cs typeface="新細明體" pitchFamily="-65" charset="-120"/>
              </a:rPr>
              <a:t>、且是可喜愛的</a:t>
            </a:r>
            <a:r>
              <a:rPr lang="zh-TW" altLang="en-US" sz="1200" dirty="0" smtClean="0">
                <a:cs typeface="新細明體" pitchFamily="-65" charset="-120"/>
              </a:rPr>
              <a:t>、能</a:t>
            </a:r>
            <a:r>
              <a:rPr lang="zh-TW" altLang="en-US" sz="1200" dirty="0" smtClean="0">
                <a:solidFill>
                  <a:srgbClr val="D99694"/>
                </a:solidFill>
                <a:cs typeface="新細明體" pitchFamily="-65" charset="-120"/>
              </a:rPr>
              <a:t>使人有智慧</a:t>
            </a:r>
            <a:r>
              <a:rPr lang="zh-TW" altLang="en-US" sz="1200" dirty="0" smtClean="0">
                <a:cs typeface="新細明體" pitchFamily="-65" charset="-120"/>
              </a:rPr>
              <a:t>、就摘下果子來喫了．</a:t>
            </a:r>
            <a:r>
              <a:rPr lang="zh-TW" altLang="en-US" sz="1200" dirty="0" smtClean="0">
                <a:solidFill>
                  <a:srgbClr val="D99694"/>
                </a:solidFill>
                <a:cs typeface="新細明體" pitchFamily="-65" charset="-120"/>
              </a:rPr>
              <a:t>又給他丈夫</a:t>
            </a:r>
            <a:r>
              <a:rPr lang="zh-TW" altLang="en-US" sz="1200" dirty="0" smtClean="0">
                <a:cs typeface="新細明體" pitchFamily="-65" charset="-120"/>
              </a:rPr>
              <a:t>、他丈夫也喫了。</a:t>
            </a:r>
            <a:r>
              <a:rPr lang="en-US" sz="1200" dirty="0" smtClean="0"/>
              <a:t> 3:7</a:t>
            </a:r>
            <a:r>
              <a:rPr lang="zh-TW" altLang="en-US" sz="1200" dirty="0" smtClean="0">
                <a:cs typeface="新細明體" pitchFamily="-65" charset="-120"/>
              </a:rPr>
              <a:t>他們二人的眼睛就明亮了、纔知道自己是赤身露體、便</a:t>
            </a:r>
            <a:r>
              <a:rPr lang="zh-TW" altLang="en-US" sz="1200" dirty="0" smtClean="0">
                <a:solidFill>
                  <a:srgbClr val="0070C0"/>
                </a:solidFill>
                <a:cs typeface="新細明體" pitchFamily="-65" charset="-120"/>
              </a:rPr>
              <a:t>拿無花果樹的葉子、為自己編作裙子</a:t>
            </a:r>
            <a:r>
              <a:rPr lang="zh-TW" altLang="en-US" sz="1200" dirty="0" smtClean="0">
                <a:cs typeface="新細明體" pitchFamily="-65" charset="-120"/>
              </a:rPr>
              <a:t>。</a:t>
            </a:r>
            <a:endParaRPr lang="en-US" altLang="zh-TW" sz="1200" dirty="0" smtClean="0">
              <a:cs typeface="新細明體" pitchFamily="-65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200" dirty="0" smtClean="0"/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200" dirty="0" smtClean="0"/>
              <a:t>3:8</a:t>
            </a:r>
            <a:r>
              <a:rPr lang="zh-TW" altLang="en-US" sz="1200" dirty="0" smtClean="0">
                <a:cs typeface="新細明體" pitchFamily="-65" charset="-120"/>
              </a:rPr>
              <a:t>天起了涼風、耶和華　神在園中行走。那人和他妻子聽見　神的聲音、就藏在園裡的樹木中、</a:t>
            </a:r>
            <a:r>
              <a:rPr lang="zh-TW" altLang="en-US" sz="1200" dirty="0" smtClean="0">
                <a:solidFill>
                  <a:srgbClr val="0070C0"/>
                </a:solidFill>
                <a:cs typeface="新細明體" pitchFamily="-65" charset="-120"/>
              </a:rPr>
              <a:t>躲避耶和華　神的面</a:t>
            </a:r>
            <a:r>
              <a:rPr lang="zh-TW" altLang="en-US" sz="1200" dirty="0" smtClean="0">
                <a:cs typeface="新細明體" pitchFamily="-65" charset="-120"/>
              </a:rPr>
              <a:t>。</a:t>
            </a:r>
            <a:r>
              <a:rPr lang="en-US" sz="1200" dirty="0" smtClean="0"/>
              <a:t> 3:9</a:t>
            </a:r>
            <a:r>
              <a:rPr lang="zh-TW" altLang="en-US" sz="1200" dirty="0" smtClean="0">
                <a:cs typeface="新細明體" pitchFamily="-65" charset="-120"/>
              </a:rPr>
              <a:t>耶和華　神呼喚那人、對他說、</a:t>
            </a:r>
            <a:r>
              <a:rPr lang="zh-TW" altLang="en-US" sz="1200" dirty="0" smtClean="0">
                <a:solidFill>
                  <a:srgbClr val="FF0000"/>
                </a:solidFill>
                <a:cs typeface="新細明體" pitchFamily="-65" charset="-120"/>
              </a:rPr>
              <a:t>你在那裡</a:t>
            </a:r>
            <a:r>
              <a:rPr lang="zh-TW" altLang="en-US" sz="1200" dirty="0" smtClean="0">
                <a:cs typeface="新細明體" pitchFamily="-65" charset="-120"/>
              </a:rPr>
              <a:t>。</a:t>
            </a:r>
            <a:r>
              <a:rPr lang="en-US" sz="1200" dirty="0" smtClean="0"/>
              <a:t> 3:10</a:t>
            </a:r>
            <a:r>
              <a:rPr lang="zh-TW" altLang="en-US" sz="1200" dirty="0" smtClean="0">
                <a:cs typeface="新細明體" pitchFamily="-65" charset="-120"/>
              </a:rPr>
              <a:t>他說、我在園中聽見你的聲音、我就害怕、因為我赤身露體．我便藏了。</a:t>
            </a:r>
            <a:r>
              <a:rPr lang="en-US" sz="1200" dirty="0" smtClean="0"/>
              <a:t> 3:11</a:t>
            </a:r>
            <a:r>
              <a:rPr lang="zh-TW" altLang="en-US" sz="1200" dirty="0" smtClean="0">
                <a:cs typeface="新細明體" pitchFamily="-65" charset="-120"/>
              </a:rPr>
              <a:t>耶和華說、誰告訴你赤身露體呢、</a:t>
            </a:r>
            <a:r>
              <a:rPr lang="zh-TW" altLang="en-US" sz="1200" dirty="0" smtClean="0">
                <a:solidFill>
                  <a:srgbClr val="FF0000"/>
                </a:solidFill>
                <a:cs typeface="新細明體" pitchFamily="-65" charset="-120"/>
              </a:rPr>
              <a:t>莫非你喫了我吩咐你不可喫的那樹上的果子</a:t>
            </a:r>
            <a:r>
              <a:rPr lang="zh-TW" altLang="en-US" sz="1200" dirty="0" smtClean="0">
                <a:cs typeface="新細明體" pitchFamily="-65" charset="-120"/>
              </a:rPr>
              <a:t>麼。</a:t>
            </a:r>
            <a:r>
              <a:rPr lang="en-US" sz="1200" dirty="0" smtClean="0"/>
              <a:t> 3:12</a:t>
            </a:r>
            <a:r>
              <a:rPr lang="zh-TW" altLang="en-US" sz="1200" dirty="0" smtClean="0">
                <a:cs typeface="新細明體" pitchFamily="-65" charset="-120"/>
              </a:rPr>
              <a:t>那人說、你所賜給我、與我同居的女人、他</a:t>
            </a:r>
            <a:r>
              <a:rPr lang="zh-TW" altLang="en-US" sz="1200" dirty="0" smtClean="0">
                <a:solidFill>
                  <a:srgbClr val="31859C"/>
                </a:solidFill>
                <a:cs typeface="新細明體" pitchFamily="-65" charset="-120"/>
              </a:rPr>
              <a:t>把那樹上的果子給我、我就喫了</a:t>
            </a:r>
            <a:r>
              <a:rPr lang="zh-TW" altLang="en-US" sz="1200" dirty="0" smtClean="0">
                <a:cs typeface="新細明體" pitchFamily="-65" charset="-120"/>
              </a:rPr>
              <a:t>。</a:t>
            </a:r>
            <a:r>
              <a:rPr lang="en-US" sz="1200" dirty="0" smtClean="0"/>
              <a:t> 3:13</a:t>
            </a:r>
            <a:r>
              <a:rPr lang="zh-TW" altLang="en-US" sz="1200" dirty="0" smtClean="0">
                <a:cs typeface="新細明體" pitchFamily="-65" charset="-120"/>
              </a:rPr>
              <a:t>耶和華　神對女人說、你作的是甚麼事呢。</a:t>
            </a:r>
            <a:r>
              <a:rPr lang="zh-TW" altLang="en-US" sz="1200" dirty="0" smtClean="0">
                <a:solidFill>
                  <a:srgbClr val="D99694"/>
                </a:solidFill>
                <a:cs typeface="新細明體" pitchFamily="-65" charset="-120"/>
              </a:rPr>
              <a:t>女人說、那蛇引誘我、我就喫了</a:t>
            </a:r>
            <a:r>
              <a:rPr lang="zh-TW" altLang="en-US" sz="1200" dirty="0" smtClean="0">
                <a:cs typeface="新細明體" pitchFamily="-65" charset="-120"/>
              </a:rPr>
              <a:t>。</a:t>
            </a:r>
            <a:endParaRPr lang="en-US" altLang="zh-TW" sz="1200" dirty="0" smtClean="0">
              <a:cs typeface="新細明體" pitchFamily="-65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altLang="zh-TW" sz="1200" dirty="0" smtClean="0">
              <a:cs typeface="新細明體" pitchFamily="-65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200" dirty="0" smtClean="0"/>
              <a:t> 3:14</a:t>
            </a:r>
            <a:r>
              <a:rPr lang="zh-TW" altLang="en-US" sz="1200" dirty="0" smtClean="0">
                <a:cs typeface="新細明體" pitchFamily="-65" charset="-120"/>
              </a:rPr>
              <a:t>耶和華　神對蛇說、你既作了這事、就必受咒詛、比一切的牲畜野獸更甚、你</a:t>
            </a:r>
            <a:r>
              <a:rPr lang="zh-TW" altLang="en-US" sz="1200" dirty="0" smtClean="0">
                <a:solidFill>
                  <a:srgbClr val="FF0000"/>
                </a:solidFill>
                <a:cs typeface="新細明體" pitchFamily="-65" charset="-120"/>
              </a:rPr>
              <a:t>必用肚子行走、終身喫土</a:t>
            </a:r>
            <a:r>
              <a:rPr lang="zh-TW" altLang="en-US" sz="1200" dirty="0" smtClean="0">
                <a:cs typeface="新細明體" pitchFamily="-65" charset="-120"/>
              </a:rPr>
              <a:t>。</a:t>
            </a:r>
            <a:r>
              <a:rPr lang="en-US" sz="1200" dirty="0" smtClean="0"/>
              <a:t> 3:15</a:t>
            </a:r>
            <a:r>
              <a:rPr lang="zh-TW" altLang="en-US" sz="1200" dirty="0" smtClean="0">
                <a:cs typeface="新細明體" pitchFamily="-65" charset="-120"/>
              </a:rPr>
              <a:t>我又要叫你</a:t>
            </a:r>
            <a:r>
              <a:rPr lang="zh-TW" altLang="en-US" sz="1200" dirty="0" smtClean="0">
                <a:solidFill>
                  <a:srgbClr val="FF0000"/>
                </a:solidFill>
                <a:cs typeface="新細明體" pitchFamily="-65" charset="-120"/>
              </a:rPr>
              <a:t>和女人彼此為仇</a:t>
            </a:r>
            <a:r>
              <a:rPr lang="zh-TW" altLang="en-US" sz="1200" dirty="0" smtClean="0">
                <a:cs typeface="新細明體" pitchFamily="-65" charset="-120"/>
              </a:rPr>
              <a:t>、你的後裔和女人的後裔、也彼此為仇．</a:t>
            </a:r>
            <a:r>
              <a:rPr lang="zh-TW" altLang="en-US" sz="1200" dirty="0" smtClean="0">
                <a:solidFill>
                  <a:srgbClr val="FF0000"/>
                </a:solidFill>
                <a:cs typeface="新細明體" pitchFamily="-65" charset="-120"/>
              </a:rPr>
              <a:t>女人的後裔要傷你的頭</a:t>
            </a:r>
            <a:r>
              <a:rPr lang="zh-TW" altLang="en-US" sz="1200" dirty="0" smtClean="0">
                <a:cs typeface="新細明體" pitchFamily="-65" charset="-120"/>
              </a:rPr>
              <a:t>、你要傷他的腳跟。</a:t>
            </a:r>
            <a:r>
              <a:rPr lang="en-US" sz="1200" dirty="0" smtClean="0"/>
              <a:t> 3:16</a:t>
            </a:r>
            <a:r>
              <a:rPr lang="zh-TW" altLang="en-US" sz="1200" dirty="0" smtClean="0">
                <a:cs typeface="新細明體" pitchFamily="-65" charset="-120"/>
              </a:rPr>
              <a:t>又對女人說、我必多多</a:t>
            </a:r>
            <a:r>
              <a:rPr lang="zh-TW" altLang="en-US" sz="1200" dirty="0" smtClean="0">
                <a:solidFill>
                  <a:srgbClr val="FF0000"/>
                </a:solidFill>
                <a:cs typeface="新細明體" pitchFamily="-65" charset="-120"/>
              </a:rPr>
              <a:t>加增你懷胎的苦楚</a:t>
            </a:r>
            <a:r>
              <a:rPr lang="zh-TW" altLang="en-US" sz="1200" dirty="0" smtClean="0">
                <a:cs typeface="新細明體" pitchFamily="-65" charset="-120"/>
              </a:rPr>
              <a:t>、你生產兒女必多受苦楚．你必</a:t>
            </a:r>
            <a:r>
              <a:rPr lang="zh-TW" altLang="en-US" sz="1200" dirty="0" smtClean="0">
                <a:solidFill>
                  <a:srgbClr val="FF0000"/>
                </a:solidFill>
                <a:cs typeface="新細明體" pitchFamily="-65" charset="-120"/>
              </a:rPr>
              <a:t>戀慕你丈夫、你丈夫必管轄你</a:t>
            </a:r>
            <a:r>
              <a:rPr lang="zh-TW" altLang="en-US" sz="1200" dirty="0" smtClean="0">
                <a:cs typeface="新細明體" pitchFamily="-65" charset="-120"/>
              </a:rPr>
              <a:t>。</a:t>
            </a:r>
            <a:r>
              <a:rPr lang="en-US" sz="1200" dirty="0" smtClean="0"/>
              <a:t> 3:17</a:t>
            </a:r>
            <a:r>
              <a:rPr lang="zh-TW" altLang="en-US" sz="1200" dirty="0" smtClean="0">
                <a:cs typeface="新細明體" pitchFamily="-65" charset="-120"/>
              </a:rPr>
              <a:t>又對亞當說、你既聽從妻子的話、喫了我所吩咐你不可喫的那樹上的果子、地必為你的緣故受咒詛．</a:t>
            </a:r>
            <a:r>
              <a:rPr lang="zh-TW" altLang="en-US" sz="1200" dirty="0" smtClean="0">
                <a:solidFill>
                  <a:srgbClr val="FF0000"/>
                </a:solidFill>
                <a:cs typeface="新細明體" pitchFamily="-65" charset="-120"/>
              </a:rPr>
              <a:t>你必終身勞苦</a:t>
            </a:r>
            <a:r>
              <a:rPr lang="zh-TW" altLang="en-US" sz="1200" dirty="0" smtClean="0">
                <a:cs typeface="新細明體" pitchFamily="-65" charset="-120"/>
              </a:rPr>
              <a:t>、纔能從地裡得喫的。</a:t>
            </a:r>
            <a:r>
              <a:rPr lang="en-US" sz="1200" dirty="0" smtClean="0"/>
              <a:t> 3:18</a:t>
            </a:r>
            <a:r>
              <a:rPr lang="zh-TW" altLang="en-US" sz="1200" dirty="0" smtClean="0">
                <a:cs typeface="新細明體" pitchFamily="-65" charset="-120"/>
              </a:rPr>
              <a:t>地必給你長出荊棘和蒺藜來、你也要喫田間的菜蔬。 </a:t>
            </a:r>
            <a:r>
              <a:rPr lang="en-US" sz="1200" dirty="0" smtClean="0"/>
              <a:t>3:19</a:t>
            </a:r>
            <a:r>
              <a:rPr lang="zh-TW" altLang="en-US" sz="1200" dirty="0" smtClean="0">
                <a:cs typeface="新細明體" pitchFamily="-65" charset="-120"/>
              </a:rPr>
              <a:t>你</a:t>
            </a:r>
            <a:r>
              <a:rPr lang="zh-TW" altLang="en-US" sz="1200" dirty="0" smtClean="0">
                <a:solidFill>
                  <a:srgbClr val="FF0000"/>
                </a:solidFill>
                <a:cs typeface="新細明體" pitchFamily="-65" charset="-120"/>
              </a:rPr>
              <a:t>必汗流滿面纔得糊口、直到你歸了土</a:t>
            </a:r>
            <a:r>
              <a:rPr lang="zh-TW" altLang="en-US" sz="1200" dirty="0" smtClean="0">
                <a:cs typeface="新細明體" pitchFamily="-65" charset="-120"/>
              </a:rPr>
              <a:t>、因為你是從土而出的．你本是塵土、仍要歸於塵土。</a:t>
            </a:r>
            <a:endParaRPr lang="en-US" altLang="zh-TW" sz="1200" dirty="0" smtClean="0">
              <a:cs typeface="新細明體" pitchFamily="-65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altLang="zh-TW" sz="1200" dirty="0" smtClean="0">
              <a:cs typeface="新細明體" pitchFamily="-65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200" dirty="0" smtClean="0"/>
              <a:t> 3:20</a:t>
            </a:r>
            <a:r>
              <a:rPr lang="zh-TW" altLang="en-US" sz="1200" dirty="0" smtClean="0">
                <a:cs typeface="新細明體" pitchFamily="-65" charset="-120"/>
              </a:rPr>
              <a:t>亞當給他妻子起名叫夏娃、因為他是眾生之母。</a:t>
            </a:r>
            <a:r>
              <a:rPr lang="en-US" sz="1200" dirty="0" smtClean="0"/>
              <a:t> 3:21</a:t>
            </a:r>
            <a:r>
              <a:rPr lang="zh-TW" altLang="en-US" sz="1200" dirty="0" smtClean="0">
                <a:cs typeface="新細明體" pitchFamily="-65" charset="-120"/>
              </a:rPr>
              <a:t>耶和華　</a:t>
            </a:r>
            <a:r>
              <a:rPr lang="zh-TW" altLang="en-US" sz="1200" b="1" dirty="0" smtClean="0">
                <a:solidFill>
                  <a:srgbClr val="FF0000"/>
                </a:solidFill>
                <a:cs typeface="新細明體" pitchFamily="-65" charset="-120"/>
              </a:rPr>
              <a:t>神為亞當和他妻子用皮子作衣服</a:t>
            </a:r>
            <a:r>
              <a:rPr lang="zh-TW" altLang="en-US" sz="1200" dirty="0" smtClean="0">
                <a:cs typeface="新細明體" pitchFamily="-65" charset="-120"/>
              </a:rPr>
              <a:t>、給他們穿。</a:t>
            </a:r>
            <a:r>
              <a:rPr lang="en-US" sz="1200" dirty="0" smtClean="0"/>
              <a:t> 3:22</a:t>
            </a:r>
            <a:r>
              <a:rPr lang="zh-TW" altLang="en-US" sz="1200" dirty="0" smtClean="0">
                <a:cs typeface="新細明體" pitchFamily="-65" charset="-120"/>
              </a:rPr>
              <a:t>耶和華　神說、那人已經與我們相似、能知道善惡．現在恐怕他伸手又摘生命樹的果子喫、就永遠活著．</a:t>
            </a:r>
            <a:r>
              <a:rPr lang="en-US" sz="1200" dirty="0" smtClean="0"/>
              <a:t> 3:23</a:t>
            </a:r>
            <a:r>
              <a:rPr lang="zh-TW" altLang="en-US" sz="1200" dirty="0" smtClean="0">
                <a:cs typeface="新細明體" pitchFamily="-65" charset="-120"/>
              </a:rPr>
              <a:t>耶和華　神便打發他出伊甸園去、耕種他所自出之土。</a:t>
            </a:r>
            <a:r>
              <a:rPr lang="en-US" sz="1200" dirty="0" smtClean="0"/>
              <a:t> 3:24</a:t>
            </a:r>
            <a:r>
              <a:rPr lang="zh-TW" altLang="en-US" sz="1200" dirty="0" smtClean="0">
                <a:cs typeface="新細明體" pitchFamily="-65" charset="-120"/>
              </a:rPr>
              <a:t>於是</a:t>
            </a:r>
            <a:r>
              <a:rPr lang="zh-TW" altLang="en-US" sz="1050" dirty="0" smtClean="0">
                <a:solidFill>
                  <a:srgbClr val="FF0000"/>
                </a:solidFill>
                <a:cs typeface="新細明體" pitchFamily="-65" charset="-120"/>
              </a:rPr>
              <a:t>把他趕出去了</a:t>
            </a:r>
            <a:r>
              <a:rPr lang="zh-TW" altLang="en-US" sz="1200" dirty="0" smtClean="0">
                <a:cs typeface="新細明體" pitchFamily="-65" charset="-120"/>
              </a:rPr>
              <a:t>．又在伊甸園的東邊安設</a:t>
            </a:r>
            <a:r>
              <a:rPr lang="en-US" sz="1200" dirty="0" smtClean="0"/>
              <a:t></a:t>
            </a:r>
            <a:r>
              <a:rPr lang="zh-TW" altLang="en-US" sz="1200" dirty="0" smtClean="0">
                <a:cs typeface="新細明體" pitchFamily="-65" charset="-120"/>
              </a:rPr>
              <a:t>、和四面轉動發火焰的劍、要把守生命樹的道路。</a:t>
            </a:r>
            <a:endParaRPr lang="en-US" sz="1200" dirty="0" smtClean="0"/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FF0000"/>
              </a:solidFill>
              <a:cs typeface="新細明體" pitchFamily="-65" charset="-120"/>
            </a:endParaRPr>
          </a:p>
          <a:p>
            <a:pPr>
              <a:spcBef>
                <a:spcPct val="0"/>
              </a:spcBef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35EBC15-B135-5C42-B0D9-BD8EA4E0FA77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zh-TW" altLang="en-US" dirty="0">
                <a:cs typeface="新細明體" pitchFamily="-65" charset="-120"/>
              </a:rPr>
              <a:t>人犯罪的原因是什麼</a:t>
            </a:r>
            <a:r>
              <a:rPr lang="en-US" altLang="zh-TW" dirty="0">
                <a:cs typeface="新細明體" pitchFamily="-65" charset="-120"/>
              </a:rPr>
              <a:t>v1,4,5(</a:t>
            </a:r>
            <a:r>
              <a:rPr lang="zh-TW" altLang="en-US" dirty="0">
                <a:cs typeface="新細明體" pitchFamily="-65" charset="-120"/>
              </a:rPr>
              <a:t>蛇</a:t>
            </a:r>
            <a:r>
              <a:rPr lang="en-US" altLang="zh-TW" dirty="0">
                <a:cs typeface="新細明體" pitchFamily="-65" charset="-120"/>
              </a:rPr>
              <a:t>),v6(</a:t>
            </a:r>
            <a:r>
              <a:rPr lang="zh-TW" altLang="en-US" dirty="0">
                <a:cs typeface="新細明體" pitchFamily="-65" charset="-120"/>
              </a:rPr>
              <a:t>女人</a:t>
            </a:r>
            <a:r>
              <a:rPr lang="en-US" altLang="zh-TW" dirty="0">
                <a:cs typeface="新細明體" pitchFamily="-65" charset="-120"/>
              </a:rPr>
              <a:t>)</a:t>
            </a:r>
            <a:r>
              <a:rPr lang="en-US" altLang="zh-TW" dirty="0" smtClean="0">
                <a:cs typeface="新細明體" pitchFamily="-65" charset="-120"/>
              </a:rPr>
              <a:t>?</a:t>
            </a:r>
            <a:endParaRPr lang="en-US" dirty="0" smtClean="0"/>
          </a:p>
          <a:p>
            <a:pPr>
              <a:spcBef>
                <a:spcPct val="0"/>
              </a:spcBef>
              <a:buFontTx/>
              <a:buChar char="•"/>
            </a:pPr>
            <a:endParaRPr lang="en-US" altLang="zh-TW" dirty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zh-TW" altLang="en-US" b="1" dirty="0">
                <a:cs typeface="新細明體" pitchFamily="-65" charset="-120"/>
              </a:rPr>
              <a:t>約翰一書</a:t>
            </a: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/>
              <a:t>2:16</a:t>
            </a:r>
            <a:r>
              <a:rPr lang="zh-TW" altLang="en-US" dirty="0">
                <a:cs typeface="新細明體" pitchFamily="-65" charset="-120"/>
              </a:rPr>
              <a:t>因為凡世界上的事、</a:t>
            </a:r>
            <a:r>
              <a:rPr lang="zh-TW" altLang="en-US" dirty="0" smtClean="0">
                <a:cs typeface="新細明體" pitchFamily="-65" charset="-120"/>
              </a:rPr>
              <a:t>就像</a:t>
            </a:r>
            <a:r>
              <a:rPr lang="en-US" altLang="zh-TW" baseline="0" dirty="0" smtClean="0">
                <a:cs typeface="新細明體" pitchFamily="-65" charset="-120"/>
              </a:rPr>
              <a:t> </a:t>
            </a:r>
            <a:r>
              <a:rPr lang="zh-TW" altLang="en-US" dirty="0" smtClean="0">
                <a:solidFill>
                  <a:srgbClr val="FF0000"/>
                </a:solidFill>
                <a:cs typeface="新細明體" pitchFamily="-65" charset="-120"/>
              </a:rPr>
              <a:t>肉體</a:t>
            </a:r>
            <a:r>
              <a:rPr lang="zh-TW" altLang="en-US" dirty="0">
                <a:solidFill>
                  <a:srgbClr val="FF0000"/>
                </a:solidFill>
                <a:cs typeface="新細明體" pitchFamily="-65" charset="-120"/>
              </a:rPr>
              <a:t>的情慾</a:t>
            </a:r>
            <a:r>
              <a:rPr lang="zh-TW" altLang="en-US" dirty="0" smtClean="0">
                <a:cs typeface="新細明體" pitchFamily="-65" charset="-120"/>
              </a:rPr>
              <a:t>、</a:t>
            </a:r>
            <a:r>
              <a:rPr lang="zh-TW" altLang="en-US" dirty="0" smtClean="0">
                <a:solidFill>
                  <a:srgbClr val="FF0000"/>
                </a:solidFill>
                <a:cs typeface="新細明體" pitchFamily="-65" charset="-120"/>
              </a:rPr>
              <a:t>眼目的情慾</a:t>
            </a:r>
            <a:r>
              <a:rPr lang="zh-TW" altLang="en-US" dirty="0" smtClean="0">
                <a:cs typeface="新細明體" pitchFamily="-65" charset="-120"/>
              </a:rPr>
              <a:t>、並</a:t>
            </a:r>
            <a:r>
              <a:rPr lang="zh-TW" altLang="en-US" dirty="0" smtClean="0">
                <a:solidFill>
                  <a:srgbClr val="FF0000"/>
                </a:solidFill>
                <a:cs typeface="新細明體" pitchFamily="-65" charset="-120"/>
              </a:rPr>
              <a:t>今生的驕傲</a:t>
            </a:r>
            <a:r>
              <a:rPr lang="zh-TW" altLang="en-US" dirty="0" smtClean="0">
                <a:cs typeface="新細明體" pitchFamily="-65" charset="-120"/>
              </a:rPr>
              <a:t>、都不是從父來的、乃是從世界來的。</a:t>
            </a:r>
            <a:endParaRPr lang="en-US" dirty="0" smtClean="0"/>
          </a:p>
          <a:p>
            <a:pPr>
              <a:spcBef>
                <a:spcPct val="0"/>
              </a:spcBef>
              <a:buFontTx/>
              <a:buNone/>
            </a:pPr>
            <a:endParaRPr lang="en-US" altLang="zh-TW" dirty="0" smtClean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zh-TW" altLang="en-US" sz="1100" dirty="0">
                <a:cs typeface="新細明體" pitchFamily="-65" charset="-120"/>
              </a:rPr>
              <a:t>雅各書</a:t>
            </a:r>
            <a:r>
              <a:rPr lang="en-US" sz="1100" dirty="0"/>
              <a:t> 1:14 </a:t>
            </a:r>
            <a:r>
              <a:rPr lang="zh-TW" altLang="en-US" sz="1100" dirty="0">
                <a:cs typeface="新細明體" pitchFamily="-65" charset="-120"/>
              </a:rPr>
              <a:t> 但各人被試探，乃是被自己的私慾牽引誘惑的。</a:t>
            </a:r>
            <a:r>
              <a:rPr lang="en-US" altLang="zh-TW" sz="1100" dirty="0">
                <a:cs typeface="新細明體" pitchFamily="-65" charset="-120"/>
              </a:rPr>
              <a:t>(</a:t>
            </a:r>
            <a:r>
              <a:rPr lang="zh-TW" altLang="en-US" sz="1100" dirty="0">
                <a:cs typeface="新細明體" pitchFamily="-65" charset="-120"/>
              </a:rPr>
              <a:t>放縱</a:t>
            </a:r>
            <a:r>
              <a:rPr lang="en-US" altLang="zh-TW" sz="1100" dirty="0">
                <a:cs typeface="新細明體" pitchFamily="-65" charset="-120"/>
              </a:rPr>
              <a:t>,</a:t>
            </a:r>
            <a:r>
              <a:rPr lang="zh-TW" altLang="en-US" sz="1100" dirty="0">
                <a:cs typeface="新細明體" pitchFamily="-65" charset="-120"/>
              </a:rPr>
              <a:t>任性</a:t>
            </a:r>
            <a:r>
              <a:rPr lang="en-US" altLang="zh-TW" sz="1100" dirty="0">
                <a:cs typeface="新細明體" pitchFamily="-65" charset="-120"/>
              </a:rPr>
              <a:t>)</a:t>
            </a:r>
            <a:endParaRPr lang="en-US" altLang="zh-TW" sz="1100" dirty="0" smtClean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endParaRPr lang="en-US" altLang="zh-TW" dirty="0" smtClean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endParaRPr lang="en-US" altLang="zh-TW" dirty="0" smtClean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zh-TW" altLang="en-US" sz="1100" b="1" dirty="0">
                <a:cs typeface="新細明體" pitchFamily="-65" charset="-120"/>
              </a:rPr>
              <a:t>撒母耳記下</a:t>
            </a:r>
            <a:r>
              <a:rPr lang="en-US" sz="1100" dirty="0"/>
              <a:t>11:2</a:t>
            </a:r>
            <a:r>
              <a:rPr lang="zh-TW" altLang="en-US" sz="1100" dirty="0">
                <a:cs typeface="新細明體" pitchFamily="-65" charset="-120"/>
              </a:rPr>
              <a:t>一日太陽平西、大衛從床上起來、在王宮的平頂上遊行、看見一個婦人沐浴、容貌甚美。</a:t>
            </a:r>
            <a:r>
              <a:rPr lang="en-US" sz="1100" dirty="0"/>
              <a:t> 11:3</a:t>
            </a:r>
            <a:r>
              <a:rPr lang="zh-TW" altLang="en-US" sz="1100" dirty="0">
                <a:cs typeface="新細明體" pitchFamily="-65" charset="-120"/>
              </a:rPr>
              <a:t>大衛就差人打聽那婦人是誰．有人說、</a:t>
            </a:r>
            <a:r>
              <a:rPr lang="zh-TW" altLang="en-US" sz="1100" dirty="0" smtClean="0">
                <a:cs typeface="新細明體" pitchFamily="-65" charset="-120"/>
              </a:rPr>
              <a:t>他是以連的女兒</a:t>
            </a:r>
            <a:r>
              <a:rPr lang="zh-TW" altLang="en-US" sz="1100" dirty="0">
                <a:cs typeface="新細明體" pitchFamily="-65" charset="-120"/>
              </a:rPr>
              <a:t>、赫人烏利亞的妻拔示巴。</a:t>
            </a:r>
            <a:r>
              <a:rPr lang="en-US" sz="1100" dirty="0"/>
              <a:t> 11:4</a:t>
            </a:r>
            <a:r>
              <a:rPr lang="zh-TW" altLang="en-US" sz="1100" dirty="0">
                <a:cs typeface="新細明體" pitchFamily="-65" charset="-120"/>
              </a:rPr>
              <a:t>大衛差人去、將婦人接來．那時他的月經纔得潔淨．他來了、大衛與他同房、他就回家去了。</a:t>
            </a:r>
            <a:r>
              <a:rPr lang="en-US" sz="1100" dirty="0"/>
              <a:t> 11:5</a:t>
            </a:r>
            <a:r>
              <a:rPr lang="zh-TW" altLang="en-US" sz="1100" dirty="0">
                <a:cs typeface="新細明體" pitchFamily="-65" charset="-120"/>
              </a:rPr>
              <a:t>於是他懷了孕、打發人去告訴大衛說、我懷了孕</a:t>
            </a:r>
            <a:r>
              <a:rPr lang="zh-TW" altLang="en-US" sz="1100" dirty="0" smtClean="0">
                <a:cs typeface="新細明體" pitchFamily="-65" charset="-120"/>
              </a:rPr>
              <a:t>。</a:t>
            </a:r>
            <a:endParaRPr lang="en-US" altLang="zh-TW" sz="1100" dirty="0" smtClean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endParaRPr lang="en-US" altLang="zh-TW" dirty="0" smtClean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100" u="sng" dirty="0" smtClean="0">
                <a:hlinkClick r:id="rId3"/>
              </a:rPr>
              <a:t>Isaiah </a:t>
            </a:r>
            <a:r>
              <a:rPr lang="en-US" sz="1100" u="sng" dirty="0">
                <a:hlinkClick r:id="rId3"/>
              </a:rPr>
              <a:t>14:12-15</a:t>
            </a:r>
            <a:r>
              <a:rPr lang="en-US" sz="1100" dirty="0"/>
              <a:t>14:12</a:t>
            </a:r>
            <a:r>
              <a:rPr lang="zh-TW" altLang="en-US" sz="1100" dirty="0">
                <a:cs typeface="新細明體" pitchFamily="-65" charset="-120"/>
              </a:rPr>
              <a:t>明亮之星、早晨之子阿、你何竟從天墜落．你這攻敗列國的、何竟被砍倒在地上。</a:t>
            </a:r>
            <a:r>
              <a:rPr lang="en-US" sz="1100" dirty="0"/>
              <a:t> 14:13</a:t>
            </a:r>
            <a:r>
              <a:rPr lang="zh-TW" altLang="en-US" sz="1100" dirty="0">
                <a:cs typeface="新細明體" pitchFamily="-65" charset="-120"/>
              </a:rPr>
              <a:t>你心裡曾說、</a:t>
            </a:r>
            <a:r>
              <a:rPr lang="zh-TW" altLang="en-US" sz="1100" dirty="0">
                <a:solidFill>
                  <a:srgbClr val="FF0000"/>
                </a:solidFill>
                <a:cs typeface="新細明體" pitchFamily="-65" charset="-120"/>
              </a:rPr>
              <a:t>我要</a:t>
            </a:r>
            <a:r>
              <a:rPr lang="zh-TW" altLang="en-US" sz="1100" dirty="0">
                <a:cs typeface="新細明體" pitchFamily="-65" charset="-120"/>
              </a:rPr>
              <a:t>升到天上．</a:t>
            </a:r>
            <a:r>
              <a:rPr lang="zh-TW" altLang="en-US" sz="1100" dirty="0">
                <a:solidFill>
                  <a:srgbClr val="FF0000"/>
                </a:solidFill>
                <a:cs typeface="新細明體" pitchFamily="-65" charset="-120"/>
              </a:rPr>
              <a:t>我要</a:t>
            </a:r>
            <a:r>
              <a:rPr lang="zh-TW" altLang="en-US" sz="1100" dirty="0">
                <a:cs typeface="新細明體" pitchFamily="-65" charset="-120"/>
              </a:rPr>
              <a:t>高舉我的寶座在　神眾星以上．</a:t>
            </a:r>
            <a:r>
              <a:rPr lang="zh-TW" altLang="en-US" sz="1100" dirty="0">
                <a:solidFill>
                  <a:srgbClr val="FF0000"/>
                </a:solidFill>
                <a:cs typeface="新細明體" pitchFamily="-65" charset="-120"/>
              </a:rPr>
              <a:t>我要</a:t>
            </a:r>
            <a:r>
              <a:rPr lang="zh-TW" altLang="en-US" sz="1100" dirty="0">
                <a:cs typeface="新細明體" pitchFamily="-65" charset="-120"/>
              </a:rPr>
              <a:t>坐在聚會的山上、在北方的極處、</a:t>
            </a:r>
            <a:r>
              <a:rPr lang="en-US" sz="1100" dirty="0"/>
              <a:t> 14:14</a:t>
            </a:r>
            <a:r>
              <a:rPr lang="zh-TW" altLang="en-US" sz="1100" dirty="0">
                <a:solidFill>
                  <a:srgbClr val="FF0000"/>
                </a:solidFill>
                <a:cs typeface="新細明體" pitchFamily="-65" charset="-120"/>
              </a:rPr>
              <a:t>我要</a:t>
            </a:r>
            <a:r>
              <a:rPr lang="zh-TW" altLang="en-US" sz="1100" dirty="0">
                <a:cs typeface="新細明體" pitchFamily="-65" charset="-120"/>
              </a:rPr>
              <a:t>升到高雲之上．</a:t>
            </a:r>
            <a:r>
              <a:rPr lang="zh-TW" altLang="en-US" sz="1100" dirty="0">
                <a:solidFill>
                  <a:srgbClr val="FF0000"/>
                </a:solidFill>
                <a:cs typeface="新細明體" pitchFamily="-65" charset="-120"/>
              </a:rPr>
              <a:t>我要</a:t>
            </a:r>
            <a:r>
              <a:rPr lang="zh-TW" altLang="en-US" sz="1100" dirty="0">
                <a:cs typeface="新細明體" pitchFamily="-65" charset="-120"/>
              </a:rPr>
              <a:t>與至上者同等。</a:t>
            </a:r>
            <a:r>
              <a:rPr lang="en-US" sz="1100" dirty="0"/>
              <a:t> 14:15</a:t>
            </a:r>
            <a:r>
              <a:rPr lang="zh-TW" altLang="en-US" sz="1100" b="1" dirty="0">
                <a:cs typeface="新細明體" pitchFamily="-65" charset="-120"/>
              </a:rPr>
              <a:t>然而你必墜落陰間、到坑中</a:t>
            </a:r>
            <a:r>
              <a:rPr lang="zh-TW" altLang="en-US" sz="1100" b="1" dirty="0" smtClean="0">
                <a:cs typeface="新細明體" pitchFamily="-65" charset="-120"/>
              </a:rPr>
              <a:t>極深之處</a:t>
            </a:r>
            <a:endParaRPr lang="en-US" altLang="zh-TW" sz="1100" b="1" dirty="0" smtClean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endParaRPr lang="en-US" altLang="zh-TW" sz="1100" dirty="0" smtClean="0">
              <a:cs typeface="新細明體" pitchFamily="-65" charset="-120"/>
            </a:endParaRPr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AC7A34-BD32-6B43-AAE8-6E4EB9EDD25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b="1" dirty="0" smtClean="0">
                <a:cs typeface="新細明體" pitchFamily="-65" charset="-120"/>
              </a:rPr>
              <a:t>創世記</a:t>
            </a:r>
            <a:r>
              <a:rPr lang="en-US" dirty="0"/>
              <a:t>1:26</a:t>
            </a:r>
            <a:r>
              <a:rPr lang="zh-TW" altLang="en-US" dirty="0">
                <a:cs typeface="新細明體" pitchFamily="-65" charset="-120"/>
              </a:rPr>
              <a:t>　神說、我們要照著我們的形像、</a:t>
            </a:r>
            <a:r>
              <a:rPr lang="zh-TW" altLang="en-US" dirty="0">
                <a:solidFill>
                  <a:srgbClr val="FF0000"/>
                </a:solidFill>
                <a:cs typeface="新細明體" pitchFamily="-65" charset="-120"/>
              </a:rPr>
              <a:t>按著我們的樣式造人</a:t>
            </a:r>
            <a:r>
              <a:rPr lang="zh-TW" altLang="en-US" dirty="0">
                <a:cs typeface="新細明體" pitchFamily="-65" charset="-120"/>
              </a:rPr>
              <a:t>、使他們</a:t>
            </a:r>
            <a:r>
              <a:rPr lang="zh-TW" altLang="en-US" dirty="0">
                <a:solidFill>
                  <a:srgbClr val="FF0000"/>
                </a:solidFill>
                <a:cs typeface="新細明體" pitchFamily="-65" charset="-120"/>
              </a:rPr>
              <a:t>管理海裡的魚、空中的鳥、地上的牲畜、和全地、並地上所爬的一切昆蟲</a:t>
            </a:r>
            <a:r>
              <a:rPr lang="zh-TW" altLang="en-US" dirty="0">
                <a:cs typeface="新細明體" pitchFamily="-65" charset="-120"/>
              </a:rPr>
              <a:t>。</a:t>
            </a: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CC50DF2-9B1A-2B4A-ABEA-3E4FBB37956D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dirty="0">
                <a:cs typeface="新細明體" pitchFamily="-65" charset="-120"/>
              </a:rPr>
              <a:t>人犯罪後</a:t>
            </a:r>
            <a:r>
              <a:rPr lang="en-US" altLang="zh-TW" dirty="0">
                <a:cs typeface="新細明體" pitchFamily="-65" charset="-120"/>
              </a:rPr>
              <a:t>,</a:t>
            </a:r>
            <a:r>
              <a:rPr lang="zh-TW" altLang="en-US" dirty="0">
                <a:cs typeface="新細明體" pitchFamily="-65" charset="-120"/>
              </a:rPr>
              <a:t>人的反應是什麼</a:t>
            </a:r>
            <a:r>
              <a:rPr lang="en-US" altLang="zh-TW" dirty="0">
                <a:cs typeface="新細明體" pitchFamily="-65" charset="-120"/>
              </a:rPr>
              <a:t>v7,8,12,13?</a:t>
            </a:r>
          </a:p>
          <a:p>
            <a:pPr>
              <a:spcBef>
                <a:spcPct val="0"/>
              </a:spcBef>
            </a:pPr>
            <a:r>
              <a:rPr lang="zh-TW" altLang="en-US" dirty="0">
                <a:cs typeface="新細明體" pitchFamily="-65" charset="-120"/>
              </a:rPr>
              <a:t>一般人是否也是同樣的反應</a:t>
            </a:r>
            <a:r>
              <a:rPr lang="en-US" altLang="zh-TW" dirty="0">
                <a:cs typeface="新細明體" pitchFamily="-65" charset="-120"/>
              </a:rPr>
              <a:t>?</a:t>
            </a:r>
          </a:p>
          <a:p>
            <a:pPr>
              <a:spcBef>
                <a:spcPct val="0"/>
              </a:spcBef>
            </a:pPr>
            <a:r>
              <a:rPr lang="zh-TW" altLang="en-US" dirty="0">
                <a:cs typeface="新細明體" pitchFamily="-65" charset="-120"/>
              </a:rPr>
              <a:t>人犯罪後</a:t>
            </a:r>
            <a:r>
              <a:rPr lang="en-US" altLang="zh-TW" dirty="0">
                <a:cs typeface="新細明體" pitchFamily="-65" charset="-120"/>
              </a:rPr>
              <a:t>,</a:t>
            </a:r>
            <a:r>
              <a:rPr lang="zh-TW" altLang="en-US" dirty="0">
                <a:cs typeface="新細明體" pitchFamily="-65" charset="-120"/>
              </a:rPr>
              <a:t>神的反應是什麼</a:t>
            </a:r>
            <a:r>
              <a:rPr lang="en-US" altLang="zh-TW" dirty="0">
                <a:cs typeface="新細明體" pitchFamily="-65" charset="-120"/>
              </a:rPr>
              <a:t>v9,21?</a:t>
            </a: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0153D83-F92B-F541-B5E9-30075DEEB09D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dirty="0">
                <a:cs typeface="新細明體" pitchFamily="-65" charset="-120"/>
              </a:rPr>
              <a:t>神的心意</a:t>
            </a:r>
            <a:endParaRPr lang="en-US" altLang="zh-TW" dirty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dirty="0"/>
              <a:t>v15</a:t>
            </a:r>
            <a:r>
              <a:rPr lang="en-US" altLang="zh-TW" dirty="0">
                <a:cs typeface="新細明體" pitchFamily="-65" charset="-120"/>
              </a:rPr>
              <a:t>,21</a:t>
            </a:r>
            <a:r>
              <a:rPr lang="en-US" dirty="0"/>
              <a:t> </a:t>
            </a:r>
            <a:r>
              <a:rPr lang="zh-TW" altLang="en-US" dirty="0">
                <a:cs typeface="新細明體" pitchFamily="-65" charset="-120"/>
              </a:rPr>
              <a:t>豫表什麼</a:t>
            </a:r>
            <a:r>
              <a:rPr lang="en-US" altLang="zh-TW" dirty="0">
                <a:cs typeface="新細明體" pitchFamily="-65" charset="-120"/>
              </a:rPr>
              <a:t>?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zh-TW" altLang="en-US" b="1" dirty="0">
                <a:cs typeface="新細明體" pitchFamily="-65" charset="-120"/>
              </a:rPr>
              <a:t>利未記</a:t>
            </a:r>
            <a:r>
              <a:rPr lang="en-US" dirty="0"/>
              <a:t>16:20</a:t>
            </a:r>
            <a:r>
              <a:rPr lang="zh-TW" altLang="en-US" dirty="0">
                <a:cs typeface="新細明體" pitchFamily="-65" charset="-120"/>
              </a:rPr>
              <a:t>亞倫為聖所、和會幕、並壇、獻完了贖罪祭、就要把那隻活著的公山羊奉上．</a:t>
            </a:r>
            <a:r>
              <a:rPr lang="en-US" dirty="0"/>
              <a:t> 16:21</a:t>
            </a:r>
            <a:r>
              <a:rPr lang="zh-TW" altLang="en-US" dirty="0">
                <a:cs typeface="新細明體" pitchFamily="-65" charset="-120"/>
              </a:rPr>
              <a:t>兩手按在羊頭上、承認以色列人諸般的罪孽、過犯、就是他們一切的罪愆、把這罪都歸在羊的頭上、藉著所派之人的手、送到曠野去。</a:t>
            </a:r>
            <a:r>
              <a:rPr lang="en-US" dirty="0"/>
              <a:t> 16:22</a:t>
            </a:r>
            <a:r>
              <a:rPr lang="zh-TW" altLang="en-US" dirty="0">
                <a:cs typeface="新細明體" pitchFamily="-65" charset="-120"/>
              </a:rPr>
              <a:t>要把這羊放在曠野．這羊要擔當他們一切的罪孽、帶到無人之地。</a:t>
            </a:r>
            <a:endParaRPr lang="en-US" altLang="zh-TW" dirty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zh-TW" altLang="en-US" b="1" dirty="0">
                <a:cs typeface="新細明體" pitchFamily="-65" charset="-120"/>
              </a:rPr>
              <a:t>以賽亞書 </a:t>
            </a:r>
            <a:r>
              <a:rPr lang="en-US" dirty="0"/>
              <a:t>53:7</a:t>
            </a:r>
            <a:r>
              <a:rPr lang="zh-TW" altLang="en-US" dirty="0">
                <a:cs typeface="新細明體" pitchFamily="-65" charset="-120"/>
              </a:rPr>
              <a:t>他被欺壓、在受苦的時候卻不開口．</a:t>
            </a:r>
            <a:r>
              <a:rPr lang="en-US" altLang="zh-TW" dirty="0">
                <a:cs typeface="新細明體" pitchFamily="-65" charset="-120"/>
              </a:rPr>
              <a:t>〔</a:t>
            </a:r>
            <a:r>
              <a:rPr lang="zh-TW" altLang="en-US" dirty="0">
                <a:cs typeface="新細明體" pitchFamily="-65" charset="-120"/>
              </a:rPr>
              <a:t>或作他受欺壓卻自卑不開口</a:t>
            </a:r>
            <a:r>
              <a:rPr lang="en-US" altLang="zh-TW" dirty="0">
                <a:cs typeface="新細明體" pitchFamily="-65" charset="-120"/>
              </a:rPr>
              <a:t>〕</a:t>
            </a:r>
            <a:r>
              <a:rPr lang="zh-TW" altLang="en-US" dirty="0">
                <a:cs typeface="新細明體" pitchFamily="-65" charset="-120"/>
              </a:rPr>
              <a:t>他像羊羔被牽到宰殺之地、又像羊在剪毛的人手下無聲、他也是這樣不開口．</a:t>
            </a:r>
            <a:endParaRPr lang="en-US" altLang="zh-TW" dirty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zh-TW" altLang="en-US" b="1" dirty="0">
                <a:cs typeface="新細明體" pitchFamily="-65" charset="-120"/>
              </a:rPr>
              <a:t>約翰福音</a:t>
            </a:r>
            <a:r>
              <a:rPr lang="en-US" dirty="0"/>
              <a:t>1:29</a:t>
            </a:r>
            <a:r>
              <a:rPr lang="zh-TW" altLang="en-US" dirty="0">
                <a:cs typeface="新細明體" pitchFamily="-65" charset="-120"/>
              </a:rPr>
              <a:t>次日、約翰看見耶穌來到他那裡、就說、看哪、　神的羔羊、除去</a:t>
            </a:r>
            <a:r>
              <a:rPr lang="en-US" altLang="zh-TW" dirty="0">
                <a:cs typeface="新細明體" pitchFamily="-65" charset="-120"/>
              </a:rPr>
              <a:t>〔</a:t>
            </a:r>
            <a:r>
              <a:rPr lang="zh-TW" altLang="en-US" dirty="0">
                <a:cs typeface="新細明體" pitchFamily="-65" charset="-120"/>
              </a:rPr>
              <a:t>或作背負</a:t>
            </a:r>
            <a:r>
              <a:rPr lang="en-US" altLang="zh-TW" dirty="0">
                <a:cs typeface="新細明體" pitchFamily="-65" charset="-120"/>
              </a:rPr>
              <a:t>〕</a:t>
            </a:r>
            <a:r>
              <a:rPr lang="zh-TW" altLang="en-US" dirty="0">
                <a:cs typeface="新細明體" pitchFamily="-65" charset="-120"/>
              </a:rPr>
              <a:t>世人罪孽的。</a:t>
            </a:r>
            <a:endParaRPr lang="en-US" altLang="zh-TW" dirty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zh-TW" altLang="en-US" dirty="0">
                <a:cs typeface="新細明體" pitchFamily="-65" charset="-120"/>
              </a:rPr>
              <a:t>這計畫什麼時候成就的</a:t>
            </a:r>
            <a:endParaRPr lang="en-US" altLang="zh-TW" dirty="0">
              <a:cs typeface="新細明體" pitchFamily="-65" charset="-12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zh-TW" altLang="en-US" sz="1800" b="1" dirty="0">
                <a:cs typeface="新細明體" pitchFamily="-65" charset="-120"/>
              </a:rPr>
              <a:t>彼得前書</a:t>
            </a:r>
            <a:r>
              <a:rPr lang="en-US" sz="1800" dirty="0"/>
              <a:t>2:24</a:t>
            </a:r>
            <a:r>
              <a:rPr lang="zh-TW" altLang="en-US" sz="1800" dirty="0">
                <a:solidFill>
                  <a:srgbClr val="FF0000"/>
                </a:solidFill>
                <a:cs typeface="新細明體" pitchFamily="-65" charset="-120"/>
              </a:rPr>
              <a:t>他被掛在木頭上親身擔當了我們的罪、使我們既然在罪上死、就得以在義上活．因他受的鞭傷、你們便得了醫治。</a:t>
            </a:r>
            <a:endParaRPr lang="en-US" sz="18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A37061B-EEF4-B24E-A9C0-EBD40F72110D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A76C67-460F-444B-B30A-AF59DC9D63AA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BCE855-E7E1-3D4A-BE38-042EE3C727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99D2ED-2CB8-0144-B085-2003D2783C60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1296B4-3103-3B47-9FE7-000EAEAD43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F9289-E081-D745-AE32-B53487094599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C5AA6-5E25-7B40-925F-A8BFACF453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E86286-3968-4442-8C3D-B80E5558FD5C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AF7114-75D7-5F43-B989-F7BD797AFD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9F7E85-81F4-324E-8192-DD6B1C41ADA4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AC95BD-22E3-424E-A995-579EB70DC1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3E5637-289D-AB48-9112-B1240CDB15EB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9A4F5-9224-3C43-9FF7-E48D6B3825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F096C3-8126-3047-98E9-356FCCB93B34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EB0A7-23FF-2B4A-BCFC-1655A4C743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1818A5-C96B-3948-A6D0-DA5F003117C7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10A8C-DD00-0545-B37A-7BF7513980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498E52-8357-3D4E-88F6-D89DEAE0C0A3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9425F-006A-5B4B-8045-A5381F3FC0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C7A9AB-A522-D644-B1F3-C9C67B770748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6A788-8CF5-3343-B4C8-CE54364B0A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CD44AA-C9E0-9E40-8441-515F6433C262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8330D-AE5C-224A-B734-5DD6CD53EC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65" charset="0"/>
              </a:defRPr>
            </a:lvl1pPr>
          </a:lstStyle>
          <a:p>
            <a:fld id="{EBE95C9F-4583-3643-B183-B7939666AF12}" type="datetimeFigureOut">
              <a:rPr lang="en-US"/>
              <a:pPr/>
              <a:t>5/18/13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65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65" charset="0"/>
              </a:defRPr>
            </a:lvl1pPr>
          </a:lstStyle>
          <a:p>
            <a:fld id="{930FDCDD-EDD1-5849-9F68-B26230C6E6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Original Sin </a:t>
            </a: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 rot="616200">
            <a:off x="1217613" y="2233613"/>
            <a:ext cx="19812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zh-TW" altLang="en-US" sz="2800" b="1">
                <a:ea typeface="新細明體" pitchFamily="-65" charset="-120"/>
                <a:cs typeface="新細明體" pitchFamily="-65" charset="-120"/>
              </a:rPr>
              <a:t>使用說明書</a:t>
            </a:r>
            <a:endParaRPr lang="en-US" sz="2800" b="1"/>
          </a:p>
        </p:txBody>
      </p:sp>
      <p:pic>
        <p:nvPicPr>
          <p:cNvPr id="8" name="Content Placeholder 7" descr="Michelangelo_Buonarroti_022.jpg"/>
          <p:cNvPicPr>
            <a:picLocks noGrp="1" noChangeAspect="1"/>
          </p:cNvPicPr>
          <p:nvPr>
            <p:ph idx="1"/>
          </p:nvPr>
        </p:nvPicPr>
        <p:blipFill>
          <a:blip r:embed="rId3"/>
          <a:srcRect t="-10938" b="-10938"/>
          <a:stretch>
            <a:fillRect/>
          </a:stretch>
        </p:blipFill>
        <p:spPr>
          <a:xfrm>
            <a:off x="457200" y="1371600"/>
            <a:ext cx="8229600" cy="4191001"/>
          </a:xfrm>
        </p:spPr>
      </p:pic>
      <p:sp>
        <p:nvSpPr>
          <p:cNvPr id="9" name="TextBox 8"/>
          <p:cNvSpPr txBox="1"/>
          <p:nvPr/>
        </p:nvSpPr>
        <p:spPr>
          <a:xfrm>
            <a:off x="381000" y="5638800"/>
            <a:ext cx="820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3:3 </a:t>
            </a:r>
            <a:r>
              <a:rPr lang="zh-TW" altLang="en-US" dirty="0" smtClean="0">
                <a:cs typeface="新細明體" pitchFamily="-65" charset="-120"/>
              </a:rPr>
              <a:t>惟有園當中那棵樹上的果子、</a:t>
            </a:r>
            <a:r>
              <a:rPr lang="zh-TW" altLang="en-US" b="1" dirty="0" smtClean="0">
                <a:solidFill>
                  <a:srgbClr val="D99694"/>
                </a:solidFill>
                <a:cs typeface="新細明體" pitchFamily="-65" charset="-120"/>
              </a:rPr>
              <a:t>神曾說、你們不可喫、也不可摸、免得你們死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esh_eye_prid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295400"/>
            <a:ext cx="3048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43000" y="2209800"/>
            <a:ext cx="11080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zh-TW" altLang="en-US" b="1" dirty="0">
                <a:solidFill>
                  <a:srgbClr val="FFC000"/>
                </a:solidFill>
                <a:ea typeface="新細明體" pitchFamily="-65" charset="-120"/>
                <a:cs typeface="新細明體" pitchFamily="-65" charset="-120"/>
              </a:rPr>
              <a:t>好作食物</a:t>
            </a:r>
            <a:endParaRPr lang="en-US" dirty="0">
              <a:solidFill>
                <a:srgbClr val="FFC000"/>
              </a:solidFill>
            </a:endParaRPr>
          </a:p>
          <a:p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66800" y="3352800"/>
            <a:ext cx="14255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zh-TW" altLang="en-US" b="1" dirty="0">
                <a:solidFill>
                  <a:srgbClr val="FFC000"/>
                </a:solidFill>
                <a:ea typeface="新細明體" pitchFamily="-65" charset="-120"/>
                <a:cs typeface="新細明體" pitchFamily="-65" charset="-120"/>
              </a:rPr>
              <a:t>悅人的眼目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66800" y="4343400"/>
            <a:ext cx="13382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zh-TW" altLang="en-US" b="1" dirty="0">
                <a:solidFill>
                  <a:srgbClr val="FFC000"/>
                </a:solidFill>
                <a:ea typeface="新細明體" pitchFamily="-65" charset="-120"/>
                <a:cs typeface="新細明體" pitchFamily="-65" charset="-120"/>
              </a:rPr>
              <a:t>使人有智慧</a:t>
            </a:r>
            <a:endParaRPr lang="en-US" b="1" dirty="0">
              <a:solidFill>
                <a:srgbClr val="FFC000"/>
              </a:solidFill>
            </a:endParaRPr>
          </a:p>
          <a:p>
            <a:endParaRPr lang="en-US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380288" y="2060575"/>
            <a:ext cx="13382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ea typeface="新細明體" pitchFamily="-65" charset="-120"/>
                <a:cs typeface="新細明體" pitchFamily="-65" charset="-120"/>
              </a:rPr>
              <a:t>肉體的情慾</a:t>
            </a:r>
            <a:endParaRPr 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380288" y="3357563"/>
            <a:ext cx="13382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ea typeface="新細明體" pitchFamily="-65" charset="-120"/>
                <a:cs typeface="新細明體" pitchFamily="-65" charset="-120"/>
              </a:rPr>
              <a:t>眼目的情慾</a:t>
            </a:r>
            <a:endParaRPr lang="en-US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451725" y="4724400"/>
            <a:ext cx="1339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ea typeface="新細明體" pitchFamily="-65" charset="-120"/>
                <a:cs typeface="新細明體" pitchFamily="-65" charset="-120"/>
              </a:rPr>
              <a:t>今生的驕傲</a:t>
            </a:r>
            <a:endParaRPr lang="en-US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286000" y="762000"/>
            <a:ext cx="48021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ea typeface="新細明體" pitchFamily="-65" charset="-120"/>
                <a:cs typeface="新細明體" pitchFamily="-65" charset="-120"/>
              </a:rPr>
              <a:t>都不是從父來的、乃是從世界來的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352800" y="5949950"/>
            <a:ext cx="3200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zh-TW" altLang="en-US" sz="4000" b="1" dirty="0">
                <a:ea typeface="新細明體" pitchFamily="-65" charset="-120"/>
                <a:cs typeface="新細明體" pitchFamily="-65" charset="-120"/>
              </a:rPr>
              <a:t>婪  </a:t>
            </a:r>
            <a:r>
              <a:rPr lang="en-US" altLang="zh-TW" sz="4000" b="1" dirty="0">
                <a:ea typeface="新細明體" pitchFamily="-65" charset="-120"/>
                <a:cs typeface="新細明體" pitchFamily="-65" charset="-120"/>
              </a:rPr>
              <a:t>= </a:t>
            </a:r>
            <a:r>
              <a:rPr lang="zh-TW" altLang="en-US" sz="4000" b="1" dirty="0">
                <a:ea typeface="新細明體" pitchFamily="-65" charset="-120"/>
                <a:cs typeface="新細明體" pitchFamily="-65" charset="-120"/>
              </a:rPr>
              <a:t>林 </a:t>
            </a:r>
            <a:r>
              <a:rPr lang="en-US" altLang="zh-TW" sz="4000" b="1" dirty="0">
                <a:ea typeface="新細明體" pitchFamily="-65" charset="-120"/>
                <a:cs typeface="新細明體" pitchFamily="-65" charset="-120"/>
              </a:rPr>
              <a:t>+</a:t>
            </a:r>
            <a:r>
              <a:rPr lang="zh-TW" altLang="en-US" sz="4000" b="1" dirty="0">
                <a:ea typeface="新細明體" pitchFamily="-65" charset="-120"/>
                <a:cs typeface="新細明體" pitchFamily="-65" charset="-120"/>
              </a:rPr>
              <a:t> 女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5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n3_knowledge_goodEvi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533400"/>
            <a:ext cx="40957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47800" y="5105400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cs typeface="新細明體" pitchFamily="-65" charset="-120"/>
              </a:rPr>
              <a:t>分辨善惡</a:t>
            </a:r>
            <a:r>
              <a:rPr lang="en-US" altLang="zh-TW" dirty="0" smtClean="0">
                <a:cs typeface="新細明體" pitchFamily="-65" charset="-120"/>
              </a:rPr>
              <a:t>,</a:t>
            </a:r>
            <a:r>
              <a:rPr lang="zh-TW" altLang="en-US" dirty="0" smtClean="0">
                <a:cs typeface="新細明體" pitchFamily="-65" charset="-120"/>
              </a:rPr>
              <a:t>有何不好</a:t>
            </a:r>
            <a:r>
              <a:rPr lang="en-US" altLang="zh-TW" dirty="0" smtClean="0">
                <a:cs typeface="新細明體" pitchFamily="-65" charset="-120"/>
              </a:rPr>
              <a:t>?</a:t>
            </a:r>
          </a:p>
          <a:p>
            <a:r>
              <a:rPr lang="zh-TW" altLang="en-US" dirty="0" smtClean="0">
                <a:cs typeface="新細明體" pitchFamily="-65" charset="-120"/>
              </a:rPr>
              <a:t>人吃果子的動機是什麼</a:t>
            </a:r>
            <a:r>
              <a:rPr lang="en-US" altLang="zh-TW" dirty="0" smtClean="0">
                <a:cs typeface="新細明體" pitchFamily="-65" charset="-120"/>
              </a:rPr>
              <a:t>,v5?</a:t>
            </a:r>
          </a:p>
          <a:p>
            <a:r>
              <a:rPr lang="zh-TW" altLang="en-US" dirty="0" smtClean="0">
                <a:cs typeface="新細明體" pitchFamily="-65" charset="-120"/>
              </a:rPr>
              <a:t>人是否知道什麼該做</a:t>
            </a:r>
            <a:r>
              <a:rPr lang="en-US" altLang="zh-TW" dirty="0" smtClean="0">
                <a:cs typeface="新細明體" pitchFamily="-65" charset="-120"/>
              </a:rPr>
              <a:t>,</a:t>
            </a:r>
            <a:r>
              <a:rPr lang="zh-TW" altLang="en-US" dirty="0" smtClean="0">
                <a:cs typeface="新細明體" pitchFamily="-65" charset="-120"/>
              </a:rPr>
              <a:t>什麼不該做</a:t>
            </a:r>
            <a:r>
              <a:rPr lang="en-US" altLang="zh-TW" dirty="0" smtClean="0">
                <a:cs typeface="新細明體" pitchFamily="-65" charset="-120"/>
              </a:rPr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n3_menFal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7287" y="457200"/>
            <a:ext cx="4513751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en3_Hide_Chines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5867400"/>
            <a:ext cx="5715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TW" altLang="en-US">
                <a:cs typeface="新細明體" pitchFamily="-65" charset="-120"/>
              </a:rPr>
              <a:t>人犯罪的後果</a:t>
            </a:r>
            <a:r>
              <a:rPr lang="en-US" altLang="zh-TW">
                <a:cs typeface="新細明體" pitchFamily="-65" charset="-120"/>
              </a:rPr>
              <a:t>v14-19:</a:t>
            </a:r>
          </a:p>
          <a:p>
            <a:pPr eaLnBrk="1" hangingPunct="1"/>
            <a:r>
              <a:rPr lang="zh-TW" altLang="en-US">
                <a:cs typeface="新細明體" pitchFamily="-65" charset="-120"/>
              </a:rPr>
              <a:t>人與自己的關係</a:t>
            </a:r>
            <a:r>
              <a:rPr lang="en-US" altLang="zh-TW">
                <a:cs typeface="新細明體" pitchFamily="-65" charset="-120"/>
              </a:rPr>
              <a:t>v7</a:t>
            </a:r>
          </a:p>
          <a:p>
            <a:pPr eaLnBrk="1" hangingPunct="1"/>
            <a:r>
              <a:rPr lang="zh-TW" altLang="en-US">
                <a:cs typeface="新細明體" pitchFamily="-65" charset="-120"/>
              </a:rPr>
              <a:t>人與神的關係</a:t>
            </a:r>
            <a:r>
              <a:rPr lang="en-US" altLang="zh-TW">
                <a:cs typeface="新細明體" pitchFamily="-65" charset="-120"/>
              </a:rPr>
              <a:t>v8</a:t>
            </a:r>
          </a:p>
          <a:p>
            <a:pPr eaLnBrk="1" hangingPunct="1"/>
            <a:r>
              <a:rPr lang="zh-TW" altLang="en-US">
                <a:cs typeface="新細明體" pitchFamily="-65" charset="-120"/>
              </a:rPr>
              <a:t>人與人的關係</a:t>
            </a:r>
            <a:r>
              <a:rPr lang="en-US" altLang="zh-TW">
                <a:cs typeface="新細明體" pitchFamily="-65" charset="-120"/>
              </a:rPr>
              <a:t>v16</a:t>
            </a:r>
          </a:p>
          <a:p>
            <a:pPr eaLnBrk="1" hangingPunct="1"/>
            <a:r>
              <a:rPr lang="zh-TW" altLang="en-US">
                <a:cs typeface="新細明體" pitchFamily="-65" charset="-120"/>
              </a:rPr>
              <a:t>人與大 自然的關係</a:t>
            </a:r>
            <a:r>
              <a:rPr lang="en-US" altLang="zh-TW">
                <a:cs typeface="新細明體" pitchFamily="-65" charset="-120"/>
              </a:rPr>
              <a:t>v17-19</a:t>
            </a:r>
          </a:p>
          <a:p>
            <a:pPr eaLnBrk="1" hangingPunct="1"/>
            <a:r>
              <a:rPr lang="zh-TW" altLang="en-US">
                <a:cs typeface="新細明體" pitchFamily="-65" charset="-120"/>
              </a:rPr>
              <a:t>人還可以住在伊甸園嗎</a:t>
            </a:r>
            <a:r>
              <a:rPr lang="en-US" altLang="zh-TW">
                <a:cs typeface="新細明體" pitchFamily="-65" charset="-120"/>
              </a:rPr>
              <a:t>v24?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/>
            <a:endParaRPr lang="en-US"/>
          </a:p>
          <a:p>
            <a:pPr eaLnBrk="1" hangingPunct="1"/>
            <a:endParaRPr lang="en-US" sz="1500"/>
          </a:p>
        </p:txBody>
      </p:sp>
      <p:pic>
        <p:nvPicPr>
          <p:cNvPr id="4" name="Picture 3" descr="Gen3_scapegoa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0"/>
            <a:ext cx="208597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en3_Lamb_of_God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0"/>
            <a:ext cx="259238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Gen3_Jesus_hangOnCross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2636838"/>
            <a:ext cx="317817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Gen3_righteous_Chinese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71775" y="5445125"/>
            <a:ext cx="3048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TW" altLang="en-US">
                <a:cs typeface="新細明體" pitchFamily="-65" charset="-120"/>
              </a:rPr>
              <a:t>你是否願意接受神的救贖計劃</a:t>
            </a:r>
            <a:r>
              <a:rPr lang="en-US" altLang="zh-TW">
                <a:cs typeface="新細明體" pitchFamily="-65" charset="-120"/>
              </a:rPr>
              <a:t>?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919</Words>
  <Application>Microsoft Macintosh PowerPoint</Application>
  <PresentationFormat>On-screen Show (4:3)</PresentationFormat>
  <Paragraphs>56</Paragraphs>
  <Slides>7</Slides>
  <Notes>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Original Sin 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Fu-Lin Hou</dc:creator>
  <cp:lastModifiedBy>Zhen Wang</cp:lastModifiedBy>
  <cp:revision>82</cp:revision>
  <dcterms:created xsi:type="dcterms:W3CDTF">2013-05-19T06:47:40Z</dcterms:created>
  <dcterms:modified xsi:type="dcterms:W3CDTF">2013-05-19T06:48:07Z</dcterms:modified>
</cp:coreProperties>
</file>