
<file path=[Content_Types].xml><?xml version="1.0" encoding="utf-8"?>
<Types xmlns="http://schemas.openxmlformats.org/package/2006/content-types">
  <Default Extension="xml" ContentType="application/xml"/>
  <Default Extension="mp4" ContentType="vide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71" r:id="rId2"/>
    <p:sldId id="256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2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30102-90D8-7748-97CB-79B3AB6F50EF}" type="datetimeFigureOut">
              <a:rPr lang="en-US" smtClean="0"/>
              <a:t>5/15/13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CBD9D-BE6A-204C-9B7F-14C8413E6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627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現在讓我們看看聖經的答案是什麼吧。世界末日來臨以先，有什麼必然發生的事情。</a:t>
            </a:r>
            <a:r>
              <a:rPr lang="zh-TW" altLang="en-US" dirty="0" smtClean="0"/>
              <a:t>以西結書</a:t>
            </a:r>
            <a:r>
              <a:rPr lang="en-US" altLang="zh-TW" dirty="0" smtClean="0"/>
              <a:t> 37</a:t>
            </a:r>
            <a:r>
              <a:rPr lang="zh-TW" altLang="en-US" dirty="0" smtClean="0"/>
              <a:t>：</a:t>
            </a:r>
            <a:r>
              <a:rPr lang="en-US" altLang="zh-TW" dirty="0" smtClean="0"/>
              <a:t>1</a:t>
            </a:r>
            <a:r>
              <a:rPr lang="zh-TW" altLang="en-US" dirty="0" smtClean="0"/>
              <a:t>－</a:t>
            </a:r>
            <a:r>
              <a:rPr lang="en-US" altLang="zh-TW" dirty="0" smtClean="0"/>
              <a:t>14</a:t>
            </a:r>
            <a:r>
              <a:rPr lang="en-US" altLang="zh-TW" baseline="0" dirty="0" smtClean="0"/>
              <a:t> </a:t>
            </a:r>
            <a:r>
              <a:rPr lang="zh-TW" altLang="en-US" baseline="0" dirty="0" smtClean="0"/>
              <a:t>預計以色列復國。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CBD9D-BE6A-204C-9B7F-14C8413E65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199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請每位讀兩節。</a:t>
            </a:r>
            <a:r>
              <a:rPr lang="en-US" altLang="zh-TW" dirty="0" smtClean="0"/>
              <a:t> </a:t>
            </a:r>
            <a:r>
              <a:rPr lang="zh-TW" altLang="en-US" dirty="0" smtClean="0"/>
              <a:t>概述</a:t>
            </a:r>
            <a:r>
              <a:rPr lang="en-US" altLang="zh-TW" dirty="0" smtClean="0"/>
              <a:t>199</a:t>
            </a:r>
            <a:r>
              <a:rPr lang="zh-TW" altLang="en-US" dirty="0" smtClean="0"/>
              <a:t>－</a:t>
            </a:r>
            <a:r>
              <a:rPr lang="en-US" altLang="zh-TW" dirty="0" smtClean="0"/>
              <a:t>200</a:t>
            </a:r>
            <a:r>
              <a:rPr lang="zh-TW" altLang="en-US" dirty="0" smtClean="0"/>
              <a:t>頁以色列亡國兩個時期。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CBD9D-BE6A-204C-9B7F-14C8413E65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141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末世來臨前還有甚麼預兆？</a:t>
            </a:r>
            <a:r>
              <a:rPr lang="zh-CHT" altLang="en-US" dirty="0" smtClean="0"/>
              <a:t>但以理</a:t>
            </a:r>
            <a:r>
              <a:rPr lang="zh-TW" altLang="en-US" dirty="0" smtClean="0"/>
              <a:t>列舉了兩個：請讀一下。為什麼</a:t>
            </a:r>
            <a:r>
              <a:rPr lang="zh-CHT" altLang="en-US" dirty="0" smtClean="0">
                <a:solidFill>
                  <a:srgbClr val="0000FF"/>
                </a:solidFill>
              </a:rPr>
              <a:t>多人來往奔跑</a:t>
            </a:r>
            <a:r>
              <a:rPr lang="zh-TW" altLang="en-US" dirty="0" smtClean="0"/>
              <a:t>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CBD9D-BE6A-204C-9B7F-14C8413E65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166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讀</a:t>
            </a:r>
            <a:r>
              <a:rPr lang="en-US" altLang="zh-TW" dirty="0" smtClean="0"/>
              <a:t>201</a:t>
            </a:r>
            <a:r>
              <a:rPr lang="zh-TW" altLang="en-US" dirty="0" smtClean="0"/>
              <a:t>頁：問組員知識增長的體會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CBD9D-BE6A-204C-9B7F-14C8413E65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14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知識多的人一定有智慧嗎？以復旦最近的下毒案舉例。鼓勵組員分享。智慧是從聖經來的。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CBD9D-BE6A-204C-9B7F-14C8413E65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580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馬太福音</a:t>
            </a:r>
            <a:r>
              <a:rPr lang="zh-TW" altLang="en-US" dirty="0" smtClean="0"/>
              <a:t>提到末世來臨宗教，政治，軍事，經濟，自然環境和人際關係上的預兆。請組員每位讀兩節。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CBD9D-BE6A-204C-9B7F-14C8413E65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34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202</a:t>
            </a:r>
            <a:r>
              <a:rPr lang="zh-TW" altLang="en-US" dirty="0" smtClean="0"/>
              <a:t>頁</a:t>
            </a:r>
            <a:r>
              <a:rPr lang="en-US" altLang="zh-TW" dirty="0" smtClean="0"/>
              <a:t>. Jones Town, 1978.</a:t>
            </a:r>
            <a:r>
              <a:rPr lang="en-US" altLang="zh-TW" baseline="0" dirty="0" smtClean="0"/>
              <a:t> Question: </a:t>
            </a:r>
            <a:r>
              <a:rPr lang="zh-TW" altLang="en-US" baseline="0" dirty="0" smtClean="0"/>
              <a:t>這些敗德之輩的無稽之談，為什麼會有這麼多的追隨者？這是主許可的，為使他的預言得應驗，證實他的主權及無所不知的神性。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CBD9D-BE6A-204C-9B7F-14C8413E65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3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203</a:t>
            </a:r>
            <a:r>
              <a:rPr lang="zh-TW" altLang="en-US" dirty="0" smtClean="0"/>
              <a:t>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CBD9D-BE6A-204C-9B7F-14C8413E65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790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203</a:t>
            </a:r>
            <a:r>
              <a:rPr lang="zh-TW" altLang="en-US" dirty="0" smtClean="0"/>
              <a:t>－</a:t>
            </a:r>
            <a:r>
              <a:rPr lang="en-US" altLang="zh-TW" dirty="0" smtClean="0"/>
              <a:t>204</a:t>
            </a:r>
            <a:r>
              <a:rPr lang="zh-TW" altLang="en-US" dirty="0" smtClean="0"/>
              <a:t>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CBD9D-BE6A-204C-9B7F-14C8413E65F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44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人際關係上的預兆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CBD9D-BE6A-204C-9B7F-14C8413E65F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4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 smtClean="0"/>
              <a:t>彼 得 後 書 </a:t>
            </a:r>
            <a:r>
              <a:rPr lang="zh-TW" altLang="en-US" dirty="0" smtClean="0"/>
              <a:t>預言，世界將要被火毀滅－這可能嗎？</a:t>
            </a:r>
            <a:r>
              <a:rPr lang="en-US" altLang="zh-TW" dirty="0" smtClean="0"/>
              <a:t> </a:t>
            </a:r>
            <a:r>
              <a:rPr lang="zh-TW" altLang="en-US" dirty="0" smtClean="0"/>
              <a:t>請某某讀</a:t>
            </a:r>
            <a:r>
              <a:rPr lang="ja-JP" altLang="en-US" dirty="0" smtClean="0"/>
              <a:t>彼 得 後 書</a:t>
            </a:r>
            <a:r>
              <a:rPr lang="zh-TW" altLang="en-US" dirty="0" smtClean="0"/>
              <a:t>。</a:t>
            </a:r>
            <a:r>
              <a:rPr lang="en-US" altLang="zh-TW" dirty="0" smtClean="0"/>
              <a:t> 206</a:t>
            </a:r>
            <a:r>
              <a:rPr lang="zh-TW" altLang="en-US" dirty="0" smtClean="0"/>
              <a:t>頁。神為什麼警告人</a:t>
            </a:r>
            <a:r>
              <a:rPr lang="zh-TW" altLang="en-US" dirty="0" smtClean="0"/>
              <a:t>世界將要被火毀滅</a:t>
            </a:r>
            <a:r>
              <a:rPr lang="zh-TW" altLang="en-US" dirty="0" smtClean="0"/>
              <a:t>？</a:t>
            </a:r>
            <a:r>
              <a:rPr lang="en-US" altLang="zh-TW" dirty="0" smtClean="0"/>
              <a:t>206</a:t>
            </a:r>
            <a:r>
              <a:rPr lang="zh-TW" altLang="en-US" dirty="0" smtClean="0"/>
              <a:t>頁</a:t>
            </a:r>
            <a:r>
              <a:rPr lang="en-US" altLang="zh-TW" dirty="0" smtClean="0"/>
              <a:t>8</a:t>
            </a:r>
            <a:r>
              <a:rPr lang="en-US" altLang="zh-TW" dirty="0" smtClean="0"/>
              <a:t>.1</a:t>
            </a:r>
            <a:r>
              <a:rPr lang="zh-TW" altLang="en-US" dirty="0" smtClean="0"/>
              <a:t>和</a:t>
            </a:r>
            <a:r>
              <a:rPr lang="en-US" altLang="zh-TW" dirty="0" smtClean="0"/>
              <a:t>8.2</a:t>
            </a:r>
            <a:r>
              <a:rPr lang="zh-TW" altLang="en-US" dirty="0" smtClean="0"/>
              <a:t>。</a:t>
            </a:r>
            <a:r>
              <a:rPr lang="en-US" altLang="zh-TW" dirty="0" smtClean="0"/>
              <a:t> </a:t>
            </a:r>
            <a:r>
              <a:rPr lang="zh-TW" altLang="en-US" dirty="0" smtClean="0"/>
              <a:t>讀</a:t>
            </a:r>
            <a:r>
              <a:rPr lang="en-US" altLang="zh-TW" dirty="0" smtClean="0"/>
              <a:t>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CBD9D-BE6A-204C-9B7F-14C8413E65F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54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讀經和結論</a:t>
            </a:r>
            <a:r>
              <a:rPr lang="en-US" altLang="zh-TW" dirty="0" smtClean="0"/>
              <a:t>.</a:t>
            </a:r>
            <a:r>
              <a:rPr lang="zh-TW" altLang="en-US" dirty="0" smtClean="0"/>
              <a:t>如果今天就是世界末日。你是只有同這個世界一起毀滅呢？</a:t>
            </a:r>
            <a:r>
              <a:rPr lang="en-US" altLang="zh-TW" baseline="0" dirty="0" smtClean="0"/>
              <a:t> </a:t>
            </a:r>
            <a:r>
              <a:rPr lang="zh-TW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末世在基督教信仰里代表了基督的再来，祂要将一个渐渐残旧的世界改变成一个完美的新天新 地。那不仅是毁灭旧的，更是重造新的，不仅是要对罪恶有个终极的审判，更是来拯救一切被救赎的百姓，接我们回归父上帝不再衰残的家园。其目的不是毁灭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TW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而 是重建；不是惩罚，而是拯救；不是审判，而是赐福</a:t>
            </a:r>
            <a:r>
              <a:rPr lang="zh-TW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r>
              <a:rPr lang="zh-TW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人类若不悔改自己的行为，就将会会发现，不</a:t>
            </a:r>
            <a:r>
              <a:rPr lang="zh-TW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等</a:t>
            </a:r>
            <a:r>
              <a:rPr lang="zh-TW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基督再来毁灭了地球，人类自身的罪恶</a:t>
            </a:r>
            <a:r>
              <a:rPr lang="zh-TW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就會</a:t>
            </a:r>
            <a:r>
              <a:rPr lang="zh-TW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毁灭自己！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CBD9D-BE6A-204C-9B7F-14C8413E65F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81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mtClean="0"/>
              <a:t>呼召和禱告：</a:t>
            </a:r>
            <a:endParaRPr lang="en-US" altLang="zh-TW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CBD9D-BE6A-204C-9B7F-14C8413E65F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56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374C-F346-D34A-BBD3-983FE8E20561}" type="datetimeFigureOut">
              <a:rPr lang="en-US" smtClean="0"/>
              <a:t>5/15/13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74929-7DFA-5541-BCC5-71EDDC20F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374C-F346-D34A-BBD3-983FE8E20561}" type="datetimeFigureOut">
              <a:rPr lang="en-US" smtClean="0"/>
              <a:t>5/15/13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74929-7DFA-5541-BCC5-71EDDC20F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42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374C-F346-D34A-BBD3-983FE8E20561}" type="datetimeFigureOut">
              <a:rPr lang="en-US" smtClean="0"/>
              <a:t>5/15/13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74929-7DFA-5541-BCC5-71EDDC20F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21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374C-F346-D34A-BBD3-983FE8E20561}" type="datetimeFigureOut">
              <a:rPr lang="en-US" smtClean="0"/>
              <a:t>5/15/13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74929-7DFA-5541-BCC5-71EDDC20F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0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374C-F346-D34A-BBD3-983FE8E20561}" type="datetimeFigureOut">
              <a:rPr lang="en-US" smtClean="0"/>
              <a:t>5/15/13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74929-7DFA-5541-BCC5-71EDDC20F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07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374C-F346-D34A-BBD3-983FE8E20561}" type="datetimeFigureOut">
              <a:rPr lang="en-US" smtClean="0"/>
              <a:t>5/15/13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74929-7DFA-5541-BCC5-71EDDC20F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70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374C-F346-D34A-BBD3-983FE8E20561}" type="datetimeFigureOut">
              <a:rPr lang="en-US" smtClean="0"/>
              <a:t>5/15/13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74929-7DFA-5541-BCC5-71EDDC20F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30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374C-F346-D34A-BBD3-983FE8E20561}" type="datetimeFigureOut">
              <a:rPr lang="en-US" smtClean="0"/>
              <a:t>5/15/13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74929-7DFA-5541-BCC5-71EDDC20F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23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374C-F346-D34A-BBD3-983FE8E20561}" type="datetimeFigureOut">
              <a:rPr lang="en-US" smtClean="0"/>
              <a:t>5/15/13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74929-7DFA-5541-BCC5-71EDDC20F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23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374C-F346-D34A-BBD3-983FE8E20561}" type="datetimeFigureOut">
              <a:rPr lang="en-US" smtClean="0"/>
              <a:t>5/15/13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74929-7DFA-5541-BCC5-71EDDC20F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5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374C-F346-D34A-BBD3-983FE8E20561}" type="datetimeFigureOut">
              <a:rPr lang="en-US" smtClean="0"/>
              <a:t>5/15/13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74929-7DFA-5541-BCC5-71EDDC20F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08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4374C-F346-D34A-BBD3-983FE8E20561}" type="datetimeFigureOut">
              <a:rPr lang="en-US" smtClean="0"/>
              <a:t>5/15/13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74929-7DFA-5541-BCC5-71EDDC20F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05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697163"/>
            <a:ext cx="7607300" cy="2217153"/>
          </a:xfrm>
          <a:prstGeom prst="rect">
            <a:avLst/>
          </a:prstGeom>
        </p:spPr>
      </p:pic>
      <p:pic>
        <p:nvPicPr>
          <p:cNvPr id="4" name="2012 Trailer #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93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44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6632" y="431465"/>
            <a:ext cx="4982410" cy="1470025"/>
          </a:xfrm>
        </p:spPr>
        <p:txBody>
          <a:bodyPr/>
          <a:lstStyle/>
          <a:p>
            <a:r>
              <a:rPr lang="zh-TW" altLang="en-US" dirty="0" smtClean="0"/>
              <a:t>核武器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96632" y="1804737"/>
            <a:ext cx="5160210" cy="4291263"/>
          </a:xfrm>
        </p:spPr>
        <p:txBody>
          <a:bodyPr/>
          <a:lstStyle/>
          <a:p>
            <a:pPr marL="457200" indent="-457200" algn="l">
              <a:buFont typeface="Arial"/>
              <a:buChar char="•"/>
            </a:pPr>
            <a:r>
              <a:rPr lang="zh-TW" altLang="en-US" dirty="0" smtClean="0"/>
              <a:t>至少</a:t>
            </a:r>
            <a:r>
              <a:rPr lang="en-US" altLang="zh-TW" dirty="0" smtClean="0"/>
              <a:t>18</a:t>
            </a:r>
            <a:r>
              <a:rPr lang="zh-TW" altLang="en-US" dirty="0" smtClean="0"/>
              <a:t>個國家擁有核子彈</a:t>
            </a:r>
            <a:endParaRPr lang="en-US" altLang="zh-TW" dirty="0" smtClean="0"/>
          </a:p>
          <a:p>
            <a:pPr marL="457200" indent="-457200" algn="l">
              <a:buFont typeface="Arial"/>
              <a:buChar char="•"/>
            </a:pPr>
            <a:r>
              <a:rPr lang="zh-TW" altLang="en-US" dirty="0" smtClean="0"/>
              <a:t>光美蘇兩國的足以毀滅地球十次以上</a:t>
            </a:r>
            <a:endParaRPr lang="en-US" altLang="zh-TW" dirty="0"/>
          </a:p>
          <a:p>
            <a:pPr marL="457200" indent="-457200" algn="l">
              <a:buFont typeface="Arial"/>
              <a:buChar char="•"/>
            </a:pPr>
            <a:r>
              <a:rPr lang="zh-TW" altLang="en-US" dirty="0" smtClean="0"/>
              <a:t>世界可能發生核子大戰（第三次）世界大戰嗎？</a:t>
            </a:r>
            <a:endParaRPr lang="en-US" altLang="zh-TW" dirty="0" smtClean="0"/>
          </a:p>
          <a:p>
            <a:pPr marL="457200" indent="-457200" algn="l">
              <a:buFont typeface="Arial"/>
              <a:buChar char="•"/>
            </a:pPr>
            <a:r>
              <a:rPr lang="zh-TW" altLang="en-US" dirty="0" smtClean="0"/>
              <a:t>你相信世界末日會來臨嗎？</a:t>
            </a:r>
            <a:r>
              <a:rPr lang="en-US" altLang="zh-TW" dirty="0" smtClean="0"/>
              <a:t>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27" y="3120690"/>
            <a:ext cx="3621505" cy="34966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27" y="308811"/>
            <a:ext cx="3621505" cy="259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677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609" y="1038046"/>
            <a:ext cx="6764020" cy="45011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58716" y="1558925"/>
            <a:ext cx="5077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以西書</a:t>
            </a:r>
            <a:r>
              <a:rPr lang="en-US" altLang="zh-TW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altLang="zh-TW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37</a:t>
            </a:r>
            <a:r>
              <a:rPr lang="zh-TW" alt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：</a:t>
            </a:r>
            <a:r>
              <a:rPr lang="en-US" altLang="zh-TW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</a:t>
            </a:r>
            <a:r>
              <a:rPr lang="zh-TW" alt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－</a:t>
            </a:r>
            <a:r>
              <a:rPr lang="en-US" altLang="zh-TW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14</a:t>
            </a:r>
            <a:endParaRPr lang="en-US" sz="2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842025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947" y="195701"/>
            <a:ext cx="9037053" cy="6463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dirty="0" smtClean="0"/>
              <a:t> 	</a:t>
            </a:r>
            <a:r>
              <a:rPr lang="en-US" altLang="zh-CHT" dirty="0" smtClean="0"/>
              <a:t>37:1	</a:t>
            </a:r>
            <a:r>
              <a:rPr lang="zh-CHT" altLang="en-US" dirty="0" smtClean="0"/>
              <a:t>耶和華的靈、</a:t>
            </a:r>
            <a:r>
              <a:rPr lang="en-US" altLang="zh-CHT" dirty="0" smtClean="0"/>
              <a:t>〔</a:t>
            </a:r>
            <a:r>
              <a:rPr lang="zh-CHT" altLang="en-US" dirty="0" smtClean="0"/>
              <a:t>原文作手</a:t>
            </a:r>
            <a:r>
              <a:rPr lang="en-US" altLang="zh-CHT" dirty="0" smtClean="0"/>
              <a:t>〕</a:t>
            </a:r>
            <a:r>
              <a:rPr lang="zh-CHT" altLang="en-US" dirty="0" smtClean="0"/>
              <a:t>降在我身上、耶和華藉他的靈帶我出去、將我放在平原中．這平原遍滿骸骨。</a:t>
            </a:r>
          </a:p>
          <a:p>
            <a:r>
              <a:rPr lang="zh-CHT" altLang="en-US" dirty="0" smtClean="0"/>
              <a:t> 	</a:t>
            </a:r>
            <a:r>
              <a:rPr lang="en-US" altLang="zh-CHT" dirty="0" smtClean="0"/>
              <a:t>37:2	</a:t>
            </a:r>
            <a:r>
              <a:rPr lang="zh-CHT" altLang="en-US" dirty="0" smtClean="0"/>
              <a:t>他使我從骸骨的四圍經過．誰知在平原的骸骨甚多、而且極其枯乾</a:t>
            </a:r>
            <a:r>
              <a:rPr lang="zh-CHT" altLang="en-US" dirty="0" smtClean="0"/>
              <a:t>。</a:t>
            </a:r>
            <a:endParaRPr lang="en-US" altLang="zh-CHT" dirty="0" smtClean="0"/>
          </a:p>
          <a:p>
            <a:r>
              <a:rPr lang="en-US" altLang="zh-CHT" dirty="0"/>
              <a:t> </a:t>
            </a:r>
            <a:r>
              <a:rPr lang="en-US" altLang="zh-CHT" dirty="0" smtClean="0"/>
              <a:t>       </a:t>
            </a:r>
            <a:r>
              <a:rPr lang="en-US" altLang="zh-CHT" dirty="0" smtClean="0"/>
              <a:t>37</a:t>
            </a:r>
            <a:r>
              <a:rPr lang="en-US" altLang="zh-CHT" dirty="0" smtClean="0"/>
              <a:t>:3	</a:t>
            </a:r>
            <a:r>
              <a:rPr lang="zh-CHT" altLang="en-US" dirty="0" smtClean="0"/>
              <a:t>他對我說、人子阿、這些骸骨能復活麼．我說、主耶和華阿、你是知道的。</a:t>
            </a:r>
          </a:p>
          <a:p>
            <a:r>
              <a:rPr lang="zh-CHT" altLang="en-US" dirty="0" smtClean="0"/>
              <a:t> 	</a:t>
            </a:r>
            <a:r>
              <a:rPr lang="en-US" altLang="zh-CHT" dirty="0" smtClean="0"/>
              <a:t>37:4	</a:t>
            </a:r>
            <a:r>
              <a:rPr lang="zh-CHT" altLang="en-US" dirty="0" smtClean="0"/>
              <a:t>他又對我說、你向這些骸骨發預言、說、枯乾的骸骨阿、要聽耶和華的話。</a:t>
            </a:r>
          </a:p>
          <a:p>
            <a:r>
              <a:rPr lang="zh-CHT" altLang="en-US" dirty="0" smtClean="0"/>
              <a:t> 	</a:t>
            </a:r>
            <a:r>
              <a:rPr lang="en-US" altLang="zh-CHT" dirty="0" smtClean="0"/>
              <a:t>37:5	</a:t>
            </a:r>
            <a:r>
              <a:rPr lang="zh-CHT" altLang="en-US" dirty="0" smtClean="0"/>
              <a:t>主耶和華對這些骸骨如此說、我必使氣息進入你們裏面、你們就要活了。</a:t>
            </a:r>
          </a:p>
          <a:p>
            <a:r>
              <a:rPr lang="zh-CHT" altLang="en-US" dirty="0" smtClean="0"/>
              <a:t> 	</a:t>
            </a:r>
            <a:r>
              <a:rPr lang="en-US" altLang="zh-CHT" dirty="0" smtClean="0"/>
              <a:t>37:6	</a:t>
            </a:r>
            <a:r>
              <a:rPr lang="zh-CHT" altLang="en-US" dirty="0" smtClean="0"/>
              <a:t>我必給你們加上筋、使你們長肉、又將皮遮蔽你們、使氣息進入你們裏面、你們就要活了．你們便知道我是耶和華。</a:t>
            </a:r>
          </a:p>
          <a:p>
            <a:r>
              <a:rPr lang="zh-CHT" altLang="en-US" dirty="0" smtClean="0"/>
              <a:t> 	</a:t>
            </a:r>
            <a:r>
              <a:rPr lang="en-US" altLang="zh-CHT" dirty="0" smtClean="0"/>
              <a:t>37:7	</a:t>
            </a:r>
            <a:r>
              <a:rPr lang="zh-CHT" altLang="en-US" dirty="0" smtClean="0"/>
              <a:t>於是我遵命說預言．正說預言的時候、不料、有響聲、有地震．骨與骨互相聯絡。</a:t>
            </a:r>
          </a:p>
          <a:p>
            <a:r>
              <a:rPr lang="zh-CHT" altLang="en-US" dirty="0" smtClean="0"/>
              <a:t> 	</a:t>
            </a:r>
            <a:r>
              <a:rPr lang="en-US" altLang="zh-CHT" dirty="0" smtClean="0"/>
              <a:t>37:8	</a:t>
            </a:r>
            <a:r>
              <a:rPr lang="zh-CHT" altLang="en-US" dirty="0" smtClean="0"/>
              <a:t>我觀看、見骸骨上有筋、也長了肉、又有皮遮蔽其上．只是還沒有氣息。</a:t>
            </a:r>
          </a:p>
          <a:p>
            <a:r>
              <a:rPr lang="zh-CHT" altLang="en-US" dirty="0" smtClean="0"/>
              <a:t> 	</a:t>
            </a:r>
            <a:r>
              <a:rPr lang="en-US" altLang="zh-CHT" dirty="0" smtClean="0"/>
              <a:t>37:9	</a:t>
            </a:r>
            <a:r>
              <a:rPr lang="zh-CHT" altLang="en-US" dirty="0" smtClean="0"/>
              <a:t>主對我說、人子阿、你要發預言、向風發預言、說、主耶和華如此說、氣息阿、要從四方</a:t>
            </a:r>
            <a:r>
              <a:rPr lang="en-US" altLang="zh-CHT" dirty="0" smtClean="0"/>
              <a:t>〔</a:t>
            </a:r>
            <a:r>
              <a:rPr lang="zh-CHT" altLang="en-US" dirty="0" smtClean="0"/>
              <a:t>原文作風</a:t>
            </a:r>
            <a:r>
              <a:rPr lang="en-US" altLang="zh-CHT" dirty="0" smtClean="0"/>
              <a:t>〕</a:t>
            </a:r>
            <a:r>
              <a:rPr lang="zh-CHT" altLang="en-US" dirty="0" smtClean="0"/>
              <a:t>而來、吹在這些被殺的人身上、使他們活了。</a:t>
            </a:r>
          </a:p>
          <a:p>
            <a:r>
              <a:rPr lang="zh-CHT" altLang="en-US" dirty="0" smtClean="0"/>
              <a:t> 	</a:t>
            </a:r>
            <a:r>
              <a:rPr lang="en-US" altLang="zh-CHT" dirty="0" smtClean="0"/>
              <a:t>37:10	</a:t>
            </a:r>
            <a:r>
              <a:rPr lang="zh-CHT" altLang="en-US" dirty="0" smtClean="0"/>
              <a:t>於是我遵命說預言、氣息就進入骸骨、骸骨便活了、並且站起來、成為極大的軍隊。</a:t>
            </a:r>
          </a:p>
          <a:p>
            <a:r>
              <a:rPr lang="zh-CHT" altLang="en-US" dirty="0" smtClean="0"/>
              <a:t> 	</a:t>
            </a:r>
            <a:r>
              <a:rPr lang="en-US" altLang="zh-CHT" dirty="0" smtClean="0"/>
              <a:t>37:11	</a:t>
            </a:r>
            <a:r>
              <a:rPr lang="zh-CHT" altLang="en-US" dirty="0" smtClean="0"/>
              <a:t>主對我說、人子阿、這些骸骨就是以色列全家．他們說、我們的骨頭枯乾了、我們的指望失去了、我們滅絕淨盡了。</a:t>
            </a:r>
          </a:p>
          <a:p>
            <a:r>
              <a:rPr lang="zh-CHT" altLang="en-US" dirty="0" smtClean="0"/>
              <a:t> 	</a:t>
            </a:r>
            <a:r>
              <a:rPr lang="en-US" altLang="zh-CHT" dirty="0" smtClean="0"/>
              <a:t>37:12	</a:t>
            </a:r>
            <a:r>
              <a:rPr lang="zh-CHT" altLang="en-US" dirty="0" smtClean="0"/>
              <a:t>所以你要發預言、對他們說、主耶和華如此說、我的民哪、我必開你們的墳墓、使你們從墳墓中出來、領你們進入以色列地。</a:t>
            </a:r>
          </a:p>
          <a:p>
            <a:r>
              <a:rPr lang="zh-CHT" altLang="en-US" dirty="0" smtClean="0"/>
              <a:t> 	</a:t>
            </a:r>
            <a:r>
              <a:rPr lang="en-US" altLang="zh-CHT" dirty="0" smtClean="0"/>
              <a:t>37:13	</a:t>
            </a:r>
            <a:r>
              <a:rPr lang="zh-CHT" altLang="en-US" dirty="0" smtClean="0"/>
              <a:t>我的民哪、我開你們的墳墓、使你們從墳墓中出來、你們就知道我是耶和華。</a:t>
            </a:r>
          </a:p>
          <a:p>
            <a:r>
              <a:rPr lang="zh-CHT" altLang="en-US" dirty="0" smtClean="0"/>
              <a:t> 	</a:t>
            </a:r>
            <a:r>
              <a:rPr lang="en-US" altLang="zh-CHT" dirty="0" smtClean="0"/>
              <a:t>37:14	</a:t>
            </a:r>
            <a:r>
              <a:rPr lang="zh-CHT" altLang="en-US" dirty="0" smtClean="0"/>
              <a:t>我必將我的靈放在你們裏面、你們就要活了．我將你們安置在本地、你們就知道我耶和華如此說、也如此成就了．這是耶和華說的。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013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末世預兆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560132"/>
            <a:ext cx="8365958" cy="203132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HT" altLang="en-US" dirty="0" smtClean="0"/>
              <a:t>但以理</a:t>
            </a:r>
            <a:r>
              <a:rPr lang="en-US" altLang="zh-CHT" dirty="0" smtClean="0"/>
              <a:t>12</a:t>
            </a:r>
            <a:r>
              <a:rPr lang="zh-TW" altLang="en-US" dirty="0" smtClean="0"/>
              <a:t>：</a:t>
            </a:r>
            <a:r>
              <a:rPr lang="en-US" altLang="zh-TW" dirty="0" smtClean="0"/>
              <a:t>4</a:t>
            </a:r>
          </a:p>
          <a:p>
            <a:endParaRPr lang="en-US" altLang="zh-CHT" dirty="0" smtClean="0"/>
          </a:p>
          <a:p>
            <a:r>
              <a:rPr lang="zh-CHT" altLang="en-US" dirty="0" smtClean="0"/>
              <a:t>但以理啊，你要隱藏這話，封閉這書，直到末時。必有</a:t>
            </a:r>
            <a:r>
              <a:rPr lang="zh-CHT" altLang="en-US" dirty="0" smtClean="0">
                <a:solidFill>
                  <a:srgbClr val="0000FF"/>
                </a:solidFill>
              </a:rPr>
              <a:t>多人來往奔跑</a:t>
            </a:r>
            <a:r>
              <a:rPr lang="zh-CHT" altLang="en-US" dirty="0" smtClean="0"/>
              <a:t>（或譯：切心研究），</a:t>
            </a:r>
            <a:r>
              <a:rPr lang="zh-CHT" altLang="en-US" dirty="0" smtClean="0">
                <a:solidFill>
                  <a:srgbClr val="0000FF"/>
                </a:solidFill>
              </a:rPr>
              <a:t>知識就必增長</a:t>
            </a:r>
            <a:r>
              <a:rPr lang="zh-CHT" altLang="en-US" dirty="0" smtClean="0"/>
              <a:t>。 </a:t>
            </a:r>
            <a:endParaRPr lang="en-US" altLang="zh-CHT" dirty="0" smtClean="0"/>
          </a:p>
          <a:p>
            <a:endParaRPr lang="en-US" dirty="0"/>
          </a:p>
          <a:p>
            <a:r>
              <a:rPr lang="en-US" dirty="0" smtClean="0"/>
              <a:t>But you, Daniel, close up and seal the words of the scroll until the time of the end. Many will go here and there to increase knowledge.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591457"/>
            <a:ext cx="289560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23895" y="4090737"/>
            <a:ext cx="4358105" cy="1144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5895" y="3507538"/>
            <a:ext cx="4745790" cy="296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04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HT" altLang="en-US" dirty="0" smtClean="0"/>
              <a:t>知識增長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263" y="1891632"/>
            <a:ext cx="5855368" cy="439152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114842" y="1232972"/>
            <a:ext cx="3114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dirty="0" smtClean="0"/>
              <a:t>但以理</a:t>
            </a:r>
            <a:r>
              <a:rPr lang="en-US" altLang="zh-CHT" dirty="0" smtClean="0"/>
              <a:t>12</a:t>
            </a:r>
            <a:r>
              <a:rPr lang="zh-TW" altLang="en-US" dirty="0" smtClean="0"/>
              <a:t>：</a:t>
            </a:r>
            <a:r>
              <a:rPr lang="en-US" altLang="zh-TW" dirty="0" smtClean="0"/>
              <a:t>4   </a:t>
            </a:r>
            <a:r>
              <a:rPr lang="zh-CHT" altLang="en-US" dirty="0" smtClean="0">
                <a:solidFill>
                  <a:srgbClr val="0000FF"/>
                </a:solidFill>
              </a:rPr>
              <a:t>知識就必增長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244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63474" y="1305342"/>
            <a:ext cx="4705684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HT" altLang="en-US" dirty="0" smtClean="0"/>
              <a:t>第一次是</a:t>
            </a:r>
            <a:r>
              <a:rPr lang="en-US" altLang="zh-CHT" dirty="0" smtClean="0"/>
              <a:t>17</a:t>
            </a:r>
            <a:r>
              <a:rPr lang="zh-CHT" altLang="en-US" dirty="0" smtClean="0"/>
              <a:t>世紀，古老的“宇宙有限論”動搖了，確立了“無限宇宙”的理論，從而使知識激增，震驚了人類。</a:t>
            </a:r>
            <a:endParaRPr lang="en-US" altLang="zh-CHT" dirty="0" smtClean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altLang="zh-CHT" dirty="0" smtClean="0"/>
          </a:p>
          <a:p>
            <a:pPr marL="285750" indent="-285750">
              <a:buFont typeface="Arial"/>
              <a:buChar char="•"/>
            </a:pPr>
            <a:endParaRPr lang="en-US" altLang="zh-CHT" dirty="0"/>
          </a:p>
          <a:p>
            <a:pPr marL="285750" indent="-285750">
              <a:buFont typeface="Arial"/>
              <a:buChar char="•"/>
            </a:pPr>
            <a:r>
              <a:rPr lang="zh-CHT" altLang="en-US" dirty="0" smtClean="0"/>
              <a:t>第二次是</a:t>
            </a:r>
            <a:r>
              <a:rPr lang="en-US" altLang="zh-CHT" dirty="0" smtClean="0"/>
              <a:t>19</a:t>
            </a:r>
            <a:r>
              <a:rPr lang="zh-CHT" altLang="en-US" dirty="0" smtClean="0"/>
              <a:t>世紀，引起了連鎖式的技術發明，創造了西方的近代文明，又一次使人類震驚。</a:t>
            </a:r>
            <a:endParaRPr lang="en-US" altLang="zh-CHT" dirty="0" smtClean="0"/>
          </a:p>
          <a:p>
            <a:endParaRPr lang="en-US" altLang="zh-CHT" dirty="0"/>
          </a:p>
          <a:p>
            <a:endParaRPr lang="en-US" altLang="zh-CHT" dirty="0" smtClean="0"/>
          </a:p>
          <a:p>
            <a:endParaRPr lang="en-US" altLang="zh-CHT" dirty="0" smtClean="0"/>
          </a:p>
          <a:p>
            <a:pPr marL="285750" indent="-285750">
              <a:buFont typeface="Arial"/>
              <a:buChar char="•"/>
            </a:pPr>
            <a:r>
              <a:rPr lang="zh-CHT" altLang="en-US" dirty="0" smtClean="0"/>
              <a:t>第三次是</a:t>
            </a:r>
            <a:r>
              <a:rPr lang="en-US" altLang="zh-CHT" dirty="0" smtClean="0"/>
              <a:t>20</a:t>
            </a:r>
            <a:r>
              <a:rPr lang="zh-CHT" altLang="en-US" dirty="0" smtClean="0"/>
              <a:t>世紀的“知識爆炸”，它始於第二次世界大戰以後，戰時的競爭和戰後相對的和平環境，從兩個方面推動著科學技術的發展，從而導致了“知識爆炸”。這次知識爆炸，無論是廣度抑或深度，都大大地超過了歷史上的任何一次知識的進步。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799237" y="436966"/>
            <a:ext cx="387798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HT" altLang="en-US" sz="3200" dirty="0" smtClean="0"/>
              <a:t>三次知識劇增的時期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4" y="1021741"/>
            <a:ext cx="3048001" cy="17455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705" y="2767262"/>
            <a:ext cx="3048000" cy="21564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704" y="4612105"/>
            <a:ext cx="3048001" cy="192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41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8105" y="467895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dirty="0" smtClean="0"/>
              <a:t>主耶穌的預言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147053" y="133684"/>
            <a:ext cx="8742947" cy="5909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HT" dirty="0" smtClean="0"/>
          </a:p>
          <a:p>
            <a:endParaRPr lang="en-US" altLang="zh-CHT" dirty="0"/>
          </a:p>
          <a:p>
            <a:endParaRPr lang="en-US" altLang="zh-CHT" dirty="0" smtClean="0"/>
          </a:p>
          <a:p>
            <a:endParaRPr lang="en-US" altLang="zh-CHT" dirty="0"/>
          </a:p>
          <a:p>
            <a:r>
              <a:rPr lang="zh-TW" altLang="en-US" dirty="0" smtClean="0"/>
              <a:t>馬太福音</a:t>
            </a:r>
            <a:r>
              <a:rPr lang="en-US" altLang="zh-TW" dirty="0" smtClean="0"/>
              <a:t> 24</a:t>
            </a:r>
            <a:r>
              <a:rPr lang="zh-TW" altLang="en-US" dirty="0" smtClean="0"/>
              <a:t>：</a:t>
            </a:r>
            <a:r>
              <a:rPr lang="en-US" altLang="zh-TW" dirty="0" smtClean="0"/>
              <a:t>3</a:t>
            </a:r>
            <a:r>
              <a:rPr lang="zh-TW" altLang="en-US" dirty="0" smtClean="0"/>
              <a:t>－</a:t>
            </a:r>
            <a:r>
              <a:rPr lang="en-US" altLang="zh-TW" dirty="0" smtClean="0"/>
              <a:t>14</a:t>
            </a:r>
          </a:p>
          <a:p>
            <a:endParaRPr lang="en-US" altLang="zh-CHT" dirty="0" smtClean="0"/>
          </a:p>
          <a:p>
            <a:r>
              <a:rPr lang="en-US" altLang="zh-CHT" dirty="0" smtClean="0"/>
              <a:t>24:3</a:t>
            </a:r>
            <a:r>
              <a:rPr lang="zh-CHT" altLang="en-US" dirty="0" smtClean="0"/>
              <a:t>耶穌在橄欖山上坐著、門徒暗暗的來說、請告訴我們、甚麼時候有這些事．你降臨和世界的末了、有甚麼預兆呢。 </a:t>
            </a:r>
            <a:br>
              <a:rPr lang="zh-CHT" altLang="en-US" dirty="0" smtClean="0"/>
            </a:br>
            <a:r>
              <a:rPr lang="en-US" altLang="zh-CHT" dirty="0" smtClean="0"/>
              <a:t>24:4</a:t>
            </a:r>
            <a:r>
              <a:rPr lang="zh-CHT" altLang="en-US" dirty="0" smtClean="0"/>
              <a:t>耶穌回答說、你們要謹慎、免得有人迷惑你們。 </a:t>
            </a:r>
            <a:br>
              <a:rPr lang="zh-CHT" altLang="en-US" dirty="0" smtClean="0"/>
            </a:br>
            <a:r>
              <a:rPr lang="en-US" altLang="zh-CHT" dirty="0" smtClean="0"/>
              <a:t>24:5</a:t>
            </a:r>
            <a:r>
              <a:rPr lang="zh-CHT" altLang="en-US" dirty="0" smtClean="0"/>
              <a:t>因為將來有好些人冒我的名來、說、我是基督、並且要迷惑許多人。 </a:t>
            </a:r>
            <a:br>
              <a:rPr lang="zh-CHT" altLang="en-US" dirty="0" smtClean="0"/>
            </a:br>
            <a:r>
              <a:rPr lang="en-US" altLang="zh-CHT" dirty="0" smtClean="0"/>
              <a:t>24:6</a:t>
            </a:r>
            <a:r>
              <a:rPr lang="zh-CHT" altLang="en-US" dirty="0" smtClean="0"/>
              <a:t>你們也要聽見打仗和打仗的風聲、總不要驚慌．因為這些事是必須有的．只是末期還沒有到。 </a:t>
            </a:r>
            <a:br>
              <a:rPr lang="zh-CHT" altLang="en-US" dirty="0" smtClean="0"/>
            </a:br>
            <a:r>
              <a:rPr lang="en-US" altLang="zh-CHT" dirty="0" smtClean="0"/>
              <a:t>24:7</a:t>
            </a:r>
            <a:r>
              <a:rPr lang="zh-CHT" altLang="en-US" dirty="0" smtClean="0">
                <a:solidFill>
                  <a:srgbClr val="0000FF"/>
                </a:solidFill>
              </a:rPr>
              <a:t>民要攻打民、國要攻打國．多處必有饑荒、地震</a:t>
            </a:r>
            <a:r>
              <a:rPr lang="zh-CHT" altLang="en-US" dirty="0" smtClean="0"/>
              <a:t>。 </a:t>
            </a:r>
            <a:br>
              <a:rPr lang="zh-CHT" altLang="en-US" dirty="0" smtClean="0"/>
            </a:br>
            <a:r>
              <a:rPr lang="en-US" altLang="zh-CHT" dirty="0" smtClean="0"/>
              <a:t>24:8</a:t>
            </a:r>
            <a:r>
              <a:rPr lang="zh-CHT" altLang="en-US" dirty="0" smtClean="0"/>
              <a:t>這都是災難的起頭。</a:t>
            </a:r>
            <a:r>
              <a:rPr lang="en-US" altLang="zh-CHT" dirty="0" smtClean="0"/>
              <a:t>〔</a:t>
            </a:r>
            <a:r>
              <a:rPr lang="zh-CHT" altLang="en-US" dirty="0" smtClean="0"/>
              <a:t>災難原文作生產之難</a:t>
            </a:r>
            <a:r>
              <a:rPr lang="en-US" altLang="zh-CHT" dirty="0" smtClean="0"/>
              <a:t>〕 </a:t>
            </a:r>
            <a:br>
              <a:rPr lang="en-US" altLang="zh-CHT" dirty="0" smtClean="0"/>
            </a:br>
            <a:r>
              <a:rPr lang="en-US" altLang="zh-CHT" dirty="0" smtClean="0"/>
              <a:t>24:9</a:t>
            </a:r>
            <a:r>
              <a:rPr lang="zh-CHT" altLang="en-US" dirty="0" smtClean="0"/>
              <a:t>那時、人要把你們陷在患難裏、也要殺害你們．你們又要為我的名、被萬民恨惡。 </a:t>
            </a:r>
            <a:br>
              <a:rPr lang="zh-CHT" altLang="en-US" dirty="0" smtClean="0"/>
            </a:br>
            <a:r>
              <a:rPr lang="en-US" altLang="zh-CHT" dirty="0" smtClean="0"/>
              <a:t>24:10</a:t>
            </a:r>
            <a:r>
              <a:rPr lang="zh-CHT" altLang="en-US" dirty="0" smtClean="0"/>
              <a:t>那時、必有許多人跌倒、也要彼此陷害、彼此恨惡。 </a:t>
            </a:r>
            <a:br>
              <a:rPr lang="zh-CHT" altLang="en-US" dirty="0" smtClean="0"/>
            </a:br>
            <a:r>
              <a:rPr lang="en-US" altLang="zh-CHT" dirty="0" smtClean="0"/>
              <a:t>24:11</a:t>
            </a:r>
            <a:r>
              <a:rPr lang="zh-CHT" altLang="en-US" dirty="0" smtClean="0"/>
              <a:t>且有好些</a:t>
            </a:r>
            <a:r>
              <a:rPr lang="zh-CHT" altLang="en-US" dirty="0" smtClean="0">
                <a:solidFill>
                  <a:srgbClr val="0000FF"/>
                </a:solidFill>
              </a:rPr>
              <a:t>假先知</a:t>
            </a:r>
            <a:r>
              <a:rPr lang="zh-CHT" altLang="en-US" dirty="0" smtClean="0"/>
              <a:t>起來、迷惑多人。 </a:t>
            </a:r>
            <a:br>
              <a:rPr lang="zh-CHT" altLang="en-US" dirty="0" smtClean="0"/>
            </a:br>
            <a:r>
              <a:rPr lang="en-US" altLang="zh-CHT" dirty="0" smtClean="0"/>
              <a:t>24:12</a:t>
            </a:r>
            <a:r>
              <a:rPr lang="zh-CHT" altLang="en-US" dirty="0" smtClean="0"/>
              <a:t>只因不法的事增多、</a:t>
            </a:r>
            <a:r>
              <a:rPr lang="zh-CHT" altLang="en-US" dirty="0" smtClean="0">
                <a:solidFill>
                  <a:srgbClr val="0000FF"/>
                </a:solidFill>
              </a:rPr>
              <a:t>許多人的愛心、才漸漸冷淡了</a:t>
            </a:r>
            <a:r>
              <a:rPr lang="zh-CHT" altLang="en-US" dirty="0" smtClean="0"/>
              <a:t>。 </a:t>
            </a:r>
            <a:br>
              <a:rPr lang="zh-CHT" altLang="en-US" dirty="0" smtClean="0"/>
            </a:br>
            <a:r>
              <a:rPr lang="en-US" altLang="zh-CHT" dirty="0" smtClean="0"/>
              <a:t>24:13</a:t>
            </a:r>
            <a:r>
              <a:rPr lang="zh-CHT" altLang="en-US" dirty="0" smtClean="0"/>
              <a:t>惟有忍耐到底的、必然得救。 </a:t>
            </a:r>
            <a:br>
              <a:rPr lang="zh-CHT" altLang="en-US" dirty="0" smtClean="0"/>
            </a:br>
            <a:r>
              <a:rPr lang="en-US" altLang="zh-CHT" dirty="0" smtClean="0"/>
              <a:t>24:14</a:t>
            </a:r>
            <a:r>
              <a:rPr lang="zh-CHT" altLang="en-US" dirty="0" smtClean="0"/>
              <a:t>這天國的福音、要傳遍天下、對萬民作見證、然後末期才來到有禍了！因為你們侵吞寡婦的家產，假意做很長的禱告，所以要受更重的刑罰。）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399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15" y="609963"/>
            <a:ext cx="3149600" cy="2578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76421" y="3100863"/>
            <a:ext cx="2031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Mormonism</a:t>
            </a:r>
            <a:r>
              <a:rPr lang="zh-TW" altLang="en-US" dirty="0" smtClean="0"/>
              <a:t>摩門教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157" y="556127"/>
            <a:ext cx="3619559" cy="25186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60737" y="3069753"/>
            <a:ext cx="2322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韓國：</a:t>
            </a:r>
            <a:r>
              <a:rPr lang="en-US" altLang="zh-TW" dirty="0" smtClean="0"/>
              <a:t> </a:t>
            </a:r>
            <a:r>
              <a:rPr lang="ja-JP" altLang="en-US" dirty="0" smtClean="0"/>
              <a:t>文鮮明統一教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515" y="3831389"/>
            <a:ext cx="2946400" cy="2184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76421" y="6042526"/>
            <a:ext cx="2383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Jim Jones – Jones Town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9157" y="3693026"/>
            <a:ext cx="3454400" cy="2349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33087" y="601578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東方閃電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86126" y="147052"/>
            <a:ext cx="3946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T" dirty="0" smtClean="0"/>
              <a:t>24:11</a:t>
            </a:r>
            <a:r>
              <a:rPr lang="zh-CHT" altLang="en-US" dirty="0" smtClean="0"/>
              <a:t>且有好些</a:t>
            </a:r>
            <a:r>
              <a:rPr lang="zh-CHT" altLang="en-US" dirty="0" smtClean="0">
                <a:solidFill>
                  <a:srgbClr val="0000FF"/>
                </a:solidFill>
              </a:rPr>
              <a:t>假先知</a:t>
            </a:r>
            <a:r>
              <a:rPr lang="zh-CHT" altLang="en-US" dirty="0" smtClean="0"/>
              <a:t>起來、迷惑多人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475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1895" y="280283"/>
            <a:ext cx="7660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HT" dirty="0" smtClean="0"/>
              <a:t>24:7</a:t>
            </a:r>
            <a:r>
              <a:rPr lang="zh-CHT" altLang="en-US" dirty="0" smtClean="0">
                <a:solidFill>
                  <a:srgbClr val="0000FF"/>
                </a:solidFill>
              </a:rPr>
              <a:t>民要攻打民、國要攻打國</a:t>
            </a:r>
            <a:r>
              <a:rPr lang="zh-CHT" altLang="en-US" dirty="0" smtClean="0"/>
              <a:t> </a:t>
            </a:r>
            <a:br>
              <a:rPr lang="zh-CHT" altLang="en-US" dirty="0" smtClean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1895" y="1109579"/>
            <a:ext cx="1800493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第一次世界大戰</a:t>
            </a:r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zh-TW" altLang="en-US" dirty="0" smtClean="0"/>
              <a:t>第二次世界大戰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032" y="926614"/>
            <a:ext cx="3746500" cy="2171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432" y="3725110"/>
            <a:ext cx="38481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20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13658" y="503808"/>
            <a:ext cx="2727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HT" dirty="0" smtClean="0"/>
              <a:t>24:7 </a:t>
            </a:r>
            <a:r>
              <a:rPr lang="zh-CHT" altLang="en-US" dirty="0" smtClean="0">
                <a:solidFill>
                  <a:srgbClr val="0000FF"/>
                </a:solidFill>
              </a:rPr>
              <a:t>多處必有饑荒、地震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058" y="1273342"/>
            <a:ext cx="5142164" cy="36729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500" y="2324100"/>
            <a:ext cx="5918868" cy="35513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89580" y="1430420"/>
            <a:ext cx="2755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Tweet: Every minute 18 people die of starvation in the world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17853" y="5052900"/>
            <a:ext cx="6712094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第一世紀：</a:t>
            </a:r>
            <a:r>
              <a:rPr lang="en-US" altLang="zh-TW" dirty="0" smtClean="0"/>
              <a:t>15 </a:t>
            </a:r>
            <a:r>
              <a:rPr lang="zh-TW" altLang="en-US" dirty="0" smtClean="0"/>
              <a:t>次</a:t>
            </a:r>
            <a:endParaRPr lang="en-US" altLang="zh-TW" dirty="0" smtClean="0"/>
          </a:p>
          <a:p>
            <a:r>
              <a:rPr lang="zh-TW" altLang="en-US" dirty="0" smtClean="0"/>
              <a:t>第九世紀：</a:t>
            </a:r>
            <a:r>
              <a:rPr lang="en-US" altLang="zh-TW" dirty="0" smtClean="0"/>
              <a:t>39 </a:t>
            </a:r>
            <a:r>
              <a:rPr lang="zh-TW" altLang="en-US" dirty="0" smtClean="0"/>
              <a:t>次</a:t>
            </a:r>
            <a:endParaRPr lang="en-US" altLang="zh-TW" dirty="0" smtClean="0"/>
          </a:p>
          <a:p>
            <a:r>
              <a:rPr lang="zh-TW" altLang="en-US" dirty="0" smtClean="0"/>
              <a:t>第十二世紀：</a:t>
            </a:r>
            <a:r>
              <a:rPr lang="en-US" altLang="zh-TW" dirty="0" smtClean="0"/>
              <a:t>84 </a:t>
            </a:r>
            <a:r>
              <a:rPr lang="zh-TW" altLang="en-US" dirty="0" smtClean="0"/>
              <a:t>次</a:t>
            </a:r>
            <a:endParaRPr lang="en-US" altLang="zh-TW" dirty="0" smtClean="0"/>
          </a:p>
          <a:p>
            <a:r>
              <a:rPr lang="zh-TW" altLang="en-US" dirty="0" smtClean="0"/>
              <a:t>第十六世紀：</a:t>
            </a:r>
            <a:r>
              <a:rPr lang="en-US" altLang="zh-TW" dirty="0" smtClean="0"/>
              <a:t> 253 </a:t>
            </a:r>
            <a:r>
              <a:rPr lang="zh-TW" altLang="en-US" dirty="0" smtClean="0"/>
              <a:t>次</a:t>
            </a:r>
            <a:endParaRPr lang="en-US" altLang="zh-TW" dirty="0" smtClean="0"/>
          </a:p>
          <a:p>
            <a:r>
              <a:rPr lang="zh-TW" altLang="en-US" dirty="0" smtClean="0"/>
              <a:t>第十七世紀：</a:t>
            </a:r>
            <a:r>
              <a:rPr lang="en-US" altLang="zh-TW" dirty="0" smtClean="0"/>
              <a:t> 378 </a:t>
            </a:r>
            <a:r>
              <a:rPr lang="zh-TW" altLang="en-US" dirty="0" smtClean="0"/>
              <a:t>次</a:t>
            </a:r>
            <a:endParaRPr lang="en-US" altLang="zh-TW" dirty="0" smtClean="0"/>
          </a:p>
          <a:p>
            <a:r>
              <a:rPr lang="zh-TW" altLang="en-US" dirty="0" smtClean="0"/>
              <a:t>第十九世紀：</a:t>
            </a:r>
            <a:r>
              <a:rPr lang="en-US" altLang="zh-TW" dirty="0" smtClean="0"/>
              <a:t>2,119</a:t>
            </a:r>
            <a:r>
              <a:rPr lang="zh-TW" altLang="en-US" dirty="0" smtClean="0"/>
              <a:t>次</a:t>
            </a:r>
            <a:r>
              <a:rPr lang="en-US" altLang="zh-TW" dirty="0" smtClean="0"/>
              <a:t>      </a:t>
            </a:r>
            <a:r>
              <a:rPr lang="zh-TW" altLang="en-US" dirty="0" smtClean="0"/>
              <a:t>第二十世紀：每年大小震數一萬次以上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696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HT" sz="2000" dirty="0" smtClean="0"/>
              <a:t>24:12</a:t>
            </a:r>
            <a:r>
              <a:rPr lang="zh-CHT" altLang="en-US" sz="2000" dirty="0" smtClean="0"/>
              <a:t>只因不法的事增多、</a:t>
            </a:r>
            <a:r>
              <a:rPr lang="zh-CHT" altLang="en-US" sz="2000" dirty="0" smtClean="0">
                <a:solidFill>
                  <a:srgbClr val="0000FF"/>
                </a:solidFill>
              </a:rPr>
              <a:t>許多人的愛心、才漸漸冷淡了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12658"/>
            <a:ext cx="2565400" cy="3175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68842" y="1590842"/>
            <a:ext cx="2954655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美國：</a:t>
            </a:r>
            <a:endParaRPr lang="en-US" altLang="zh-TW" dirty="0" smtClean="0"/>
          </a:p>
          <a:p>
            <a:r>
              <a:rPr lang="zh-TW" altLang="en-US" dirty="0" smtClean="0"/>
              <a:t>五十年代：</a:t>
            </a:r>
            <a:r>
              <a:rPr lang="en-US" altLang="zh-TW" dirty="0" smtClean="0"/>
              <a:t>40</a:t>
            </a:r>
            <a:r>
              <a:rPr lang="zh-TW" altLang="en-US" dirty="0" smtClean="0"/>
              <a:t>％左右</a:t>
            </a:r>
            <a:endParaRPr lang="en-US" altLang="zh-TW" dirty="0" smtClean="0"/>
          </a:p>
          <a:p>
            <a:r>
              <a:rPr lang="zh-TW" altLang="en-US" dirty="0" smtClean="0"/>
              <a:t>八十年代後：離婚比結婚多</a:t>
            </a:r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87658"/>
            <a:ext cx="8864600" cy="1231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02000" y="3515895"/>
            <a:ext cx="410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中國：</a:t>
            </a:r>
            <a:r>
              <a:rPr lang="en-US" altLang="zh-TW" dirty="0" smtClean="0"/>
              <a:t> </a:t>
            </a:r>
            <a:r>
              <a:rPr lang="zh-TW" altLang="en-US" dirty="0" smtClean="0"/>
              <a:t>民政局統計</a:t>
            </a:r>
            <a:r>
              <a:rPr lang="en-US" altLang="zh-TW" dirty="0" smtClean="0"/>
              <a:t> </a:t>
            </a:r>
            <a:r>
              <a:rPr lang="zh-TW" altLang="en-US" dirty="0" smtClean="0"/>
              <a:t>－</a:t>
            </a:r>
            <a:r>
              <a:rPr lang="en-US" altLang="zh-TW" dirty="0" smtClean="0"/>
              <a:t> </a:t>
            </a:r>
            <a:r>
              <a:rPr lang="zh-TW" altLang="en-US" dirty="0" smtClean="0"/>
              <a:t>離婚顯上升趨勢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537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25479" y="236440"/>
            <a:ext cx="2065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彼 得 後 書 </a:t>
            </a:r>
            <a:r>
              <a:rPr lang="en-US" altLang="ja-JP" dirty="0" smtClean="0"/>
              <a:t>2 Peter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15473" y="708526"/>
            <a:ext cx="7646737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HT" dirty="0" smtClean="0"/>
              <a:t>3:8	  </a:t>
            </a:r>
            <a:r>
              <a:rPr lang="zh-CHT" altLang="en-US" dirty="0" smtClean="0"/>
              <a:t>親 愛 的 弟 兄 阿 、 有 一 件 事 你 們 不 可 忘 記 、 就 是 主 看 一 日 如 千 年 、 千 年 如 一 日 。</a:t>
            </a:r>
          </a:p>
          <a:p>
            <a:r>
              <a:rPr lang="en-US" altLang="zh-CHT" dirty="0" smtClean="0"/>
              <a:t>3:9	  </a:t>
            </a:r>
            <a:r>
              <a:rPr lang="zh-CHT" altLang="en-US" dirty="0" smtClean="0"/>
              <a:t>主 所 應 許 的 尚 未 成 就 、 有 人 以 為 他 是 耽 延 ． 其 實 不 是 耽 延 、 乃 是 寬 容 你 們 、 不 願 有 一 人 沉 淪 、 乃 願 人 人 都 悔 改 。</a:t>
            </a:r>
          </a:p>
          <a:p>
            <a:r>
              <a:rPr lang="en-US" altLang="zh-CHT" dirty="0" smtClean="0"/>
              <a:t>3:10	  </a:t>
            </a:r>
            <a:r>
              <a:rPr lang="zh-CHT" altLang="en-US" dirty="0" smtClean="0"/>
              <a:t>但 主 的 日 子 要 像 賊 來 到 一 樣 </a:t>
            </a:r>
            <a:r>
              <a:rPr lang="zh-CHT" altLang="en-US" dirty="0" smtClean="0">
                <a:solidFill>
                  <a:srgbClr val="0000FF"/>
                </a:solidFill>
              </a:rPr>
              <a:t>． 那 日 天 必 大 有 響 聲 廢 去 、 有 形 質 的 都 要 被 烈 火 銷 化 、 地 和 其 上 的 物 都 要 燒 盡 了 </a:t>
            </a:r>
            <a:r>
              <a:rPr lang="zh-CHT" altLang="en-US" dirty="0" smtClean="0"/>
              <a:t>。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422" y="2600011"/>
            <a:ext cx="4524544" cy="338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46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9842" y="548104"/>
            <a:ext cx="4184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         </a:t>
            </a:r>
            <a:r>
              <a:rPr lang="zh-TW" altLang="en-US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主的應許</a:t>
            </a:r>
            <a:endParaRPr lang="en-US" sz="2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9647" y="1315088"/>
            <a:ext cx="2899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>
                <a:solidFill>
                  <a:srgbClr val="008000"/>
                </a:solidFill>
              </a:rPr>
              <a:t>帖撒羅尼迦前書</a:t>
            </a:r>
            <a:r>
              <a:rPr lang="en-US" altLang="ja-JP" dirty="0" smtClean="0">
                <a:solidFill>
                  <a:srgbClr val="008000"/>
                </a:solidFill>
              </a:rPr>
              <a:t> 4</a:t>
            </a:r>
            <a:r>
              <a:rPr lang="zh-TW" altLang="en-US" dirty="0" smtClean="0">
                <a:solidFill>
                  <a:srgbClr val="008000"/>
                </a:solidFill>
              </a:rPr>
              <a:t>：</a:t>
            </a:r>
            <a:r>
              <a:rPr lang="en-US" altLang="zh-TW" dirty="0" smtClean="0">
                <a:solidFill>
                  <a:srgbClr val="008000"/>
                </a:solidFill>
              </a:rPr>
              <a:t>16</a:t>
            </a:r>
            <a:r>
              <a:rPr lang="zh-TW" altLang="en-US" dirty="0" smtClean="0">
                <a:solidFill>
                  <a:srgbClr val="008000"/>
                </a:solidFill>
              </a:rPr>
              <a:t>－</a:t>
            </a:r>
            <a:r>
              <a:rPr lang="en-US" altLang="zh-TW" dirty="0" smtClean="0">
                <a:solidFill>
                  <a:srgbClr val="008000"/>
                </a:solidFill>
              </a:rPr>
              <a:t>17</a:t>
            </a:r>
            <a:r>
              <a:rPr lang="ja-JP" altLang="en-US" dirty="0" smtClean="0">
                <a:solidFill>
                  <a:srgbClr val="008000"/>
                </a:solidFill>
              </a:rPr>
              <a:t> 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3895" y="1831476"/>
            <a:ext cx="87830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HT" dirty="0" smtClean="0"/>
              <a:t>16	</a:t>
            </a:r>
            <a:r>
              <a:rPr lang="zh-CHT" altLang="en-US" dirty="0" smtClean="0"/>
              <a:t>因為主必親自從天降臨、有呼叫的聲音、和天使長的聲音、又有神的號吹響．那在基督裡死了的人必先復活。</a:t>
            </a:r>
          </a:p>
          <a:p>
            <a:r>
              <a:rPr lang="zh-CHT" altLang="en-US" dirty="0" smtClean="0"/>
              <a:t>	</a:t>
            </a:r>
          </a:p>
          <a:p>
            <a:r>
              <a:rPr lang="en-US" altLang="zh-CHT" dirty="0" smtClean="0"/>
              <a:t>17	</a:t>
            </a:r>
            <a:r>
              <a:rPr lang="zh-CHT" altLang="en-US" dirty="0" smtClean="0"/>
              <a:t>以後我們這活著還存留的人、必和他們一同被提到雲裡、在空中與主相遇．這樣、我們就要和主永遠同在。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13895" y="4306164"/>
            <a:ext cx="86493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HT" dirty="0" smtClean="0"/>
              <a:t>41	</a:t>
            </a:r>
            <a:r>
              <a:rPr lang="zh-CHT" altLang="en-US" dirty="0" smtClean="0"/>
              <a:t>兩個女人推磨．取去一個、撇下一個。</a:t>
            </a:r>
          </a:p>
          <a:p>
            <a:r>
              <a:rPr lang="zh-CHT" altLang="en-US" dirty="0" smtClean="0"/>
              <a:t>	</a:t>
            </a:r>
          </a:p>
          <a:p>
            <a:r>
              <a:rPr lang="en-US" altLang="zh-CHT" dirty="0" smtClean="0"/>
              <a:t>42   </a:t>
            </a:r>
            <a:r>
              <a:rPr lang="zh-CHT" altLang="en-US" dirty="0" smtClean="0"/>
              <a:t>所以你們要儆醒、因為不知道你們的主是那一天來到。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0842" y="3729789"/>
            <a:ext cx="2531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008000"/>
                </a:solidFill>
                <a:latin typeface="MS Reference Sans Serif"/>
                <a:ea typeface="ＭＳ ゴシック"/>
                <a:cs typeface="MS Reference Sans Serif"/>
              </a:rPr>
              <a:t>馬太福音</a:t>
            </a:r>
            <a:r>
              <a:rPr lang="en-US" altLang="zh-TW" dirty="0" smtClean="0">
                <a:solidFill>
                  <a:srgbClr val="008000"/>
                </a:solidFill>
                <a:latin typeface="MS Reference Sans Serif"/>
                <a:ea typeface="ＭＳ ゴシック"/>
                <a:cs typeface="MS Reference Sans Serif"/>
              </a:rPr>
              <a:t> 24</a:t>
            </a:r>
            <a:r>
              <a:rPr lang="zh-TW" altLang="en-US" dirty="0" smtClean="0">
                <a:solidFill>
                  <a:srgbClr val="008000"/>
                </a:solidFill>
                <a:latin typeface="MS Reference Sans Serif"/>
                <a:ea typeface="ＭＳ ゴシック"/>
                <a:cs typeface="MS Reference Sans Serif"/>
              </a:rPr>
              <a:t>：</a:t>
            </a:r>
            <a:r>
              <a:rPr lang="en-US" altLang="zh-TW" dirty="0" smtClean="0">
                <a:solidFill>
                  <a:srgbClr val="008000"/>
                </a:solidFill>
                <a:latin typeface="MS Reference Sans Serif"/>
                <a:ea typeface="ＭＳ ゴシック"/>
                <a:cs typeface="MS Reference Sans Serif"/>
              </a:rPr>
              <a:t>40</a:t>
            </a:r>
            <a:r>
              <a:rPr lang="zh-TW" altLang="en-US" dirty="0" smtClean="0">
                <a:solidFill>
                  <a:srgbClr val="008000"/>
                </a:solidFill>
                <a:latin typeface="MS Reference Sans Serif"/>
                <a:ea typeface="ＭＳ ゴシック"/>
                <a:cs typeface="MS Reference Sans Serif"/>
              </a:rPr>
              <a:t>－</a:t>
            </a:r>
            <a:r>
              <a:rPr lang="en-US" altLang="zh-TW" dirty="0" smtClean="0">
                <a:solidFill>
                  <a:srgbClr val="008000"/>
                </a:solidFill>
                <a:latin typeface="MS Reference Sans Serif"/>
                <a:ea typeface="ＭＳ ゴシック"/>
                <a:cs typeface="MS Reference Sans Serif"/>
              </a:rPr>
              <a:t>41</a:t>
            </a:r>
            <a:endParaRPr lang="en-US" dirty="0">
              <a:solidFill>
                <a:srgbClr val="008000"/>
              </a:solidFill>
              <a:latin typeface="MS Reference Sans Serif"/>
              <a:ea typeface="ＭＳ ゴシック"/>
              <a:cs typeface="MS Reference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571608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415" y="1844842"/>
            <a:ext cx="6273800" cy="3022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88" y="1140300"/>
            <a:ext cx="9122111" cy="458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07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7624</TotalTime>
  <Words>611</Words>
  <Application>Microsoft Macintosh PowerPoint</Application>
  <PresentationFormat>On-screen Show (4:3)</PresentationFormat>
  <Paragraphs>115</Paragraphs>
  <Slides>15</Slides>
  <Notes>13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核武器</vt:lpstr>
      <vt:lpstr>PowerPoint Presentation</vt:lpstr>
      <vt:lpstr>PowerPoint Presentation</vt:lpstr>
      <vt:lpstr>末世預兆</vt:lpstr>
      <vt:lpstr>知識增長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24:12只因不法的事增多、許多人的愛心、才漸漸冷淡了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核武器</dc:title>
  <dc:creator>Elan Chen</dc:creator>
  <cp:lastModifiedBy>Elan Chen</cp:lastModifiedBy>
  <cp:revision>38</cp:revision>
  <dcterms:created xsi:type="dcterms:W3CDTF">2013-05-12T22:01:51Z</dcterms:created>
  <dcterms:modified xsi:type="dcterms:W3CDTF">2013-05-20T00:04:58Z</dcterms:modified>
</cp:coreProperties>
</file>