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3" r:id="rId2"/>
    <p:sldId id="256" r:id="rId3"/>
    <p:sldId id="257" r:id="rId4"/>
    <p:sldId id="258" r:id="rId5"/>
    <p:sldId id="259" r:id="rId6"/>
    <p:sldId id="260" r:id="rId7"/>
    <p:sldId id="264" r:id="rId8"/>
    <p:sldId id="261" r:id="rId9"/>
    <p:sldId id="26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55132" autoAdjust="0"/>
  </p:normalViewPr>
  <p:slideViewPr>
    <p:cSldViewPr>
      <p:cViewPr varScale="1">
        <p:scale>
          <a:sx n="88" d="100"/>
          <a:sy n="88" d="100"/>
        </p:scale>
        <p:origin x="-47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979961-9991-46DA-81DF-9F71040E6639}" type="datetimeFigureOut">
              <a:rPr lang="en-US" smtClean="0"/>
              <a:pPr/>
              <a:t>3/17/2013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15D4D1-EAE2-4DB4-8EAF-3853EA582F4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en.wikipedia.org/wiki/Christianity_in_China"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www.chinahighlights.com/travelguide/christianity.htm" TargetMode="External"/><Relationship Id="rId4" Type="http://schemas.openxmlformats.org/officeDocument/2006/relationships/hyperlink" Target="http://www.foxnews.com/world/2011/01/20/christianity-china/"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15D4D1-EAE2-4DB4-8EAF-3853EA582F4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zh-TW" altLang="en-US" dirty="0" smtClean="0"/>
              <a:t>體會別人心中的看法</a:t>
            </a:r>
            <a:r>
              <a:rPr lang="en-US" altLang="zh-TW" dirty="0" smtClean="0"/>
              <a:t>,</a:t>
            </a:r>
            <a:r>
              <a:rPr lang="zh-TW" altLang="en-US" dirty="0" smtClean="0"/>
              <a:t>讓人願意敞開心門  </a:t>
            </a:r>
            <a:r>
              <a:rPr lang="en-US" altLang="zh-TW" dirty="0" smtClean="0"/>
              <a:t>5%</a:t>
            </a:r>
            <a:r>
              <a:rPr lang="zh-TW" altLang="en-US" dirty="0" smtClean="0"/>
              <a:t> 基督徒</a:t>
            </a:r>
            <a:r>
              <a:rPr lang="en-US" altLang="zh-TW" dirty="0" smtClean="0"/>
              <a:t>, 95% </a:t>
            </a:r>
            <a:r>
              <a:rPr lang="zh-TW" altLang="en-US" dirty="0" smtClean="0"/>
              <a:t>未信</a:t>
            </a:r>
            <a:endParaRPr lang="en-US" altLang="zh-TW" dirty="0" smtClean="0"/>
          </a:p>
          <a:p>
            <a:pPr marL="228600" indent="-228600">
              <a:buAutoNum type="arabicPeriod"/>
            </a:pPr>
            <a:r>
              <a:rPr lang="zh-TW" altLang="en-US" dirty="0" smtClean="0"/>
              <a:t>基督十字架無條件的愛</a:t>
            </a:r>
            <a:r>
              <a:rPr lang="en-US" altLang="zh-TW" dirty="0" smtClean="0"/>
              <a:t>,</a:t>
            </a:r>
            <a:r>
              <a:rPr lang="zh-TW" altLang="en-US" dirty="0" smtClean="0"/>
              <a:t>使人明療神的心意</a:t>
            </a:r>
            <a:r>
              <a:rPr lang="en-US" altLang="zh-TW" dirty="0" smtClean="0"/>
              <a:t>.</a:t>
            </a:r>
            <a:r>
              <a:rPr lang="zh-TW" altLang="en-US" dirty="0" smtClean="0"/>
              <a:t>   基督的復活</a:t>
            </a:r>
            <a:r>
              <a:rPr lang="en-US" altLang="zh-TW" dirty="0" smtClean="0"/>
              <a:t>,</a:t>
            </a:r>
            <a:r>
              <a:rPr lang="zh-TW" altLang="en-US" dirty="0" smtClean="0"/>
              <a:t>帶來生命的盼望和能力</a:t>
            </a:r>
            <a:endParaRPr lang="en-US" altLang="zh-TW" dirty="0" smtClean="0"/>
          </a:p>
          <a:p>
            <a:pPr marL="228600" indent="-228600">
              <a:buAutoNum type="arabicPeriod"/>
            </a:pPr>
            <a:r>
              <a:rPr lang="zh-TW" altLang="en-US" dirty="0" smtClean="0"/>
              <a:t>用基督的心</a:t>
            </a:r>
            <a:r>
              <a:rPr lang="en-US" altLang="zh-TW" dirty="0" smtClean="0"/>
              <a:t>,</a:t>
            </a:r>
            <a:r>
              <a:rPr lang="zh-TW" altLang="en-US" dirty="0" smtClean="0"/>
              <a:t>與主聯合來經歷神</a:t>
            </a:r>
            <a:endParaRPr lang="en-US" altLang="zh-TW"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zh-TW" altLang="en-US" dirty="0" smtClean="0"/>
              <a:t>環環相扣得問題</a:t>
            </a:r>
            <a:r>
              <a:rPr lang="en-US" altLang="zh-TW" dirty="0" smtClean="0"/>
              <a:t>,</a:t>
            </a:r>
            <a:r>
              <a:rPr lang="zh-TW" altLang="en-US" dirty="0" smtClean="0"/>
              <a:t>幫助人思考</a:t>
            </a:r>
            <a:r>
              <a:rPr lang="en-US" altLang="zh-TW" dirty="0" smtClean="0"/>
              <a:t>.</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A515D4D1-EAE2-4DB4-8EAF-3853EA582F4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TW" altLang="en-US" dirty="0" smtClean="0"/>
              <a:t>解釋</a:t>
            </a:r>
            <a:r>
              <a:rPr lang="en-US" altLang="zh-TW" dirty="0" smtClean="0"/>
              <a:t>: </a:t>
            </a:r>
            <a:r>
              <a:rPr lang="zh-TW" altLang="en-US" dirty="0" smtClean="0"/>
              <a:t>每一組都有人</a:t>
            </a:r>
            <a:r>
              <a:rPr lang="en-US" altLang="zh-TW" dirty="0" smtClean="0"/>
              <a:t>,</a:t>
            </a:r>
            <a:r>
              <a:rPr lang="zh-TW" altLang="en-US" dirty="0" smtClean="0"/>
              <a:t>分享答案</a:t>
            </a:r>
            <a:endParaRPr lang="en-US" altLang="zh-TW" dirty="0" smtClean="0"/>
          </a:p>
          <a:p>
            <a:r>
              <a:rPr lang="zh-TW" altLang="en-US" dirty="0" smtClean="0"/>
              <a:t>為什麼保羅</a:t>
            </a:r>
            <a:r>
              <a:rPr lang="en-US" altLang="zh-TW" dirty="0" smtClean="0"/>
              <a:t>,</a:t>
            </a:r>
            <a:r>
              <a:rPr lang="zh-TW" altLang="en-US" dirty="0" smtClean="0"/>
              <a:t>西拉在獄中</a:t>
            </a:r>
            <a:r>
              <a:rPr lang="en-US" altLang="zh-TW" dirty="0" smtClean="0"/>
              <a:t>,</a:t>
            </a:r>
            <a:r>
              <a:rPr lang="zh-TW" altLang="en-US" dirty="0" smtClean="0"/>
              <a:t>那麼喜樂</a:t>
            </a:r>
            <a:r>
              <a:rPr lang="en-US" altLang="zh-TW" dirty="0" smtClean="0"/>
              <a:t>.?</a:t>
            </a:r>
          </a:p>
          <a:p>
            <a:r>
              <a:rPr lang="zh-TW" altLang="en-US" dirty="0" smtClean="0"/>
              <a:t>人在逆境中的反應</a:t>
            </a:r>
            <a:r>
              <a:rPr lang="en-US" altLang="zh-TW" dirty="0" smtClean="0"/>
              <a:t>,</a:t>
            </a:r>
            <a:r>
              <a:rPr lang="zh-TW" altLang="en-US" dirty="0" smtClean="0"/>
              <a:t>是因個性緣故</a:t>
            </a:r>
            <a:r>
              <a:rPr lang="en-US" altLang="zh-TW" dirty="0" smtClean="0"/>
              <a:t>.?</a:t>
            </a:r>
          </a:p>
          <a:p>
            <a:endParaRPr lang="en-US" dirty="0" smtClean="0"/>
          </a:p>
          <a:p>
            <a:r>
              <a:rPr lang="zh-TW" altLang="en-US" dirty="0" smtClean="0"/>
              <a:t>主題</a:t>
            </a:r>
            <a:r>
              <a:rPr lang="en-US" altLang="zh-TW" dirty="0" smtClean="0"/>
              <a:t>: </a:t>
            </a:r>
            <a:r>
              <a:rPr lang="zh-TW" altLang="en-US" dirty="0" smtClean="0"/>
              <a:t>能聯於每個 觀察</a:t>
            </a:r>
            <a:r>
              <a:rPr lang="en-US" altLang="zh-TW" dirty="0" smtClean="0"/>
              <a:t>.</a:t>
            </a:r>
            <a:r>
              <a:rPr lang="zh-TW" altLang="en-US" dirty="0" smtClean="0"/>
              <a:t>   </a:t>
            </a:r>
            <a:r>
              <a:rPr lang="en-US" altLang="zh-TW" dirty="0" smtClean="0"/>
              <a:t>(</a:t>
            </a:r>
            <a:r>
              <a:rPr lang="zh-TW" altLang="en-US" dirty="0" smtClean="0"/>
              <a:t>最好的題目</a:t>
            </a:r>
            <a:r>
              <a:rPr lang="en-US" altLang="zh-TW" dirty="0" smtClean="0"/>
              <a:t>,</a:t>
            </a:r>
            <a:r>
              <a:rPr lang="zh-TW" altLang="en-US" dirty="0" smtClean="0"/>
              <a:t>是肯定</a:t>
            </a:r>
            <a:r>
              <a:rPr lang="en-US" altLang="zh-TW" dirty="0" smtClean="0"/>
              <a:t>,</a:t>
            </a:r>
            <a:r>
              <a:rPr lang="zh-TW" altLang="en-US" dirty="0" smtClean="0"/>
              <a:t>並且</a:t>
            </a:r>
            <a:r>
              <a:rPr lang="en-US" altLang="zh-TW" dirty="0" smtClean="0"/>
              <a:t>7</a:t>
            </a:r>
            <a:r>
              <a:rPr lang="zh-TW" altLang="en-US" dirty="0" smtClean="0"/>
              <a:t>個字以下</a:t>
            </a:r>
            <a:r>
              <a:rPr lang="en-US" altLang="zh-TW" dirty="0" smtClean="0"/>
              <a:t>)</a:t>
            </a:r>
          </a:p>
          <a:p>
            <a:endParaRPr lang="en-US" dirty="0" smtClean="0"/>
          </a:p>
          <a:p>
            <a:r>
              <a:rPr lang="zh-TW" altLang="en-US" dirty="0" smtClean="0"/>
              <a:t>應用</a:t>
            </a:r>
            <a:r>
              <a:rPr lang="en-US" altLang="zh-TW" dirty="0" smtClean="0"/>
              <a:t>: </a:t>
            </a:r>
            <a:r>
              <a:rPr lang="zh-TW" altLang="en-US" dirty="0" smtClean="0"/>
              <a:t>保羅 </a:t>
            </a:r>
            <a:r>
              <a:rPr lang="en-US" altLang="zh-TW" dirty="0" smtClean="0"/>
              <a:t>-&gt; </a:t>
            </a:r>
            <a:r>
              <a:rPr lang="zh-TW" altLang="en-US" dirty="0" smtClean="0"/>
              <a:t>人生觀</a:t>
            </a:r>
            <a:r>
              <a:rPr lang="en-US" altLang="zh-TW" dirty="0" smtClean="0"/>
              <a:t>, </a:t>
            </a:r>
            <a:r>
              <a:rPr lang="zh-TW" altLang="en-US" dirty="0" smtClean="0"/>
              <a:t>人死觀   獄卒 </a:t>
            </a:r>
            <a:r>
              <a:rPr lang="en-US" altLang="zh-TW" dirty="0" smtClean="0"/>
              <a:t>:</a:t>
            </a:r>
            <a:r>
              <a:rPr lang="zh-TW" altLang="en-US" dirty="0" smtClean="0"/>
              <a:t>　從絕望到盼望　（信主後，問題尚未解決）</a:t>
            </a:r>
            <a:endParaRPr lang="en-US" altLang="zh-TW" dirty="0" smtClean="0"/>
          </a:p>
          <a:p>
            <a:endParaRPr lang="en-US" dirty="0" smtClean="0"/>
          </a:p>
          <a:p>
            <a:r>
              <a:rPr lang="zh-TW" altLang="en-US" dirty="0" smtClean="0"/>
              <a:t>開場白：　不做老二，逆我者亡　　自殺新聞　　項羽自刎烏江　　孩子申請學校不順利</a:t>
            </a:r>
            <a:endParaRPr lang="en-US" altLang="zh-TW" dirty="0" smtClean="0"/>
          </a:p>
          <a:p>
            <a:endParaRPr lang="en-US" dirty="0" smtClean="0"/>
          </a:p>
        </p:txBody>
      </p:sp>
      <p:sp>
        <p:nvSpPr>
          <p:cNvPr id="4" name="Slide Number Placeholder 3"/>
          <p:cNvSpPr>
            <a:spLocks noGrp="1"/>
          </p:cNvSpPr>
          <p:nvPr>
            <p:ph type="sldNum" sz="quarter" idx="10"/>
          </p:nvPr>
        </p:nvSpPr>
        <p:spPr/>
        <p:txBody>
          <a:bodyPr/>
          <a:lstStyle/>
          <a:p>
            <a:fld id="{A515D4D1-EAE2-4DB4-8EAF-3853EA582F4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TW" altLang="en-US" dirty="0" smtClean="0"/>
              <a:t>解釋實習教學　１３，２，８，３　　９，１０</a:t>
            </a:r>
            <a:endParaRPr lang="en-US" dirty="0"/>
          </a:p>
        </p:txBody>
      </p:sp>
      <p:sp>
        <p:nvSpPr>
          <p:cNvPr id="4" name="Slide Number Placeholder 3"/>
          <p:cNvSpPr>
            <a:spLocks noGrp="1"/>
          </p:cNvSpPr>
          <p:nvPr>
            <p:ph type="sldNum" sz="quarter" idx="10"/>
          </p:nvPr>
        </p:nvSpPr>
        <p:spPr/>
        <p:txBody>
          <a:bodyPr/>
          <a:lstStyle/>
          <a:p>
            <a:fld id="{A515D4D1-EAE2-4DB4-8EAF-3853EA582F4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15D4D1-EAE2-4DB4-8EAF-3853EA582F4A}"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smtClean="0">
                <a:solidFill>
                  <a:srgbClr val="00B050"/>
                </a:solidFill>
              </a:rPr>
              <a:t>科學與歷史證據</a:t>
            </a:r>
            <a:endParaRPr lang="en-US" altLang="zh-TW" sz="1200" dirty="0" smtClean="0">
              <a:solidFill>
                <a:srgbClr val="00B05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smtClean="0">
                <a:solidFill>
                  <a:srgbClr val="00B050"/>
                </a:solidFill>
              </a:rPr>
              <a:t>埋葬</a:t>
            </a:r>
            <a:r>
              <a:rPr lang="en-US" altLang="zh-TW" sz="1200" dirty="0" smtClean="0">
                <a:solidFill>
                  <a:srgbClr val="00B050"/>
                </a:solidFill>
              </a:rPr>
              <a:t>:</a:t>
            </a:r>
            <a:r>
              <a:rPr lang="zh-TW" altLang="en-US" sz="1200" dirty="0" smtClean="0">
                <a:solidFill>
                  <a:srgbClr val="00B050"/>
                </a:solidFill>
              </a:rPr>
              <a:t> 有文獻記載</a:t>
            </a:r>
            <a:endParaRPr lang="en-US" altLang="zh-TW" sz="1200" dirty="0" smtClean="0">
              <a:solidFill>
                <a:srgbClr val="00B05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smtClean="0">
                <a:solidFill>
                  <a:srgbClr val="00B050"/>
                </a:solidFill>
              </a:rPr>
              <a:t>空的墳墓</a:t>
            </a:r>
            <a:r>
              <a:rPr lang="en-US" altLang="zh-TW" sz="1200" dirty="0" smtClean="0">
                <a:solidFill>
                  <a:srgbClr val="00B050"/>
                </a:solidFill>
              </a:rPr>
              <a:t>:</a:t>
            </a:r>
            <a:r>
              <a:rPr lang="zh-TW" altLang="en-US" sz="1200" dirty="0" smtClean="0">
                <a:solidFill>
                  <a:srgbClr val="00B050"/>
                </a:solidFill>
              </a:rPr>
              <a:t> </a:t>
            </a:r>
            <a:r>
              <a:rPr lang="en-US" altLang="zh-TW" sz="1200" dirty="0" smtClean="0">
                <a:solidFill>
                  <a:srgbClr val="00B050"/>
                </a:solidFill>
              </a:rPr>
              <a:t>2000</a:t>
            </a:r>
            <a:r>
              <a:rPr lang="zh-TW" altLang="en-US" sz="1200" dirty="0" smtClean="0">
                <a:solidFill>
                  <a:srgbClr val="00B050"/>
                </a:solidFill>
              </a:rPr>
              <a:t> 多年的挑戰</a:t>
            </a:r>
            <a:endParaRPr lang="en-US" altLang="zh-TW" sz="1200" dirty="0" smtClean="0">
              <a:solidFill>
                <a:srgbClr val="00B05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smtClean="0">
                <a:solidFill>
                  <a:srgbClr val="00B050"/>
                </a:solidFill>
              </a:rPr>
              <a:t>人證</a:t>
            </a:r>
            <a:r>
              <a:rPr lang="en-US" altLang="zh-TW" sz="1200" dirty="0" smtClean="0">
                <a:solidFill>
                  <a:srgbClr val="00B050"/>
                </a:solidFill>
              </a:rPr>
              <a:t>:</a:t>
            </a:r>
            <a:r>
              <a:rPr lang="zh-TW" altLang="en-US" sz="1200" dirty="0" smtClean="0">
                <a:solidFill>
                  <a:srgbClr val="00B050"/>
                </a:solidFill>
              </a:rPr>
              <a:t> 林前 </a:t>
            </a:r>
            <a:r>
              <a:rPr lang="en-US" altLang="zh-TW" sz="1200" dirty="0" smtClean="0">
                <a:solidFill>
                  <a:srgbClr val="00B050"/>
                </a:solidFill>
              </a:rPr>
              <a:t>15:6 </a:t>
            </a:r>
            <a:r>
              <a:rPr lang="zh-TW" altLang="en-US" sz="1200" dirty="0" smtClean="0">
                <a:solidFill>
                  <a:srgbClr val="00B050"/>
                </a:solidFill>
              </a:rPr>
              <a:t>活的見證人</a:t>
            </a:r>
            <a:endParaRPr lang="en-US" altLang="zh-TW" sz="1200" dirty="0" smtClean="0">
              <a:solidFill>
                <a:srgbClr val="00B05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smtClean="0">
                <a:solidFill>
                  <a:srgbClr val="00B050"/>
                </a:solidFill>
              </a:rPr>
              <a:t>門徒的心裡狀態</a:t>
            </a:r>
            <a:r>
              <a:rPr lang="en-US" altLang="zh-TW" sz="1200" dirty="0" smtClean="0">
                <a:solidFill>
                  <a:srgbClr val="00B050"/>
                </a:solidFill>
              </a:rPr>
              <a:t>:</a:t>
            </a:r>
            <a:r>
              <a:rPr lang="zh-TW" altLang="en-US" sz="1200" dirty="0" smtClean="0">
                <a:solidFill>
                  <a:srgbClr val="00B050"/>
                </a:solidFill>
              </a:rPr>
              <a:t> 躲藏  </a:t>
            </a:r>
            <a:r>
              <a:rPr lang="en-US" altLang="zh-TW" sz="1200" dirty="0" smtClean="0">
                <a:solidFill>
                  <a:srgbClr val="00B050"/>
                </a:solidFill>
              </a:rPr>
              <a:t>=&gt;</a:t>
            </a:r>
            <a:r>
              <a:rPr lang="zh-TW" altLang="en-US" sz="1200" dirty="0" smtClean="0">
                <a:solidFill>
                  <a:srgbClr val="00B050"/>
                </a:solidFill>
              </a:rPr>
              <a:t> 殉道  沒有那麼多人</a:t>
            </a:r>
            <a:r>
              <a:rPr lang="en-US" altLang="zh-TW" sz="1200" dirty="0" smtClean="0">
                <a:solidFill>
                  <a:srgbClr val="00B050"/>
                </a:solidFill>
              </a:rPr>
              <a:t>,</a:t>
            </a:r>
            <a:r>
              <a:rPr lang="zh-TW" altLang="en-US" sz="1200" dirty="0" smtClean="0">
                <a:solidFill>
                  <a:srgbClr val="00B050"/>
                </a:solidFill>
              </a:rPr>
              <a:t>願為謊言</a:t>
            </a:r>
            <a:r>
              <a:rPr lang="en-US" altLang="zh-TW" sz="1200" dirty="0" smtClean="0">
                <a:solidFill>
                  <a:srgbClr val="00B050"/>
                </a:solidFill>
              </a:rPr>
              <a:t>,</a:t>
            </a:r>
            <a:r>
              <a:rPr lang="zh-TW" altLang="en-US" sz="1200" dirty="0" smtClean="0">
                <a:solidFill>
                  <a:srgbClr val="00B050"/>
                </a:solidFill>
              </a:rPr>
              <a:t>冒生命危險</a:t>
            </a:r>
            <a:endParaRPr lang="en-US" sz="1200" dirty="0" smtClean="0">
              <a:solidFill>
                <a:srgbClr val="00B05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rgbClr val="00B05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rgbClr val="00B05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rgbClr val="00B050"/>
              </a:solidFill>
            </a:endParaRPr>
          </a:p>
          <a:p>
            <a:endParaRPr lang="en-US" dirty="0"/>
          </a:p>
        </p:txBody>
      </p:sp>
      <p:sp>
        <p:nvSpPr>
          <p:cNvPr id="4" name="Slide Number Placeholder 3"/>
          <p:cNvSpPr>
            <a:spLocks noGrp="1"/>
          </p:cNvSpPr>
          <p:nvPr>
            <p:ph type="sldNum" sz="quarter" idx="10"/>
          </p:nvPr>
        </p:nvSpPr>
        <p:spPr/>
        <p:txBody>
          <a:bodyPr/>
          <a:lstStyle/>
          <a:p>
            <a:fld id="{A515D4D1-EAE2-4DB4-8EAF-3853EA582F4A}"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TW" altLang="en-US" sz="1200" b="1" i="0" kern="1200" dirty="0" smtClean="0">
                <a:solidFill>
                  <a:schemeClr val="tx1"/>
                </a:solidFill>
                <a:latin typeface="+mn-lt"/>
                <a:ea typeface="+mn-ea"/>
                <a:cs typeface="+mn-cs"/>
              </a:rPr>
              <a:t>希 伯 來 書</a:t>
            </a:r>
            <a:r>
              <a:rPr lang="en-US" altLang="zh-TW" sz="1200" kern="1200" dirty="0" smtClean="0">
                <a:solidFill>
                  <a:schemeClr val="tx1"/>
                </a:solidFill>
                <a:latin typeface="+mn-lt"/>
                <a:ea typeface="+mn-ea"/>
                <a:cs typeface="+mn-cs"/>
              </a:rPr>
              <a:t>11:38  </a:t>
            </a:r>
            <a:r>
              <a:rPr lang="zh-TW" altLang="en-US" sz="1200" dirty="0" smtClean="0"/>
              <a:t>在 曠 野 、 山 嶺 、 山 洞 、 地 穴 、 飄 流 無 定 ． 本 是 世 界 不 配 有 的 人 。</a:t>
            </a:r>
            <a:endParaRPr lang="en-US" altLang="zh-TW" sz="1200" dirty="0" smtClean="0"/>
          </a:p>
          <a:p>
            <a:r>
              <a:rPr lang="zh-TW" altLang="en-US" sz="1200" b="1" i="0" kern="1200" dirty="0" smtClean="0">
                <a:solidFill>
                  <a:schemeClr val="tx1"/>
                </a:solidFill>
                <a:latin typeface="+mn-lt"/>
                <a:ea typeface="+mn-ea"/>
                <a:cs typeface="+mn-cs"/>
              </a:rPr>
              <a:t>但</a:t>
            </a:r>
            <a:endParaRPr lang="en-US" altLang="zh-TW" sz="1200" b="1" i="0" kern="1200" dirty="0" smtClean="0">
              <a:solidFill>
                <a:schemeClr val="tx1"/>
              </a:solidFill>
              <a:latin typeface="+mn-lt"/>
              <a:ea typeface="+mn-ea"/>
              <a:cs typeface="+mn-cs"/>
            </a:endParaRPr>
          </a:p>
          <a:p>
            <a:r>
              <a:rPr lang="zh-TW" altLang="en-US" sz="1200" dirty="0" smtClean="0"/>
              <a:t>羅馬書 </a:t>
            </a:r>
            <a:r>
              <a:rPr lang="en-US" altLang="zh-TW" sz="1200" dirty="0" smtClean="0"/>
              <a:t>8:28  </a:t>
            </a:r>
          </a:p>
          <a:p>
            <a:r>
              <a:rPr lang="zh-TW" altLang="en-US" sz="1200" dirty="0" smtClean="0"/>
              <a:t>我 們 曉 得 萬 事 都 互 相 效 力 </a:t>
            </a:r>
            <a:endParaRPr lang="en-US" altLang="zh-TW" sz="1200" dirty="0" smtClean="0"/>
          </a:p>
          <a:p>
            <a:r>
              <a:rPr lang="zh-TW" altLang="en-US" sz="1200" dirty="0" smtClean="0"/>
              <a:t>、 叫 愛 　 神 的 人 得 益 處</a:t>
            </a:r>
            <a:endParaRPr lang="en-US" sz="1200" dirty="0" smtClean="0"/>
          </a:p>
          <a:p>
            <a:r>
              <a:rPr lang="zh-TW" altLang="en-US" sz="1200" b="1" i="0" kern="1200" dirty="0" smtClean="0">
                <a:solidFill>
                  <a:schemeClr val="tx1"/>
                </a:solidFill>
                <a:latin typeface="+mn-lt"/>
                <a:ea typeface="+mn-ea"/>
                <a:cs typeface="+mn-cs"/>
              </a:rPr>
              <a:t> 以 理 書</a:t>
            </a:r>
            <a:r>
              <a:rPr lang="en-US" altLang="zh-TW" sz="1200" kern="1200" dirty="0" smtClean="0">
                <a:solidFill>
                  <a:schemeClr val="tx1"/>
                </a:solidFill>
                <a:latin typeface="+mn-lt"/>
                <a:ea typeface="+mn-ea"/>
                <a:cs typeface="+mn-cs"/>
              </a:rPr>
              <a:t>3:18  </a:t>
            </a:r>
            <a:r>
              <a:rPr lang="zh-TW" altLang="en-US" sz="1200" dirty="0" smtClean="0"/>
              <a:t>即 或 不 然</a:t>
            </a:r>
            <a:endParaRPr lang="en-US" altLang="zh-TW"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Christianity in China        http://en.wikipedia.org/wiki/Christianity_in_China</a:t>
            </a:r>
            <a:endParaRPr lang="en-US" sz="1200" dirty="0" smtClean="0"/>
          </a:p>
          <a:p>
            <a:r>
              <a:rPr lang="en-US" sz="1200" b="0" i="0" kern="1200" dirty="0" smtClean="0">
                <a:solidFill>
                  <a:schemeClr val="tx1"/>
                </a:solidFill>
                <a:latin typeface="+mn-lt"/>
                <a:ea typeface="+mn-ea"/>
                <a:cs typeface="+mn-cs"/>
              </a:rPr>
              <a:t>Frank Lee, a Chinese academic who has studied the development of so-called house churches in the mainland, projected a respectable 20 million members for 'official' churches (registered with the Three-Self Church), whereas house churches boast 10 million Catholics and up to 70 million Protestants.</a:t>
            </a:r>
            <a:r>
              <a:rPr lang="en-US" sz="1200" b="0" i="0" u="none" strike="noStrike" kern="1200" baseline="30000" dirty="0" smtClean="0">
                <a:solidFill>
                  <a:schemeClr val="tx1"/>
                </a:solidFill>
                <a:latin typeface="+mn-lt"/>
                <a:ea typeface="+mn-ea"/>
                <a:cs typeface="+mn-cs"/>
                <a:hlinkClick r:id="rId3"/>
              </a:rPr>
              <a:t>[69]</a:t>
            </a:r>
            <a:r>
              <a:rPr lang="en-US" sz="1200" b="0" i="0" kern="1200" dirty="0" smtClean="0">
                <a:solidFill>
                  <a:schemeClr val="tx1"/>
                </a:solidFill>
                <a:latin typeface="+mn-lt"/>
                <a:ea typeface="+mn-ea"/>
                <a:cs typeface="+mn-cs"/>
              </a:rPr>
              <a:t> Meanwhile </a:t>
            </a:r>
            <a:r>
              <a:rPr lang="en-US" sz="1200" b="0" i="1" kern="1200" dirty="0" smtClean="0">
                <a:solidFill>
                  <a:schemeClr val="tx1"/>
                </a:solidFill>
                <a:latin typeface="+mn-lt"/>
                <a:ea typeface="+mn-ea"/>
                <a:cs typeface="+mn-cs"/>
              </a:rPr>
              <a:t>China Aid</a:t>
            </a:r>
            <a:r>
              <a:rPr lang="en-US" sz="1200" b="0" i="0" kern="1200" dirty="0" smtClean="0">
                <a:solidFill>
                  <a:schemeClr val="tx1"/>
                </a:solidFill>
                <a:latin typeface="+mn-lt"/>
                <a:ea typeface="+mn-ea"/>
                <a:cs typeface="+mn-cs"/>
              </a:rPr>
              <a:t>, a Christian charity working in China, have given 130 million (including house churches).</a:t>
            </a:r>
            <a:r>
              <a:rPr lang="en-US" sz="1200" b="0" i="0" u="none" strike="noStrike" kern="1200" baseline="30000" dirty="0" smtClean="0">
                <a:solidFill>
                  <a:schemeClr val="tx1"/>
                </a:solidFill>
                <a:latin typeface="+mn-lt"/>
                <a:ea typeface="+mn-ea"/>
                <a:cs typeface="+mn-cs"/>
                <a:hlinkClick r:id="rId3"/>
              </a:rPr>
              <a:t>[70]</a:t>
            </a:r>
            <a:endParaRPr lang="en-US" sz="1200" b="0" i="0" kern="1200" dirty="0" smtClean="0">
              <a:solidFill>
                <a:schemeClr val="tx1"/>
              </a:solidFill>
              <a:latin typeface="+mn-lt"/>
              <a:ea typeface="+mn-ea"/>
              <a:cs typeface="+mn-cs"/>
            </a:endParaRPr>
          </a:p>
          <a:p>
            <a:r>
              <a:rPr lang="en-US" dirty="0" smtClean="0"/>
              <a:t/>
            </a:r>
            <a:br>
              <a:rPr lang="en-US" dirty="0" smtClean="0"/>
            </a:br>
            <a:r>
              <a:rPr lang="en-US" sz="1200" b="0" i="0" kern="1200" dirty="0" smtClean="0">
                <a:solidFill>
                  <a:schemeClr val="tx1"/>
                </a:solidFill>
                <a:latin typeface="+mn-lt"/>
                <a:ea typeface="+mn-ea"/>
                <a:cs typeface="+mn-cs"/>
                <a:hlinkClick r:id="rId4"/>
              </a:rPr>
              <a:t>http://www.foxnews.com/world/2011/01/20/christianity-china/</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According to China Aid, a Texas-based human rights group, the number of Christians in China has increased 100-fold since 1949. Current estimates range from 80 million to 130 million active members. And one startling estimate from a Chinese Christian businessman has that number doubling or even tripling in the next generation.</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Read more: </a:t>
            </a:r>
            <a:r>
              <a:rPr lang="en-US" sz="1200" b="0" i="0" u="none" strike="noStrike" kern="1200" dirty="0" smtClean="0">
                <a:solidFill>
                  <a:schemeClr val="tx1"/>
                </a:solidFill>
                <a:latin typeface="+mn-lt"/>
                <a:ea typeface="+mn-ea"/>
                <a:cs typeface="+mn-cs"/>
                <a:hlinkClick r:id="rId4"/>
              </a:rPr>
              <a:t>http://www.foxnews.com/world/2011/01/20/christianity-china/#ixzz2NehMcvkf</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hlinkClick r:id="rId5"/>
              </a:rPr>
              <a:t>http://www.chinahighlights.com/travelguide/christianity.htm</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Present Chinese Christianity</a:t>
            </a:r>
          </a:p>
          <a:p>
            <a:r>
              <a:rPr lang="en-US" sz="1200" b="0" i="0" kern="1200" dirty="0" smtClean="0">
                <a:solidFill>
                  <a:schemeClr val="tx1"/>
                </a:solidFill>
                <a:latin typeface="+mn-lt"/>
                <a:ea typeface="+mn-ea"/>
                <a:cs typeface="+mn-cs"/>
              </a:rPr>
              <a:t>During the Cultural Revolution in the 1960s and 1970s, all religions were repressed. Churches, temples and mosques were destroyed, and many people were killed and tortured to drive people from religion. However, in the countryside in some eastern and northern provinces, Chinese Christianity suddenly started to grow very quickly as Chinese went around preaching from village to village. In some villages and small country towns, most of the people professed Christianity. The repression didn’t stop the growth, though it was usual for Christian leaders to be imprisoned.</a:t>
            </a:r>
          </a:p>
          <a:p>
            <a:endParaRPr lang="en-US" dirty="0"/>
          </a:p>
        </p:txBody>
      </p:sp>
      <p:sp>
        <p:nvSpPr>
          <p:cNvPr id="4" name="Slide Number Placeholder 3"/>
          <p:cNvSpPr>
            <a:spLocks noGrp="1"/>
          </p:cNvSpPr>
          <p:nvPr>
            <p:ph type="sldNum" sz="quarter" idx="10"/>
          </p:nvPr>
        </p:nvSpPr>
        <p:spPr/>
        <p:txBody>
          <a:bodyPr/>
          <a:lstStyle/>
          <a:p>
            <a:fld id="{A515D4D1-EAE2-4DB4-8EAF-3853EA582F4A}"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F60E63-2C8D-439D-97DF-5206E2AA14C2}" type="datetimeFigureOut">
              <a:rPr lang="en-US" smtClean="0"/>
              <a:pPr/>
              <a:t>3/17/2013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F60E63-2C8D-439D-97DF-5206E2AA14C2}" type="datetimeFigureOut">
              <a:rPr lang="en-US" smtClean="0"/>
              <a:pPr/>
              <a:t>3/17/2013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F60E63-2C8D-439D-97DF-5206E2AA14C2}" type="datetimeFigureOut">
              <a:rPr lang="en-US" smtClean="0"/>
              <a:pPr/>
              <a:t>3/17/2013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F60E63-2C8D-439D-97DF-5206E2AA14C2}" type="datetimeFigureOut">
              <a:rPr lang="en-US" smtClean="0"/>
              <a:pPr/>
              <a:t>3/17/2013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F60E63-2C8D-439D-97DF-5206E2AA14C2}" type="datetimeFigureOut">
              <a:rPr lang="en-US" smtClean="0"/>
              <a:pPr/>
              <a:t>3/17/2013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F60E63-2C8D-439D-97DF-5206E2AA14C2}" type="datetimeFigureOut">
              <a:rPr lang="en-US" smtClean="0"/>
              <a:pPr/>
              <a:t>3/17/2013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F60E63-2C8D-439D-97DF-5206E2AA14C2}" type="datetimeFigureOut">
              <a:rPr lang="en-US" smtClean="0"/>
              <a:pPr/>
              <a:t>3/17/2013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F60E63-2C8D-439D-97DF-5206E2AA14C2}" type="datetimeFigureOut">
              <a:rPr lang="en-US" smtClean="0"/>
              <a:pPr/>
              <a:t>3/17/2013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F60E63-2C8D-439D-97DF-5206E2AA14C2}" type="datetimeFigureOut">
              <a:rPr lang="en-US" smtClean="0"/>
              <a:pPr/>
              <a:t>3/17/2013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F60E63-2C8D-439D-97DF-5206E2AA14C2}" type="datetimeFigureOut">
              <a:rPr lang="en-US" smtClean="0"/>
              <a:pPr/>
              <a:t>3/17/2013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F60E63-2C8D-439D-97DF-5206E2AA14C2}" type="datetimeFigureOut">
              <a:rPr lang="en-US" smtClean="0"/>
              <a:pPr/>
              <a:t>3/17/2013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006B7B-C521-4D65-AA2D-37F7E42EC43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F60E63-2C8D-439D-97DF-5206E2AA14C2}" type="datetimeFigureOut">
              <a:rPr lang="en-US" smtClean="0"/>
              <a:pPr/>
              <a:t>3/17/2013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006B7B-C521-4D65-AA2D-37F7E42EC4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7704" y="1124744"/>
            <a:ext cx="5993244" cy="4062651"/>
          </a:xfrm>
          <a:prstGeom prst="rect">
            <a:avLst/>
          </a:prstGeom>
          <a:noFill/>
        </p:spPr>
        <p:txBody>
          <a:bodyPr wrap="none" rtlCol="0">
            <a:spAutoFit/>
          </a:bodyPr>
          <a:lstStyle/>
          <a:p>
            <a:r>
              <a:rPr lang="zh-TW" altLang="en-US" sz="4000" b="1" dirty="0" smtClean="0"/>
              <a:t>第　三　週：</a:t>
            </a:r>
            <a:r>
              <a:rPr lang="zh-TW" altLang="en-US" sz="4000" dirty="0" smtClean="0"/>
              <a:t>　</a:t>
            </a:r>
            <a:endParaRPr lang="en-US" altLang="zh-TW" sz="4000" dirty="0" smtClean="0"/>
          </a:p>
          <a:p>
            <a:endParaRPr lang="en-US" sz="4000" dirty="0" smtClean="0"/>
          </a:p>
          <a:p>
            <a:r>
              <a:rPr lang="zh-TW" altLang="en-US" sz="4000" dirty="0" smtClean="0"/>
              <a:t>１　復習</a:t>
            </a:r>
            <a:endParaRPr lang="en-US" altLang="zh-TW" sz="4000" dirty="0" smtClean="0"/>
          </a:p>
          <a:p>
            <a:pPr marL="342900" indent="-342900">
              <a:buAutoNum type="arabicDbPlain" startAt="2"/>
            </a:pPr>
            <a:r>
              <a:rPr lang="zh-TW" altLang="en-US" sz="4000" dirty="0" smtClean="0"/>
              <a:t>問題設計</a:t>
            </a:r>
            <a:endParaRPr lang="en-US" altLang="zh-TW" sz="4000" dirty="0" smtClean="0"/>
          </a:p>
          <a:p>
            <a:pPr marL="342900" indent="-342900">
              <a:buAutoNum type="arabicDbPlain" startAt="2"/>
            </a:pPr>
            <a:r>
              <a:rPr lang="en-US" sz="4000" dirty="0" smtClean="0"/>
              <a:t>Power point presentation</a:t>
            </a:r>
          </a:p>
          <a:p>
            <a:pPr marL="342900" indent="-342900">
              <a:buAutoNum type="arabicDbPlain" startAt="2"/>
            </a:pPr>
            <a:r>
              <a:rPr lang="zh-TW" altLang="en-US" sz="4000" dirty="0" smtClean="0"/>
              <a:t>復活</a:t>
            </a:r>
            <a:endParaRPr lang="en-US" sz="4000" dirty="0" smtClean="0"/>
          </a:p>
          <a:p>
            <a:pPr marL="342900" indent="-342900">
              <a:buAutoNum type="arabicDbPlain" startAt="2"/>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Christian_view.jpg"/>
          <p:cNvPicPr>
            <a:picLocks noChangeAspect="1"/>
          </p:cNvPicPr>
          <p:nvPr/>
        </p:nvPicPr>
        <p:blipFill>
          <a:blip r:embed="rId3" cstate="print"/>
          <a:stretch>
            <a:fillRect/>
          </a:stretch>
        </p:blipFill>
        <p:spPr>
          <a:xfrm>
            <a:off x="5868144" y="3212976"/>
            <a:ext cx="3024336" cy="2142238"/>
          </a:xfrm>
          <a:prstGeom prst="rect">
            <a:avLst/>
          </a:prstGeom>
        </p:spPr>
      </p:pic>
      <p:pic>
        <p:nvPicPr>
          <p:cNvPr id="4" name="Picture 3" descr="world_view.jpg"/>
          <p:cNvPicPr>
            <a:picLocks noChangeAspect="1"/>
          </p:cNvPicPr>
          <p:nvPr/>
        </p:nvPicPr>
        <p:blipFill>
          <a:blip r:embed="rId4" cstate="print"/>
          <a:stretch>
            <a:fillRect/>
          </a:stretch>
        </p:blipFill>
        <p:spPr>
          <a:xfrm>
            <a:off x="179512" y="3284984"/>
            <a:ext cx="3384376" cy="2422872"/>
          </a:xfrm>
          <a:prstGeom prst="rect">
            <a:avLst/>
          </a:prstGeom>
        </p:spPr>
      </p:pic>
      <p:pic>
        <p:nvPicPr>
          <p:cNvPr id="8" name="Picture 7" descr="Jesus_die_resurrection.jpg"/>
          <p:cNvPicPr>
            <a:picLocks noChangeAspect="1"/>
          </p:cNvPicPr>
          <p:nvPr/>
        </p:nvPicPr>
        <p:blipFill>
          <a:blip r:embed="rId5" cstate="print"/>
          <a:stretch>
            <a:fillRect/>
          </a:stretch>
        </p:blipFill>
        <p:spPr>
          <a:xfrm>
            <a:off x="3563888" y="188640"/>
            <a:ext cx="2390775" cy="1905000"/>
          </a:xfrm>
          <a:prstGeom prst="rect">
            <a:avLst/>
          </a:prstGeom>
        </p:spPr>
      </p:pic>
      <p:grpSp>
        <p:nvGrpSpPr>
          <p:cNvPr id="10" name="Group 9"/>
          <p:cNvGrpSpPr/>
          <p:nvPr/>
        </p:nvGrpSpPr>
        <p:grpSpPr>
          <a:xfrm>
            <a:off x="2492152" y="1637184"/>
            <a:ext cx="1490464" cy="1922512"/>
            <a:chOff x="2339752" y="1484784"/>
            <a:chExt cx="1490464" cy="1922512"/>
          </a:xfrm>
        </p:grpSpPr>
        <p:sp>
          <p:nvSpPr>
            <p:cNvPr id="11" name="Donut 10"/>
            <p:cNvSpPr/>
            <p:nvPr/>
          </p:nvSpPr>
          <p:spPr>
            <a:xfrm>
              <a:off x="2339752" y="2348880"/>
              <a:ext cx="914400" cy="1058416"/>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Donut 11"/>
            <p:cNvSpPr/>
            <p:nvPr/>
          </p:nvSpPr>
          <p:spPr>
            <a:xfrm>
              <a:off x="2627784" y="1916832"/>
              <a:ext cx="914400" cy="1058416"/>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Donut 12"/>
            <p:cNvSpPr/>
            <p:nvPr/>
          </p:nvSpPr>
          <p:spPr>
            <a:xfrm>
              <a:off x="2915816" y="1484784"/>
              <a:ext cx="914400" cy="1058416"/>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9" name="Group 8"/>
          <p:cNvGrpSpPr/>
          <p:nvPr/>
        </p:nvGrpSpPr>
        <p:grpSpPr>
          <a:xfrm flipH="1">
            <a:off x="5652120" y="1628800"/>
            <a:ext cx="1490464" cy="1922512"/>
            <a:chOff x="2339752" y="1484784"/>
            <a:chExt cx="1490464" cy="1922512"/>
          </a:xfrm>
        </p:grpSpPr>
        <p:sp>
          <p:nvSpPr>
            <p:cNvPr id="5" name="Donut 4"/>
            <p:cNvSpPr/>
            <p:nvPr/>
          </p:nvSpPr>
          <p:spPr>
            <a:xfrm>
              <a:off x="2339752" y="2348880"/>
              <a:ext cx="914400" cy="1058416"/>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onut 5"/>
            <p:cNvSpPr/>
            <p:nvPr/>
          </p:nvSpPr>
          <p:spPr>
            <a:xfrm>
              <a:off x="2627784" y="1916832"/>
              <a:ext cx="914400" cy="1058416"/>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Donut 6"/>
            <p:cNvSpPr/>
            <p:nvPr/>
          </p:nvSpPr>
          <p:spPr>
            <a:xfrm>
              <a:off x="2915816" y="1484784"/>
              <a:ext cx="914400" cy="1058416"/>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5" name="TextBox 14"/>
          <p:cNvSpPr txBox="1"/>
          <p:nvPr/>
        </p:nvSpPr>
        <p:spPr>
          <a:xfrm>
            <a:off x="323528" y="5877272"/>
            <a:ext cx="2646878" cy="584775"/>
          </a:xfrm>
          <a:prstGeom prst="rect">
            <a:avLst/>
          </a:prstGeom>
          <a:noFill/>
        </p:spPr>
        <p:txBody>
          <a:bodyPr wrap="none" rtlCol="0">
            <a:spAutoFit/>
          </a:bodyPr>
          <a:lstStyle/>
          <a:p>
            <a:r>
              <a:rPr lang="zh-TW" altLang="en-US" sz="3200" dirty="0" smtClean="0"/>
              <a:t>你心中的看法</a:t>
            </a:r>
            <a:endParaRPr lang="en-US" sz="3200" dirty="0"/>
          </a:p>
        </p:txBody>
      </p:sp>
      <p:sp>
        <p:nvSpPr>
          <p:cNvPr id="16" name="TextBox 15"/>
          <p:cNvSpPr txBox="1"/>
          <p:nvPr/>
        </p:nvSpPr>
        <p:spPr>
          <a:xfrm>
            <a:off x="5796136" y="5805264"/>
            <a:ext cx="3057247" cy="584775"/>
          </a:xfrm>
          <a:prstGeom prst="rect">
            <a:avLst/>
          </a:prstGeom>
          <a:noFill/>
        </p:spPr>
        <p:txBody>
          <a:bodyPr wrap="none" rtlCol="0">
            <a:spAutoFit/>
          </a:bodyPr>
          <a:lstStyle/>
          <a:p>
            <a:r>
              <a:rPr lang="zh-TW" altLang="en-US" sz="3200" dirty="0" smtClean="0"/>
              <a:t>以基督的心為心</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amond(in)">
                                      <p:cBhvr>
                                        <p:cTn id="10" dur="2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amond(in)">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amond(in)">
                                      <p:cBhvr>
                                        <p:cTn id="20" dur="2000"/>
                                        <p:tgtEl>
                                          <p:spTgt spid="14"/>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amond(in)">
                                      <p:cBhvr>
                                        <p:cTn id="23" dur="20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ox(in)">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checkerboard(across)">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7744" y="332656"/>
            <a:ext cx="3887603" cy="584775"/>
          </a:xfrm>
          <a:prstGeom prst="rect">
            <a:avLst/>
          </a:prstGeom>
          <a:noFill/>
        </p:spPr>
        <p:txBody>
          <a:bodyPr wrap="none" rtlCol="0">
            <a:spAutoFit/>
          </a:bodyPr>
          <a:lstStyle/>
          <a:p>
            <a:r>
              <a:rPr lang="zh-TW" altLang="en-US" sz="3200" dirty="0" smtClean="0"/>
              <a:t>練習</a:t>
            </a:r>
            <a:r>
              <a:rPr lang="en-US" altLang="zh-TW" sz="3200" dirty="0" smtClean="0"/>
              <a:t>:  </a:t>
            </a:r>
            <a:r>
              <a:rPr lang="zh-TW" altLang="en-US" sz="3200" dirty="0" smtClean="0"/>
              <a:t>使徒  </a:t>
            </a:r>
            <a:r>
              <a:rPr lang="en-US" altLang="zh-TW" sz="3200" dirty="0" smtClean="0"/>
              <a:t>16: 16-34</a:t>
            </a:r>
            <a:endParaRPr lang="en-US" sz="3200" dirty="0"/>
          </a:p>
        </p:txBody>
      </p:sp>
      <p:sp>
        <p:nvSpPr>
          <p:cNvPr id="3" name="TextBox 2"/>
          <p:cNvSpPr txBox="1"/>
          <p:nvPr/>
        </p:nvSpPr>
        <p:spPr>
          <a:xfrm>
            <a:off x="611560" y="1484784"/>
            <a:ext cx="4693914" cy="584775"/>
          </a:xfrm>
          <a:prstGeom prst="rect">
            <a:avLst/>
          </a:prstGeom>
          <a:noFill/>
        </p:spPr>
        <p:txBody>
          <a:bodyPr wrap="none" rtlCol="0">
            <a:spAutoFit/>
          </a:bodyPr>
          <a:lstStyle/>
          <a:p>
            <a:r>
              <a:rPr lang="en-US" altLang="zh-TW" sz="3200" dirty="0" smtClean="0"/>
              <a:t>1.</a:t>
            </a:r>
            <a:r>
              <a:rPr lang="zh-TW" altLang="en-US" sz="3200" dirty="0" smtClean="0"/>
              <a:t> 列出所有観察性的字句</a:t>
            </a:r>
            <a:endParaRPr lang="en-US" sz="3200" dirty="0"/>
          </a:p>
        </p:txBody>
      </p:sp>
      <p:sp>
        <p:nvSpPr>
          <p:cNvPr id="4" name="TextBox 3"/>
          <p:cNvSpPr txBox="1"/>
          <p:nvPr/>
        </p:nvSpPr>
        <p:spPr>
          <a:xfrm>
            <a:off x="683568" y="2420888"/>
            <a:ext cx="7669087" cy="584775"/>
          </a:xfrm>
          <a:prstGeom prst="rect">
            <a:avLst/>
          </a:prstGeom>
          <a:noFill/>
        </p:spPr>
        <p:txBody>
          <a:bodyPr wrap="none" rtlCol="0">
            <a:spAutoFit/>
          </a:bodyPr>
          <a:lstStyle/>
          <a:p>
            <a:r>
              <a:rPr lang="en-US" altLang="zh-TW" sz="3200" dirty="0" smtClean="0"/>
              <a:t>2.</a:t>
            </a:r>
            <a:r>
              <a:rPr lang="zh-TW" altLang="en-US" sz="3200" dirty="0" smtClean="0"/>
              <a:t> 嘗試解釋觀察到的現象</a:t>
            </a:r>
            <a:r>
              <a:rPr lang="en-US" altLang="zh-TW" sz="3200" dirty="0" smtClean="0"/>
              <a:t>,</a:t>
            </a:r>
            <a:r>
              <a:rPr lang="zh-TW" altLang="en-US" sz="3200" dirty="0" smtClean="0"/>
              <a:t>和不明白的部分</a:t>
            </a:r>
            <a:endParaRPr lang="en-US" sz="3200" dirty="0"/>
          </a:p>
        </p:txBody>
      </p:sp>
      <p:sp>
        <p:nvSpPr>
          <p:cNvPr id="5" name="TextBox 4"/>
          <p:cNvSpPr txBox="1"/>
          <p:nvPr/>
        </p:nvSpPr>
        <p:spPr>
          <a:xfrm>
            <a:off x="683568" y="3212976"/>
            <a:ext cx="3462807" cy="584775"/>
          </a:xfrm>
          <a:prstGeom prst="rect">
            <a:avLst/>
          </a:prstGeom>
          <a:noFill/>
        </p:spPr>
        <p:txBody>
          <a:bodyPr wrap="none" rtlCol="0">
            <a:spAutoFit/>
          </a:bodyPr>
          <a:lstStyle/>
          <a:p>
            <a:r>
              <a:rPr lang="en-US" altLang="zh-TW" sz="3200" dirty="0" smtClean="0"/>
              <a:t>3.</a:t>
            </a:r>
            <a:r>
              <a:rPr lang="zh-TW" altLang="en-US" sz="3200" dirty="0" smtClean="0"/>
              <a:t> 找出經文的主題</a:t>
            </a:r>
            <a:endParaRPr lang="en-US" sz="3200" dirty="0"/>
          </a:p>
        </p:txBody>
      </p:sp>
      <p:sp>
        <p:nvSpPr>
          <p:cNvPr id="6" name="TextBox 5"/>
          <p:cNvSpPr txBox="1"/>
          <p:nvPr/>
        </p:nvSpPr>
        <p:spPr>
          <a:xfrm>
            <a:off x="683568" y="4149080"/>
            <a:ext cx="5206875" cy="584775"/>
          </a:xfrm>
          <a:prstGeom prst="rect">
            <a:avLst/>
          </a:prstGeom>
          <a:noFill/>
        </p:spPr>
        <p:txBody>
          <a:bodyPr wrap="none" rtlCol="0">
            <a:spAutoFit/>
          </a:bodyPr>
          <a:lstStyle/>
          <a:p>
            <a:r>
              <a:rPr lang="en-US" altLang="zh-TW" sz="3200" dirty="0" smtClean="0"/>
              <a:t>4.</a:t>
            </a:r>
            <a:r>
              <a:rPr lang="zh-TW" altLang="en-US" sz="3200" dirty="0" smtClean="0"/>
              <a:t> 從經文主題</a:t>
            </a:r>
            <a:r>
              <a:rPr lang="en-US" altLang="zh-TW" sz="3200" dirty="0" smtClean="0"/>
              <a:t>,</a:t>
            </a:r>
            <a:r>
              <a:rPr lang="zh-TW" altLang="en-US" sz="3200" dirty="0" smtClean="0"/>
              <a:t>找出一個應用</a:t>
            </a:r>
            <a:endParaRPr lang="en-US" sz="3200" dirty="0"/>
          </a:p>
        </p:txBody>
      </p:sp>
      <p:sp>
        <p:nvSpPr>
          <p:cNvPr id="7" name="TextBox 6"/>
          <p:cNvSpPr txBox="1"/>
          <p:nvPr/>
        </p:nvSpPr>
        <p:spPr>
          <a:xfrm>
            <a:off x="683568" y="5157192"/>
            <a:ext cx="7258718" cy="584775"/>
          </a:xfrm>
          <a:prstGeom prst="rect">
            <a:avLst/>
          </a:prstGeom>
          <a:noFill/>
        </p:spPr>
        <p:txBody>
          <a:bodyPr wrap="none" rtlCol="0">
            <a:spAutoFit/>
          </a:bodyPr>
          <a:lstStyle/>
          <a:p>
            <a:r>
              <a:rPr lang="en-US" altLang="zh-TW" sz="3200" dirty="0" smtClean="0"/>
              <a:t>5.</a:t>
            </a:r>
            <a:r>
              <a:rPr lang="zh-TW" altLang="en-US" sz="3200" dirty="0" smtClean="0"/>
              <a:t> 請設計一個開場白</a:t>
            </a:r>
            <a:r>
              <a:rPr lang="en-US" altLang="zh-TW" sz="3200" dirty="0" smtClean="0"/>
              <a:t>,</a:t>
            </a:r>
            <a:r>
              <a:rPr lang="zh-TW" altLang="en-US" sz="3200" dirty="0" smtClean="0"/>
              <a:t>帶大家來思考經文</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6632"/>
            <a:ext cx="3369833" cy="584775"/>
          </a:xfrm>
          <a:prstGeom prst="rect">
            <a:avLst/>
          </a:prstGeom>
          <a:noFill/>
        </p:spPr>
        <p:txBody>
          <a:bodyPr wrap="none" rtlCol="0">
            <a:spAutoFit/>
          </a:bodyPr>
          <a:lstStyle/>
          <a:p>
            <a:r>
              <a:rPr lang="en-US" altLang="zh-TW" sz="3200" dirty="0" smtClean="0"/>
              <a:t>1.</a:t>
            </a:r>
            <a:r>
              <a:rPr lang="zh-TW" altLang="en-US" sz="3200" dirty="0" smtClean="0"/>
              <a:t>確立經文的主題</a:t>
            </a:r>
            <a:endParaRPr lang="en-US" sz="3200" dirty="0"/>
          </a:p>
        </p:txBody>
      </p:sp>
      <p:sp>
        <p:nvSpPr>
          <p:cNvPr id="3" name="TextBox 2"/>
          <p:cNvSpPr txBox="1"/>
          <p:nvPr/>
        </p:nvSpPr>
        <p:spPr>
          <a:xfrm>
            <a:off x="0" y="980728"/>
            <a:ext cx="9254457" cy="584775"/>
          </a:xfrm>
          <a:prstGeom prst="rect">
            <a:avLst/>
          </a:prstGeom>
          <a:noFill/>
        </p:spPr>
        <p:txBody>
          <a:bodyPr wrap="none" rtlCol="0">
            <a:spAutoFit/>
          </a:bodyPr>
          <a:lstStyle/>
          <a:p>
            <a:r>
              <a:rPr lang="en-US" altLang="zh-TW" sz="3200" dirty="0" smtClean="0"/>
              <a:t>2.</a:t>
            </a:r>
            <a:r>
              <a:rPr lang="zh-TW" altLang="en-US" sz="3200" dirty="0" smtClean="0"/>
              <a:t> 用比較通俗的話</a:t>
            </a:r>
            <a:r>
              <a:rPr lang="en-US" altLang="zh-TW" sz="3200" dirty="0" smtClean="0"/>
              <a:t>,</a:t>
            </a:r>
            <a:r>
              <a:rPr lang="zh-TW" altLang="en-US" sz="3200" dirty="0" smtClean="0"/>
              <a:t>來表達主題</a:t>
            </a:r>
            <a:r>
              <a:rPr lang="en-US" altLang="zh-TW" sz="3200" dirty="0" smtClean="0"/>
              <a:t>.(</a:t>
            </a:r>
            <a:r>
              <a:rPr lang="zh-TW" altLang="en-US" sz="3200" dirty="0" smtClean="0"/>
              <a:t>貼近一般人的感受</a:t>
            </a:r>
            <a:r>
              <a:rPr lang="en-US" altLang="zh-TW" sz="3200" dirty="0" smtClean="0"/>
              <a:t>)</a:t>
            </a:r>
            <a:endParaRPr lang="en-US" sz="3200" dirty="0"/>
          </a:p>
        </p:txBody>
      </p:sp>
      <p:sp>
        <p:nvSpPr>
          <p:cNvPr id="4" name="TextBox 3"/>
          <p:cNvSpPr txBox="1"/>
          <p:nvPr/>
        </p:nvSpPr>
        <p:spPr>
          <a:xfrm>
            <a:off x="0" y="1988840"/>
            <a:ext cx="8182048" cy="1077218"/>
          </a:xfrm>
          <a:prstGeom prst="rect">
            <a:avLst/>
          </a:prstGeom>
          <a:noFill/>
        </p:spPr>
        <p:txBody>
          <a:bodyPr wrap="none" rtlCol="0">
            <a:spAutoFit/>
          </a:bodyPr>
          <a:lstStyle/>
          <a:p>
            <a:r>
              <a:rPr lang="en-US" altLang="zh-TW" sz="3200" dirty="0" smtClean="0"/>
              <a:t>3.</a:t>
            </a:r>
            <a:r>
              <a:rPr lang="zh-TW" altLang="en-US" sz="3200" dirty="0" smtClean="0"/>
              <a:t> 根據時間　４０　分鐘</a:t>
            </a:r>
            <a:r>
              <a:rPr lang="en-US" altLang="zh-TW" sz="3200" dirty="0" smtClean="0"/>
              <a:t>,</a:t>
            </a:r>
            <a:r>
              <a:rPr lang="zh-TW" altLang="en-US" sz="3200" dirty="0" smtClean="0"/>
              <a:t>將問題作適度安排</a:t>
            </a:r>
            <a:r>
              <a:rPr lang="en-US" altLang="zh-TW" sz="3200" dirty="0" smtClean="0"/>
              <a:t>,</a:t>
            </a:r>
          </a:p>
          <a:p>
            <a:r>
              <a:rPr lang="en-US" altLang="zh-TW" sz="3200" dirty="0" smtClean="0"/>
              <a:t>(</a:t>
            </a:r>
            <a:r>
              <a:rPr lang="zh-TW" altLang="en-US" sz="3200" dirty="0" smtClean="0"/>
              <a:t>參考</a:t>
            </a:r>
            <a:r>
              <a:rPr lang="en-US" altLang="zh-TW" sz="3200" dirty="0" smtClean="0"/>
              <a:t>: 2</a:t>
            </a:r>
            <a:r>
              <a:rPr lang="zh-TW" altLang="en-US" sz="3200" dirty="0" smtClean="0"/>
              <a:t>成 開場白</a:t>
            </a:r>
            <a:r>
              <a:rPr lang="en-US" altLang="zh-TW" sz="3200" dirty="0" smtClean="0"/>
              <a:t>, 6 </a:t>
            </a:r>
            <a:r>
              <a:rPr lang="zh-TW" altLang="en-US" sz="3200" dirty="0" smtClean="0"/>
              <a:t>成 研經</a:t>
            </a:r>
            <a:r>
              <a:rPr lang="en-US" altLang="zh-TW" sz="3200" dirty="0" smtClean="0"/>
              <a:t>, 2 </a:t>
            </a:r>
            <a:r>
              <a:rPr lang="zh-TW" altLang="en-US" sz="3200" dirty="0" smtClean="0"/>
              <a:t>成 結論</a:t>
            </a:r>
            <a:r>
              <a:rPr lang="en-US" altLang="zh-TW" sz="3200" dirty="0" smtClean="0"/>
              <a:t>)</a:t>
            </a:r>
            <a:r>
              <a:rPr lang="zh-TW" altLang="en-US" sz="3200" dirty="0" smtClean="0"/>
              <a:t>　</a:t>
            </a:r>
            <a:endParaRPr lang="en-US" altLang="zh-TW" sz="3200" dirty="0" smtClean="0"/>
          </a:p>
        </p:txBody>
      </p:sp>
      <p:sp>
        <p:nvSpPr>
          <p:cNvPr id="5" name="TextBox 4"/>
          <p:cNvSpPr txBox="1"/>
          <p:nvPr/>
        </p:nvSpPr>
        <p:spPr>
          <a:xfrm>
            <a:off x="0" y="3429000"/>
            <a:ext cx="9411551" cy="1569660"/>
          </a:xfrm>
          <a:prstGeom prst="rect">
            <a:avLst/>
          </a:prstGeom>
          <a:noFill/>
        </p:spPr>
        <p:txBody>
          <a:bodyPr wrap="none" rtlCol="0">
            <a:spAutoFit/>
          </a:bodyPr>
          <a:lstStyle/>
          <a:p>
            <a:r>
              <a:rPr lang="zh-TW" altLang="en-US" sz="3200" dirty="0" smtClean="0"/>
              <a:t>設計題目</a:t>
            </a:r>
            <a:r>
              <a:rPr lang="en-US" altLang="zh-TW" sz="3200" dirty="0" smtClean="0"/>
              <a:t>: </a:t>
            </a:r>
            <a:r>
              <a:rPr lang="zh-TW" altLang="en-US" sz="3200" dirty="0" smtClean="0"/>
              <a:t>由淺 入深  </a:t>
            </a:r>
            <a:r>
              <a:rPr lang="en-US" altLang="zh-TW" sz="3200" dirty="0" smtClean="0"/>
              <a:t>( </a:t>
            </a:r>
            <a:r>
              <a:rPr lang="zh-TW" altLang="en-US" sz="3200" dirty="0" smtClean="0"/>
              <a:t>觀察 </a:t>
            </a:r>
            <a:r>
              <a:rPr lang="en-US" altLang="zh-TW" sz="3200" dirty="0" smtClean="0"/>
              <a:t>-&gt; </a:t>
            </a:r>
            <a:r>
              <a:rPr lang="zh-TW" altLang="en-US" sz="3200" dirty="0" smtClean="0"/>
              <a:t>解釋 </a:t>
            </a:r>
            <a:r>
              <a:rPr lang="en-US" altLang="zh-TW" sz="3200" dirty="0" smtClean="0"/>
              <a:t>-&gt; </a:t>
            </a:r>
            <a:r>
              <a:rPr lang="zh-TW" altLang="en-US" sz="3200" dirty="0" smtClean="0"/>
              <a:t>應用</a:t>
            </a:r>
            <a:r>
              <a:rPr lang="en-US" altLang="zh-TW" sz="3200" dirty="0" smtClean="0"/>
              <a:t>)</a:t>
            </a:r>
          </a:p>
          <a:p>
            <a:r>
              <a:rPr lang="en-US" altLang="zh-TW" sz="3200" dirty="0" smtClean="0"/>
              <a:t>          </a:t>
            </a:r>
            <a:r>
              <a:rPr lang="zh-TW" altLang="en-US" sz="3200" dirty="0" smtClean="0"/>
              <a:t>環環相扣</a:t>
            </a:r>
            <a:r>
              <a:rPr lang="en-US" altLang="zh-TW" sz="3200" dirty="0" smtClean="0"/>
              <a:t>( </a:t>
            </a:r>
            <a:r>
              <a:rPr lang="zh-TW" altLang="en-US" sz="3200" dirty="0" smtClean="0"/>
              <a:t>使題目前後連貫</a:t>
            </a:r>
            <a:r>
              <a:rPr lang="en-US" altLang="zh-TW" sz="3200" dirty="0" smtClean="0"/>
              <a:t>),  </a:t>
            </a:r>
            <a:r>
              <a:rPr lang="zh-TW" altLang="en-US" sz="3200" dirty="0" smtClean="0"/>
              <a:t>刪去離題的題目</a:t>
            </a:r>
          </a:p>
          <a:p>
            <a:r>
              <a:rPr lang="zh-TW" altLang="en-US" sz="3200" dirty="0" smtClean="0"/>
              <a:t>               根據 組員程度</a:t>
            </a:r>
            <a:r>
              <a:rPr lang="en-US" altLang="zh-TW" sz="3200" dirty="0" smtClean="0"/>
              <a:t>,</a:t>
            </a:r>
            <a:r>
              <a:rPr lang="zh-TW" altLang="en-US" sz="3200" dirty="0" smtClean="0"/>
              <a:t>選合適的應用</a:t>
            </a:r>
            <a:r>
              <a:rPr lang="en-US" altLang="zh-TW" sz="3200" dirty="0" smtClean="0"/>
              <a:t>.</a:t>
            </a:r>
            <a:endParaRPr lang="en-US" sz="3200" dirty="0"/>
          </a:p>
        </p:txBody>
      </p:sp>
      <p:sp>
        <p:nvSpPr>
          <p:cNvPr id="6" name="TextBox 5"/>
          <p:cNvSpPr txBox="1"/>
          <p:nvPr/>
        </p:nvSpPr>
        <p:spPr>
          <a:xfrm>
            <a:off x="0" y="5301208"/>
            <a:ext cx="5197257" cy="1384995"/>
          </a:xfrm>
          <a:prstGeom prst="rect">
            <a:avLst/>
          </a:prstGeom>
          <a:noFill/>
        </p:spPr>
        <p:txBody>
          <a:bodyPr wrap="none" rtlCol="0">
            <a:spAutoFit/>
          </a:bodyPr>
          <a:lstStyle/>
          <a:p>
            <a:r>
              <a:rPr lang="zh-TW" altLang="en-US" sz="2800" dirty="0" smtClean="0">
                <a:solidFill>
                  <a:srgbClr val="FF0000"/>
                </a:solidFill>
              </a:rPr>
              <a:t>組長本有較詳盡 答案</a:t>
            </a:r>
            <a:r>
              <a:rPr lang="en-US" altLang="zh-TW" sz="2800" dirty="0" smtClean="0">
                <a:solidFill>
                  <a:srgbClr val="FF0000"/>
                </a:solidFill>
              </a:rPr>
              <a:t>, </a:t>
            </a:r>
            <a:r>
              <a:rPr lang="zh-TW" altLang="en-US" sz="2800" dirty="0" smtClean="0">
                <a:solidFill>
                  <a:srgbClr val="FF0000"/>
                </a:solidFill>
              </a:rPr>
              <a:t>建議購買</a:t>
            </a:r>
            <a:r>
              <a:rPr lang="en-US" altLang="zh-TW" sz="2800" dirty="0" smtClean="0">
                <a:solidFill>
                  <a:srgbClr val="FF0000"/>
                </a:solidFill>
              </a:rPr>
              <a:t>.</a:t>
            </a:r>
          </a:p>
          <a:p>
            <a:r>
              <a:rPr lang="zh-TW" altLang="en-US" sz="2800" dirty="0">
                <a:solidFill>
                  <a:srgbClr val="FF0000"/>
                </a:solidFill>
              </a:rPr>
              <a:t>如有困難</a:t>
            </a:r>
            <a:r>
              <a:rPr lang="en-US" altLang="zh-TW" sz="2800" dirty="0">
                <a:solidFill>
                  <a:srgbClr val="FF0000"/>
                </a:solidFill>
              </a:rPr>
              <a:t>,</a:t>
            </a:r>
            <a:r>
              <a:rPr lang="zh-TW" altLang="en-US" sz="2800" dirty="0">
                <a:solidFill>
                  <a:srgbClr val="FF0000"/>
                </a:solidFill>
              </a:rPr>
              <a:t>可向組長借閱</a:t>
            </a:r>
            <a:r>
              <a:rPr lang="en-US" altLang="zh-TW" sz="2800" dirty="0">
                <a:solidFill>
                  <a:srgbClr val="FF0000"/>
                </a:solidFill>
              </a:rPr>
              <a:t>. </a:t>
            </a:r>
            <a:endParaRPr lang="en-US" altLang="zh-TW" sz="2800" dirty="0" smtClean="0">
              <a:solidFill>
                <a:srgbClr val="FF0000"/>
              </a:solidFill>
            </a:endParaRPr>
          </a:p>
          <a:p>
            <a:r>
              <a:rPr lang="zh-TW" altLang="en-US" sz="2800" dirty="0">
                <a:solidFill>
                  <a:srgbClr val="FF0000"/>
                </a:solidFill>
              </a:rPr>
              <a:t>想拷 背</a:t>
            </a:r>
            <a:r>
              <a:rPr lang="en-US" altLang="zh-TW" sz="2800" dirty="0">
                <a:solidFill>
                  <a:srgbClr val="FF0000"/>
                </a:solidFill>
              </a:rPr>
              <a:t>,</a:t>
            </a:r>
            <a:r>
              <a:rPr lang="zh-TW" altLang="en-US" sz="2800" dirty="0">
                <a:solidFill>
                  <a:srgbClr val="FF0000"/>
                </a:solidFill>
              </a:rPr>
              <a:t>請限制在 </a:t>
            </a:r>
            <a:r>
              <a:rPr lang="en-US" altLang="zh-TW" sz="2800" dirty="0">
                <a:solidFill>
                  <a:srgbClr val="FF0000"/>
                </a:solidFill>
              </a:rPr>
              <a:t>1 </a:t>
            </a:r>
            <a:r>
              <a:rPr lang="zh-TW" altLang="en-US" sz="2800" dirty="0">
                <a:solidFill>
                  <a:srgbClr val="FF0000"/>
                </a:solidFill>
              </a:rPr>
              <a:t>成 內容以內</a:t>
            </a:r>
            <a:endParaRPr lang="en-US" sz="28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i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ox(in)">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548680"/>
            <a:ext cx="6454716" cy="584775"/>
          </a:xfrm>
          <a:prstGeom prst="rect">
            <a:avLst/>
          </a:prstGeom>
          <a:noFill/>
        </p:spPr>
        <p:txBody>
          <a:bodyPr wrap="none" rtlCol="0">
            <a:spAutoFit/>
          </a:bodyPr>
          <a:lstStyle/>
          <a:p>
            <a:r>
              <a:rPr lang="zh-TW" altLang="en-US" sz="3200" dirty="0" smtClean="0"/>
              <a:t>收集圖像</a:t>
            </a:r>
            <a:r>
              <a:rPr lang="en-US" altLang="zh-TW" dirty="0" smtClean="0"/>
              <a:t>,  </a:t>
            </a:r>
            <a:r>
              <a:rPr lang="en-US" dirty="0" smtClean="0"/>
              <a:t>https://www.google.com/imghp?hl=en&amp;tab=wi</a:t>
            </a:r>
            <a:endParaRPr lang="en-US" dirty="0"/>
          </a:p>
        </p:txBody>
      </p:sp>
      <p:sp>
        <p:nvSpPr>
          <p:cNvPr id="3" name="TextBox 2"/>
          <p:cNvSpPr txBox="1"/>
          <p:nvPr/>
        </p:nvSpPr>
        <p:spPr>
          <a:xfrm>
            <a:off x="899592" y="2276872"/>
            <a:ext cx="4461029" cy="584775"/>
          </a:xfrm>
          <a:prstGeom prst="rect">
            <a:avLst/>
          </a:prstGeom>
          <a:noFill/>
        </p:spPr>
        <p:txBody>
          <a:bodyPr wrap="none" rtlCol="0">
            <a:spAutoFit/>
          </a:bodyPr>
          <a:lstStyle/>
          <a:p>
            <a:r>
              <a:rPr lang="zh-TW" altLang="en-US" sz="3200" dirty="0" smtClean="0"/>
              <a:t>聖經地圖</a:t>
            </a:r>
            <a:r>
              <a:rPr lang="en-US" altLang="zh-TW" dirty="0" smtClean="0"/>
              <a:t>: </a:t>
            </a:r>
            <a:r>
              <a:rPr lang="en-US" dirty="0" smtClean="0"/>
              <a:t>http://www.biblemap.org/</a:t>
            </a:r>
            <a:endParaRPr lang="en-US" dirty="0"/>
          </a:p>
        </p:txBody>
      </p:sp>
      <p:sp>
        <p:nvSpPr>
          <p:cNvPr id="4" name="TextBox 3"/>
          <p:cNvSpPr txBox="1"/>
          <p:nvPr/>
        </p:nvSpPr>
        <p:spPr>
          <a:xfrm>
            <a:off x="1043608" y="3789040"/>
            <a:ext cx="1826141" cy="584775"/>
          </a:xfrm>
          <a:prstGeom prst="rect">
            <a:avLst/>
          </a:prstGeom>
          <a:noFill/>
        </p:spPr>
        <p:txBody>
          <a:bodyPr wrap="none" rtlCol="0">
            <a:spAutoFit/>
          </a:bodyPr>
          <a:lstStyle/>
          <a:p>
            <a:r>
              <a:rPr lang="zh-TW" altLang="en-US" sz="3200" dirty="0" smtClean="0"/>
              <a:t>動態轉換</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9552" y="836715"/>
          <a:ext cx="8136904" cy="6021288"/>
        </p:xfrm>
        <a:graphic>
          <a:graphicData uri="http://schemas.openxmlformats.org/drawingml/2006/table">
            <a:tbl>
              <a:tblPr firstRow="1" bandRow="1">
                <a:tableStyleId>{5C22544A-7EE6-4342-B048-85BDC9FD1C3A}</a:tableStyleId>
              </a:tblPr>
              <a:tblGrid>
                <a:gridCol w="896629"/>
                <a:gridCol w="7240275"/>
              </a:tblGrid>
              <a:tr h="669032">
                <a:tc>
                  <a:txBody>
                    <a:bodyPr/>
                    <a:lstStyle/>
                    <a:p>
                      <a:endParaRPr lang="en-US" dirty="0"/>
                    </a:p>
                  </a:txBody>
                  <a:tcPr>
                    <a:solidFill>
                      <a:schemeClr val="bg1"/>
                    </a:solidFill>
                  </a:tcPr>
                </a:tc>
                <a:tc>
                  <a:txBody>
                    <a:bodyPr/>
                    <a:lstStyle/>
                    <a:p>
                      <a:r>
                        <a:rPr lang="zh-TW" altLang="en-US" dirty="0" smtClean="0"/>
                        <a:t>前</a:t>
                      </a:r>
                      <a:endParaRPr lang="en-US" dirty="0"/>
                    </a:p>
                  </a:txBody>
                  <a:tcPr>
                    <a:solidFill>
                      <a:schemeClr val="bg1"/>
                    </a:solidFill>
                  </a:tcPr>
                </a:tc>
              </a:tr>
              <a:tr h="669032">
                <a:tc>
                  <a:txBody>
                    <a:bodyPr/>
                    <a:lstStyle/>
                    <a:p>
                      <a:endParaRPr lang="en-US" dirty="0"/>
                    </a:p>
                  </a:txBody>
                  <a:tcPr/>
                </a:tc>
                <a:tc>
                  <a:txBody>
                    <a:bodyPr/>
                    <a:lstStyle/>
                    <a:p>
                      <a:endParaRPr lang="en-US" dirty="0"/>
                    </a:p>
                  </a:txBody>
                  <a:tcPr/>
                </a:tc>
              </a:tr>
              <a:tr h="669032">
                <a:tc>
                  <a:txBody>
                    <a:bodyPr/>
                    <a:lstStyle/>
                    <a:p>
                      <a:endParaRPr lang="en-US"/>
                    </a:p>
                  </a:txBody>
                  <a:tcPr/>
                </a:tc>
                <a:tc>
                  <a:txBody>
                    <a:bodyPr/>
                    <a:lstStyle/>
                    <a:p>
                      <a:endParaRPr lang="en-US" dirty="0"/>
                    </a:p>
                  </a:txBody>
                  <a:tcPr/>
                </a:tc>
              </a:tr>
              <a:tr h="669032">
                <a:tc>
                  <a:txBody>
                    <a:bodyPr/>
                    <a:lstStyle/>
                    <a:p>
                      <a:endParaRPr lang="en-US"/>
                    </a:p>
                  </a:txBody>
                  <a:tcPr/>
                </a:tc>
                <a:tc>
                  <a:txBody>
                    <a:bodyPr/>
                    <a:lstStyle/>
                    <a:p>
                      <a:endParaRPr lang="en-US" dirty="0"/>
                    </a:p>
                  </a:txBody>
                  <a:tcPr/>
                </a:tc>
              </a:tr>
              <a:tr h="669032">
                <a:tc>
                  <a:txBody>
                    <a:bodyPr/>
                    <a:lstStyle/>
                    <a:p>
                      <a:endParaRPr lang="en-US"/>
                    </a:p>
                  </a:txBody>
                  <a:tcPr/>
                </a:tc>
                <a:tc>
                  <a:txBody>
                    <a:bodyPr/>
                    <a:lstStyle/>
                    <a:p>
                      <a:endParaRPr lang="en-US" dirty="0"/>
                    </a:p>
                  </a:txBody>
                  <a:tcPr/>
                </a:tc>
              </a:tr>
              <a:tr h="669032">
                <a:tc>
                  <a:txBody>
                    <a:bodyPr/>
                    <a:lstStyle/>
                    <a:p>
                      <a:endParaRPr lang="en-US"/>
                    </a:p>
                  </a:txBody>
                  <a:tcPr/>
                </a:tc>
                <a:tc>
                  <a:txBody>
                    <a:bodyPr/>
                    <a:lstStyle/>
                    <a:p>
                      <a:endParaRPr lang="en-US" dirty="0"/>
                    </a:p>
                  </a:txBody>
                  <a:tcPr/>
                </a:tc>
              </a:tr>
              <a:tr h="669032">
                <a:tc>
                  <a:txBody>
                    <a:bodyPr/>
                    <a:lstStyle/>
                    <a:p>
                      <a:endParaRPr lang="en-US"/>
                    </a:p>
                  </a:txBody>
                  <a:tcPr/>
                </a:tc>
                <a:tc>
                  <a:txBody>
                    <a:bodyPr/>
                    <a:lstStyle/>
                    <a:p>
                      <a:endParaRPr lang="en-US" dirty="0"/>
                    </a:p>
                  </a:txBody>
                  <a:tcPr/>
                </a:tc>
              </a:tr>
              <a:tr h="669032">
                <a:tc>
                  <a:txBody>
                    <a:bodyPr/>
                    <a:lstStyle/>
                    <a:p>
                      <a:endParaRPr lang="en-US"/>
                    </a:p>
                  </a:txBody>
                  <a:tcPr/>
                </a:tc>
                <a:tc>
                  <a:txBody>
                    <a:bodyPr/>
                    <a:lstStyle/>
                    <a:p>
                      <a:endParaRPr lang="en-US" dirty="0"/>
                    </a:p>
                  </a:txBody>
                  <a:tcPr/>
                </a:tc>
              </a:tr>
              <a:tr h="669032">
                <a:tc>
                  <a:txBody>
                    <a:bodyPr/>
                    <a:lstStyle/>
                    <a:p>
                      <a:endParaRPr lang="en-US" dirty="0"/>
                    </a:p>
                  </a:txBody>
                  <a:tcPr/>
                </a:tc>
                <a:tc>
                  <a:txBody>
                    <a:bodyPr/>
                    <a:lstStyle/>
                    <a:p>
                      <a:endParaRPr lang="en-US" dirty="0"/>
                    </a:p>
                  </a:txBody>
                  <a:tcPr/>
                </a:tc>
              </a:tr>
            </a:tbl>
          </a:graphicData>
        </a:graphic>
      </p:graphicFrame>
      <p:sp>
        <p:nvSpPr>
          <p:cNvPr id="2" name="TextBox 1"/>
          <p:cNvSpPr txBox="1"/>
          <p:nvPr/>
        </p:nvSpPr>
        <p:spPr>
          <a:xfrm>
            <a:off x="1043608" y="404664"/>
            <a:ext cx="4931093" cy="369332"/>
          </a:xfrm>
          <a:prstGeom prst="rect">
            <a:avLst/>
          </a:prstGeom>
          <a:noFill/>
        </p:spPr>
        <p:txBody>
          <a:bodyPr wrap="none" rtlCol="0">
            <a:spAutoFit/>
          </a:bodyPr>
          <a:lstStyle/>
          <a:p>
            <a:r>
              <a:rPr lang="en-US" dirty="0" smtClean="0"/>
              <a:t>http://www.youtube.com/watch?v=2-ntLGOyHw4 </a:t>
            </a:r>
            <a:endParaRPr lang="en-US" dirty="0"/>
          </a:p>
        </p:txBody>
      </p:sp>
      <p:graphicFrame>
        <p:nvGraphicFramePr>
          <p:cNvPr id="3" name="Object 2"/>
          <p:cNvGraphicFramePr>
            <a:graphicFrameLocks noChangeAspect="1"/>
          </p:cNvGraphicFramePr>
          <p:nvPr/>
        </p:nvGraphicFramePr>
        <p:xfrm>
          <a:off x="1619672" y="1157437"/>
          <a:ext cx="2170113" cy="687387"/>
        </p:xfrm>
        <a:graphic>
          <a:graphicData uri="http://schemas.openxmlformats.org/presentationml/2006/ole">
            <p:oleObj spid="_x0000_s1026" name="Packager Shell Object" showAsIcon="1" r:id="rId4" imgW="2170080" imgH="686880" progId="Package">
              <p:embed/>
            </p:oleObj>
          </a:graphicData>
        </a:graphic>
      </p:graphicFrame>
      <p:sp>
        <p:nvSpPr>
          <p:cNvPr id="4" name="TextBox 3"/>
          <p:cNvSpPr txBox="1"/>
          <p:nvPr/>
        </p:nvSpPr>
        <p:spPr>
          <a:xfrm>
            <a:off x="1547664" y="1628800"/>
            <a:ext cx="3493264" cy="523220"/>
          </a:xfrm>
          <a:prstGeom prst="rect">
            <a:avLst/>
          </a:prstGeom>
          <a:noFill/>
        </p:spPr>
        <p:txBody>
          <a:bodyPr wrap="none" rtlCol="0">
            <a:spAutoFit/>
          </a:bodyPr>
          <a:lstStyle/>
          <a:p>
            <a:r>
              <a:rPr lang="zh-TW" altLang="en-US" sz="2800" dirty="0" smtClean="0"/>
              <a:t> </a:t>
            </a:r>
            <a:r>
              <a:rPr lang="en-US" altLang="zh-TW" sz="2800" dirty="0" smtClean="0"/>
              <a:t>1</a:t>
            </a:r>
            <a:r>
              <a:rPr lang="zh-TW" altLang="en-US" sz="2800" dirty="0" smtClean="0"/>
              <a:t> 確立主題</a:t>
            </a:r>
            <a:r>
              <a:rPr lang="en-US" altLang="zh-TW" sz="2800" dirty="0" smtClean="0"/>
              <a:t>,</a:t>
            </a:r>
            <a:r>
              <a:rPr lang="zh-TW" altLang="en-US" sz="2800" dirty="0" smtClean="0"/>
              <a:t>前後連貫</a:t>
            </a:r>
            <a:endParaRPr lang="en-US" sz="2800" dirty="0"/>
          </a:p>
        </p:txBody>
      </p:sp>
      <p:sp>
        <p:nvSpPr>
          <p:cNvPr id="7" name="TextBox 6"/>
          <p:cNvSpPr txBox="1"/>
          <p:nvPr/>
        </p:nvSpPr>
        <p:spPr>
          <a:xfrm>
            <a:off x="1547664" y="2276872"/>
            <a:ext cx="4221027" cy="523220"/>
          </a:xfrm>
          <a:prstGeom prst="rect">
            <a:avLst/>
          </a:prstGeom>
          <a:noFill/>
        </p:spPr>
        <p:txBody>
          <a:bodyPr wrap="none" rtlCol="0">
            <a:spAutoFit/>
          </a:bodyPr>
          <a:lstStyle/>
          <a:p>
            <a:r>
              <a:rPr lang="en-US" altLang="zh-TW" sz="2800" dirty="0" smtClean="0"/>
              <a:t>2.</a:t>
            </a:r>
            <a:r>
              <a:rPr lang="zh-TW" altLang="en-US" sz="2800" dirty="0" smtClean="0"/>
              <a:t> 列出標題</a:t>
            </a:r>
            <a:r>
              <a:rPr lang="en-US" altLang="zh-TW" sz="2800" dirty="0" smtClean="0"/>
              <a:t>,</a:t>
            </a:r>
            <a:r>
              <a:rPr lang="zh-TW" altLang="en-US" sz="2800" dirty="0" smtClean="0"/>
              <a:t>使人容易明瞭</a:t>
            </a:r>
            <a:endParaRPr lang="en-US" sz="2800" dirty="0"/>
          </a:p>
        </p:txBody>
      </p:sp>
      <p:sp>
        <p:nvSpPr>
          <p:cNvPr id="8" name="TextBox 7"/>
          <p:cNvSpPr txBox="1"/>
          <p:nvPr/>
        </p:nvSpPr>
        <p:spPr>
          <a:xfrm>
            <a:off x="1547664" y="2924944"/>
            <a:ext cx="3772186" cy="523220"/>
          </a:xfrm>
          <a:prstGeom prst="rect">
            <a:avLst/>
          </a:prstGeom>
          <a:noFill/>
        </p:spPr>
        <p:txBody>
          <a:bodyPr wrap="none" rtlCol="0">
            <a:spAutoFit/>
          </a:bodyPr>
          <a:lstStyle/>
          <a:p>
            <a:r>
              <a:rPr lang="en-US" altLang="zh-TW" sz="2800" dirty="0" smtClean="0"/>
              <a:t>3.</a:t>
            </a:r>
            <a:r>
              <a:rPr lang="zh-TW" altLang="en-US" sz="2800" dirty="0" smtClean="0"/>
              <a:t> 開場白和結論要清礎</a:t>
            </a:r>
            <a:endParaRPr lang="en-US" sz="2800" dirty="0"/>
          </a:p>
        </p:txBody>
      </p:sp>
      <p:sp>
        <p:nvSpPr>
          <p:cNvPr id="9" name="TextBox 8"/>
          <p:cNvSpPr txBox="1"/>
          <p:nvPr/>
        </p:nvSpPr>
        <p:spPr>
          <a:xfrm>
            <a:off x="1547664" y="3573016"/>
            <a:ext cx="2694969" cy="523220"/>
          </a:xfrm>
          <a:prstGeom prst="rect">
            <a:avLst/>
          </a:prstGeom>
          <a:noFill/>
        </p:spPr>
        <p:txBody>
          <a:bodyPr wrap="none" rtlCol="0">
            <a:spAutoFit/>
          </a:bodyPr>
          <a:lstStyle/>
          <a:p>
            <a:r>
              <a:rPr lang="en-US" altLang="zh-TW" sz="2800" dirty="0" smtClean="0"/>
              <a:t>4.</a:t>
            </a:r>
            <a:r>
              <a:rPr lang="zh-TW" altLang="en-US" sz="2800" dirty="0" smtClean="0"/>
              <a:t> 表達你的熱情</a:t>
            </a:r>
            <a:endParaRPr lang="en-US" sz="2800" dirty="0"/>
          </a:p>
        </p:txBody>
      </p:sp>
      <p:sp>
        <p:nvSpPr>
          <p:cNvPr id="10" name="TextBox 9"/>
          <p:cNvSpPr txBox="1"/>
          <p:nvPr/>
        </p:nvSpPr>
        <p:spPr>
          <a:xfrm>
            <a:off x="1547664" y="4221088"/>
            <a:ext cx="4139275" cy="523220"/>
          </a:xfrm>
          <a:prstGeom prst="rect">
            <a:avLst/>
          </a:prstGeom>
          <a:noFill/>
        </p:spPr>
        <p:txBody>
          <a:bodyPr wrap="none" rtlCol="0">
            <a:spAutoFit/>
          </a:bodyPr>
          <a:lstStyle/>
          <a:p>
            <a:r>
              <a:rPr lang="en-US" altLang="zh-TW" sz="2800" dirty="0" smtClean="0"/>
              <a:t>5.</a:t>
            </a:r>
            <a:r>
              <a:rPr lang="zh-TW" altLang="en-US" sz="2800" dirty="0" smtClean="0"/>
              <a:t>介紹使用者的經驗</a:t>
            </a:r>
            <a:r>
              <a:rPr lang="en-US" altLang="zh-TW" sz="2800" dirty="0" smtClean="0"/>
              <a:t>,</a:t>
            </a:r>
            <a:r>
              <a:rPr lang="zh-TW" altLang="en-US" sz="2800" dirty="0" smtClean="0"/>
              <a:t>見證</a:t>
            </a:r>
            <a:endParaRPr lang="en-US" sz="2800" dirty="0"/>
          </a:p>
        </p:txBody>
      </p:sp>
      <p:sp>
        <p:nvSpPr>
          <p:cNvPr id="11" name="TextBox 10"/>
          <p:cNvSpPr txBox="1"/>
          <p:nvPr/>
        </p:nvSpPr>
        <p:spPr>
          <a:xfrm>
            <a:off x="1475656" y="5013176"/>
            <a:ext cx="4580100" cy="523220"/>
          </a:xfrm>
          <a:prstGeom prst="rect">
            <a:avLst/>
          </a:prstGeom>
          <a:noFill/>
        </p:spPr>
        <p:txBody>
          <a:bodyPr wrap="none" rtlCol="0">
            <a:spAutoFit/>
          </a:bodyPr>
          <a:lstStyle/>
          <a:p>
            <a:r>
              <a:rPr lang="en-US" altLang="zh-TW" sz="2800" dirty="0" smtClean="0"/>
              <a:t>6.</a:t>
            </a:r>
            <a:r>
              <a:rPr lang="zh-TW" altLang="en-US" sz="2800" dirty="0" smtClean="0"/>
              <a:t> 盡可能使用圖片</a:t>
            </a:r>
            <a:r>
              <a:rPr lang="en-US" altLang="zh-TW" sz="2800" dirty="0" smtClean="0"/>
              <a:t>,</a:t>
            </a:r>
            <a:r>
              <a:rPr lang="zh-TW" altLang="en-US" sz="2800" dirty="0" smtClean="0"/>
              <a:t>減少文字</a:t>
            </a:r>
            <a:endParaRPr lang="en-US" sz="2800" dirty="0"/>
          </a:p>
        </p:txBody>
      </p:sp>
      <p:sp>
        <p:nvSpPr>
          <p:cNvPr id="12" name="TextBox 11"/>
          <p:cNvSpPr txBox="1"/>
          <p:nvPr/>
        </p:nvSpPr>
        <p:spPr>
          <a:xfrm>
            <a:off x="1547664" y="5589240"/>
            <a:ext cx="3680816" cy="523220"/>
          </a:xfrm>
          <a:prstGeom prst="rect">
            <a:avLst/>
          </a:prstGeom>
          <a:noFill/>
        </p:spPr>
        <p:txBody>
          <a:bodyPr wrap="none" rtlCol="0">
            <a:spAutoFit/>
          </a:bodyPr>
          <a:lstStyle/>
          <a:p>
            <a:r>
              <a:rPr lang="en-US" altLang="zh-TW" sz="2800" dirty="0" smtClean="0"/>
              <a:t>7</a:t>
            </a:r>
            <a:r>
              <a:rPr lang="zh-TW" altLang="en-US" sz="2800" dirty="0" smtClean="0"/>
              <a:t> 營造令人難忘的高潮</a:t>
            </a:r>
            <a:endParaRPr lang="en-US" sz="2800" dirty="0"/>
          </a:p>
        </p:txBody>
      </p:sp>
      <p:sp>
        <p:nvSpPr>
          <p:cNvPr id="13" name="TextBox 12"/>
          <p:cNvSpPr txBox="1"/>
          <p:nvPr/>
        </p:nvSpPr>
        <p:spPr>
          <a:xfrm>
            <a:off x="1475656" y="6165304"/>
            <a:ext cx="3142207" cy="523220"/>
          </a:xfrm>
          <a:prstGeom prst="rect">
            <a:avLst/>
          </a:prstGeom>
          <a:noFill/>
        </p:spPr>
        <p:txBody>
          <a:bodyPr wrap="none" rtlCol="0">
            <a:spAutoFit/>
          </a:bodyPr>
          <a:lstStyle/>
          <a:p>
            <a:r>
              <a:rPr lang="en-US" altLang="zh-TW" sz="2800" dirty="0" smtClean="0"/>
              <a:t>8</a:t>
            </a:r>
            <a:r>
              <a:rPr lang="zh-TW" altLang="en-US" sz="2800" dirty="0" smtClean="0"/>
              <a:t> 練習</a:t>
            </a:r>
            <a:r>
              <a:rPr lang="en-US" altLang="zh-TW" sz="2800" dirty="0" smtClean="0"/>
              <a:t>,</a:t>
            </a:r>
            <a:r>
              <a:rPr lang="zh-TW" altLang="en-US" sz="2800" dirty="0" smtClean="0"/>
              <a:t>練習</a:t>
            </a:r>
            <a:r>
              <a:rPr lang="en-US" altLang="zh-TW" sz="2800" dirty="0" smtClean="0"/>
              <a:t>,</a:t>
            </a:r>
            <a:r>
              <a:rPr lang="zh-TW" altLang="en-US" sz="2800" dirty="0" smtClean="0"/>
              <a:t>再練習</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ox(i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ox(i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ox(in)">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ox(in)">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17"/>
          <p:cNvSpPr>
            <a:spLocks noGrp="1" noChangeArrowheads="1"/>
          </p:cNvSpPr>
          <p:nvPr>
            <p:ph type="title"/>
          </p:nvPr>
        </p:nvSpPr>
        <p:spPr/>
        <p:txBody>
          <a:bodyPr/>
          <a:lstStyle/>
          <a:p>
            <a:pPr eaLnBrk="1" hangingPunct="1"/>
            <a:endParaRPr lang="en-US" smtClean="0"/>
          </a:p>
        </p:txBody>
      </p:sp>
      <p:sp>
        <p:nvSpPr>
          <p:cNvPr id="6147" name="Rectangle 3"/>
          <p:cNvSpPr>
            <a:spLocks noGrp="1" noChangeArrowheads="1"/>
          </p:cNvSpPr>
          <p:nvPr>
            <p:ph type="body" idx="4294967295"/>
          </p:nvPr>
        </p:nvSpPr>
        <p:spPr>
          <a:xfrm>
            <a:off x="0" y="1600200"/>
            <a:ext cx="8229600" cy="4525963"/>
          </a:xfrm>
        </p:spPr>
        <p:txBody>
          <a:bodyPr/>
          <a:lstStyle/>
          <a:p>
            <a:pPr eaLnBrk="1" hangingPunct="1"/>
            <a:r>
              <a:rPr lang="en-US" sz="4000" b="1" smtClean="0">
                <a:solidFill>
                  <a:srgbClr val="FF3300"/>
                </a:solidFill>
              </a:rPr>
              <a:t>科學的方法,</a:t>
            </a:r>
          </a:p>
          <a:p>
            <a:pPr eaLnBrk="1" hangingPunct="1"/>
            <a:r>
              <a:rPr lang="en-US" smtClean="0"/>
              <a:t>定義; </a:t>
            </a:r>
            <a:r>
              <a:rPr lang="en-US" sz="2800" smtClean="0">
                <a:cs typeface="Arial" charset="0"/>
              </a:rPr>
              <a:t>科學是以實驗為証,若重複的實驗與理論相合,該理論宣告成立,直到其他實驗證明它的錯誤為止(萬有引力</a:t>
            </a:r>
            <a:r>
              <a:rPr lang="en-US" sz="1200" smtClean="0">
                <a:cs typeface="Arial" charset="0"/>
              </a:rPr>
              <a:t>)</a:t>
            </a:r>
            <a:endParaRPr lang="en-US" smtClean="0"/>
          </a:p>
          <a:p>
            <a:pPr eaLnBrk="1" hangingPunct="1"/>
            <a:r>
              <a:rPr lang="en-US" sz="4000" b="1" smtClean="0">
                <a:solidFill>
                  <a:srgbClr val="FF3300"/>
                </a:solidFill>
              </a:rPr>
              <a:t>歷史方法:</a:t>
            </a:r>
          </a:p>
          <a:p>
            <a:pPr eaLnBrk="1" hangingPunct="1"/>
            <a:r>
              <a:rPr lang="en-US" smtClean="0"/>
              <a:t>定義; 歷史是以證據包石括(人證和物證),若證據充足使人沒有懷疑理由</a:t>
            </a:r>
          </a:p>
        </p:txBody>
      </p:sp>
      <p:graphicFrame>
        <p:nvGraphicFramePr>
          <p:cNvPr id="10253" name="Group 13"/>
          <p:cNvGraphicFramePr>
            <a:graphicFrameLocks noGrp="1"/>
          </p:cNvGraphicFramePr>
          <p:nvPr>
            <p:ph sz="half" idx="4294967295"/>
          </p:nvPr>
        </p:nvGraphicFramePr>
        <p:xfrm>
          <a:off x="5105400" y="1600200"/>
          <a:ext cx="4038600" cy="4525963"/>
        </p:xfrm>
        <a:graphic>
          <a:graphicData uri="http://schemas.openxmlformats.org/drawingml/2006/table">
            <a:tbl>
              <a:tblPr/>
              <a:tblGrid>
                <a:gridCol w="4038600"/>
              </a:tblGrid>
              <a:tr h="452596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grpId="0" nodeType="withEffect" nodePh="1">
                                  <p:stCondLst>
                                    <p:cond delay="0"/>
                                  </p:stCondLst>
                                  <p:endCondLst>
                                    <p:cond evt="begin" delay="0">
                                      <p:tn val="5"/>
                                    </p:cond>
                                  </p:endCondLst>
                                  <p:iterate type="lt">
                                    <p:tmPct val="10000"/>
                                  </p:iterate>
                                  <p:childTnLst>
                                    <p:animMotion origin="layout" path="M 0.0 0.0  C 0.007 -0.01333  0.014 -0.028  0.021 -0.04667  C 0.04 -0.1  0.045 -0.152  0.031 -0.16  C 0.017 -0.16933  -0.01 -0.132  -0.029 -0.07867  C -0.039 -0.05067  -0.045 -0.024  -0.047 -0.004  C -0.05 0.012  -0.051 0.028  -0.051 0.04667  C -0.051 0.10667  -0.038 0.156  -0.023 0.156  C -0.008 0.156  0.005 0.10667  0.005 0.04667  C 0.005 0.01867  0.002 -0.008  -0.003 -0.02667  C -0.005 -0.04267  -0.01 -0.06  -0.016 -0.07733  C -0.036 -0.132  -0.063 -0.16933  -0.077 -0.16  C -0.091 -0.15067  -0.086 -0.1  -0.066 -0.04533  C -0.058 -0.02  -0.047 0.00133  -0.036 0.016  C -0.028 0.02933  -0.019 0.04133  -0.007 0.05333  C 0.029 0.092  0.065 0.10933  0.075 0.09333  C 0.084 0.07733  0.064 0.03333  0.028 -0.004  C 0.013 -0.02  -0.003 -0.032  -0.016 -0.04  C -0.028 -0.048  -0.043 -0.05467  -0.059 -0.05867  C -0.103 -0.072  -0.141 -0.068  -0.144 -0.04667  C -0.148 -0.02667  -0.115 0.0  -0.071 0.01333  C -0.051 0.01867  -0.032 0.02133  -0.017 0.02  C -0.004 0.02  0.01 0.01733  0.025 0.01333  C 0.069 0.0  0.102 -0.028  0.098 -0.048  C 0.095 -0.068  0.057 -0.07333  0.013 -0.06  C -0.008 -0.05333  -0.027 -0.044  -0.04 -0.03333  C -0.051 -0.02533  -0.062 -0.016  -0.074 -0.004  C -0.109 0.03467  -0.13 0.07733  -0.12 0.09333  C -0.111 0.10933  -0.074 0.092  -0.039 0.05467  C -0.022 0.036  -0.008 0.01733  0.0 0.0  Z" pathEditMode="relative">
                                      <p:cBhvr>
                                        <p:cTn id="6" dur="1299" fill="hold">
                                          <p:stCondLst>
                                            <p:cond delay="0"/>
                                          </p:stCondLst>
                                        </p:cTn>
                                        <p:tgtEl>
                                          <p:spTgt spid="6146"/>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6147">
                                            <p:txEl>
                                              <p:pRg st="0" end="0"/>
                                            </p:txEl>
                                          </p:spTgt>
                                        </p:tgtEl>
                                        <p:attrNameLst>
                                          <p:attrName>style.visibility</p:attrName>
                                        </p:attrNameLst>
                                      </p:cBhvr>
                                      <p:to>
                                        <p:strVal val="visible"/>
                                      </p:to>
                                    </p:set>
                                    <p:animEffect transition="in" filter="fade">
                                      <p:cBhvr>
                                        <p:cTn id="11" dur="1000"/>
                                        <p:tgtEl>
                                          <p:spTgt spid="6147">
                                            <p:txEl>
                                              <p:pRg st="0" end="0"/>
                                            </p:txEl>
                                          </p:spTgt>
                                        </p:tgtEl>
                                      </p:cBhvr>
                                    </p:animEffect>
                                    <p:anim calcmode="lin" valueType="num">
                                      <p:cBhvr>
                                        <p:cTn id="12" dur="10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13" dur="898" decel="100000" fill="hold"/>
                                        <p:tgtEl>
                                          <p:spTgt spid="6147">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898"/>
                                          </p:stCondLst>
                                        </p:cTn>
                                        <p:tgtEl>
                                          <p:spTgt spid="614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Effect transition="in" filter="fade">
                                      <p:cBhvr>
                                        <p:cTn id="19" dur="1000"/>
                                        <p:tgtEl>
                                          <p:spTgt spid="6147">
                                            <p:txEl>
                                              <p:pRg st="1" end="1"/>
                                            </p:txEl>
                                          </p:spTgt>
                                        </p:tgtEl>
                                      </p:cBhvr>
                                    </p:animEffect>
                                    <p:anim calcmode="lin" valueType="num">
                                      <p:cBhvr>
                                        <p:cTn id="20" dur="1000" fill="hold"/>
                                        <p:tgtEl>
                                          <p:spTgt spid="6147">
                                            <p:txEl>
                                              <p:pRg st="1" end="1"/>
                                            </p:txEl>
                                          </p:spTgt>
                                        </p:tgtEl>
                                        <p:attrNameLst>
                                          <p:attrName>ppt_x</p:attrName>
                                        </p:attrNameLst>
                                      </p:cBhvr>
                                      <p:tavLst>
                                        <p:tav tm="0">
                                          <p:val>
                                            <p:strVal val="#ppt_x"/>
                                          </p:val>
                                        </p:tav>
                                        <p:tav tm="100000">
                                          <p:val>
                                            <p:strVal val="#ppt_x"/>
                                          </p:val>
                                        </p:tav>
                                      </p:tavLst>
                                    </p:anim>
                                    <p:anim calcmode="lin" valueType="num">
                                      <p:cBhvr>
                                        <p:cTn id="21" dur="898" decel="100000" fill="hold"/>
                                        <p:tgtEl>
                                          <p:spTgt spid="6147">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898"/>
                                          </p:stCondLst>
                                        </p:cTn>
                                        <p:tgtEl>
                                          <p:spTgt spid="614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grpId="0" nodeType="clickEffect">
                                  <p:stCondLst>
                                    <p:cond delay="0"/>
                                  </p:stCondLst>
                                  <p:childTnLst>
                                    <p:set>
                                      <p:cBhvr>
                                        <p:cTn id="26" dur="1" fill="hold">
                                          <p:stCondLst>
                                            <p:cond delay="0"/>
                                          </p:stCondLst>
                                        </p:cTn>
                                        <p:tgtEl>
                                          <p:spTgt spid="6147">
                                            <p:txEl>
                                              <p:pRg st="2" end="2"/>
                                            </p:txEl>
                                          </p:spTgt>
                                        </p:tgtEl>
                                        <p:attrNameLst>
                                          <p:attrName>style.visibility</p:attrName>
                                        </p:attrNameLst>
                                      </p:cBhvr>
                                      <p:to>
                                        <p:strVal val="visible"/>
                                      </p:to>
                                    </p:set>
                                    <p:animEffect transition="in" filter="fade">
                                      <p:cBhvr>
                                        <p:cTn id="27" dur="1000"/>
                                        <p:tgtEl>
                                          <p:spTgt spid="6147">
                                            <p:txEl>
                                              <p:pRg st="2" end="2"/>
                                            </p:txEl>
                                          </p:spTgt>
                                        </p:tgtEl>
                                      </p:cBhvr>
                                    </p:animEffect>
                                    <p:anim calcmode="lin" valueType="num">
                                      <p:cBhvr>
                                        <p:cTn id="28" dur="1000" fill="hold"/>
                                        <p:tgtEl>
                                          <p:spTgt spid="6147">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6147">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614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6147">
                                            <p:txEl>
                                              <p:pRg st="3" end="3"/>
                                            </p:txEl>
                                          </p:spTgt>
                                        </p:tgtEl>
                                        <p:attrNameLst>
                                          <p:attrName>style.visibility</p:attrName>
                                        </p:attrNameLst>
                                      </p:cBhvr>
                                      <p:to>
                                        <p:strVal val="visible"/>
                                      </p:to>
                                    </p:set>
                                    <p:animEffect transition="in" filter="fade">
                                      <p:cBhvr>
                                        <p:cTn id="35" dur="1000"/>
                                        <p:tgtEl>
                                          <p:spTgt spid="6147">
                                            <p:txEl>
                                              <p:pRg st="3" end="3"/>
                                            </p:txEl>
                                          </p:spTgt>
                                        </p:tgtEl>
                                      </p:cBhvr>
                                    </p:animEffect>
                                    <p:anim calcmode="lin" valueType="num">
                                      <p:cBhvr>
                                        <p:cTn id="36" dur="1000" fill="hold"/>
                                        <p:tgtEl>
                                          <p:spTgt spid="6147">
                                            <p:txEl>
                                              <p:pRg st="3" end="3"/>
                                            </p:txEl>
                                          </p:spTgt>
                                        </p:tgtEl>
                                        <p:attrNameLst>
                                          <p:attrName>ppt_x</p:attrName>
                                        </p:attrNameLst>
                                      </p:cBhvr>
                                      <p:tavLst>
                                        <p:tav tm="0">
                                          <p:val>
                                            <p:strVal val="#ppt_x"/>
                                          </p:val>
                                        </p:tav>
                                        <p:tav tm="100000">
                                          <p:val>
                                            <p:strVal val="#ppt_x"/>
                                          </p:val>
                                        </p:tav>
                                      </p:tavLst>
                                    </p:anim>
                                    <p:anim calcmode="lin" valueType="num">
                                      <p:cBhvr>
                                        <p:cTn id="37" dur="898" decel="100000" fill="hold"/>
                                        <p:tgtEl>
                                          <p:spTgt spid="6147">
                                            <p:txEl>
                                              <p:pRg st="3" end="3"/>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898"/>
                                          </p:stCondLst>
                                        </p:cTn>
                                        <p:tgtEl>
                                          <p:spTgt spid="6147">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07904" y="116632"/>
            <a:ext cx="1210588" cy="707886"/>
          </a:xfrm>
          <a:prstGeom prst="rect">
            <a:avLst/>
          </a:prstGeom>
          <a:noFill/>
        </p:spPr>
        <p:txBody>
          <a:bodyPr wrap="none" rtlCol="0">
            <a:spAutoFit/>
          </a:bodyPr>
          <a:lstStyle/>
          <a:p>
            <a:r>
              <a:rPr lang="zh-TW" altLang="en-US" sz="4000" b="1" dirty="0" smtClean="0">
                <a:solidFill>
                  <a:srgbClr val="FF0000"/>
                </a:solidFill>
              </a:rPr>
              <a:t>復活</a:t>
            </a:r>
            <a:endParaRPr lang="en-US" sz="4000" b="1" dirty="0">
              <a:solidFill>
                <a:srgbClr val="FF0000"/>
              </a:solidFill>
            </a:endParaRPr>
          </a:p>
        </p:txBody>
      </p:sp>
      <p:pic>
        <p:nvPicPr>
          <p:cNvPr id="3" name="Picture 2" descr="JOSEPH_BURY_JESUS.jpg"/>
          <p:cNvPicPr>
            <a:picLocks noChangeAspect="1"/>
          </p:cNvPicPr>
          <p:nvPr/>
        </p:nvPicPr>
        <p:blipFill>
          <a:blip r:embed="rId3" cstate="print"/>
          <a:stretch>
            <a:fillRect/>
          </a:stretch>
        </p:blipFill>
        <p:spPr>
          <a:xfrm>
            <a:off x="467544" y="1268759"/>
            <a:ext cx="3240360" cy="2109731"/>
          </a:xfrm>
          <a:prstGeom prst="rect">
            <a:avLst/>
          </a:prstGeom>
        </p:spPr>
      </p:pic>
      <p:sp>
        <p:nvSpPr>
          <p:cNvPr id="4" name="TextBox 3"/>
          <p:cNvSpPr txBox="1"/>
          <p:nvPr/>
        </p:nvSpPr>
        <p:spPr>
          <a:xfrm>
            <a:off x="1187624" y="764704"/>
            <a:ext cx="902811" cy="523220"/>
          </a:xfrm>
          <a:prstGeom prst="rect">
            <a:avLst/>
          </a:prstGeom>
          <a:noFill/>
        </p:spPr>
        <p:txBody>
          <a:bodyPr wrap="none" rtlCol="0">
            <a:spAutoFit/>
          </a:bodyPr>
          <a:lstStyle/>
          <a:p>
            <a:r>
              <a:rPr lang="zh-TW" altLang="en-US" sz="2800" dirty="0" smtClean="0">
                <a:solidFill>
                  <a:srgbClr val="00B050"/>
                </a:solidFill>
              </a:rPr>
              <a:t>埋葬</a:t>
            </a:r>
            <a:endParaRPr lang="en-US" sz="2800" dirty="0">
              <a:solidFill>
                <a:srgbClr val="00B050"/>
              </a:solidFill>
            </a:endParaRPr>
          </a:p>
        </p:txBody>
      </p:sp>
      <p:pic>
        <p:nvPicPr>
          <p:cNvPr id="5" name="Picture 4" descr="Jesus_empty_tomb.jpg"/>
          <p:cNvPicPr>
            <a:picLocks noChangeAspect="1"/>
          </p:cNvPicPr>
          <p:nvPr/>
        </p:nvPicPr>
        <p:blipFill>
          <a:blip r:embed="rId4" cstate="print"/>
          <a:stretch>
            <a:fillRect/>
          </a:stretch>
        </p:blipFill>
        <p:spPr>
          <a:xfrm>
            <a:off x="4788023" y="1340768"/>
            <a:ext cx="3761979" cy="2016224"/>
          </a:xfrm>
          <a:prstGeom prst="rect">
            <a:avLst/>
          </a:prstGeom>
        </p:spPr>
      </p:pic>
      <p:sp>
        <p:nvSpPr>
          <p:cNvPr id="6" name="TextBox 5"/>
          <p:cNvSpPr txBox="1"/>
          <p:nvPr/>
        </p:nvSpPr>
        <p:spPr>
          <a:xfrm>
            <a:off x="5364088" y="764704"/>
            <a:ext cx="1620957" cy="523220"/>
          </a:xfrm>
          <a:prstGeom prst="rect">
            <a:avLst/>
          </a:prstGeom>
          <a:noFill/>
        </p:spPr>
        <p:txBody>
          <a:bodyPr wrap="none" rtlCol="0">
            <a:spAutoFit/>
          </a:bodyPr>
          <a:lstStyle/>
          <a:p>
            <a:r>
              <a:rPr lang="zh-TW" altLang="en-US" sz="2800" dirty="0" smtClean="0">
                <a:solidFill>
                  <a:srgbClr val="00B050"/>
                </a:solidFill>
              </a:rPr>
              <a:t>空的墳墓</a:t>
            </a:r>
            <a:endParaRPr lang="en-US" sz="2800" dirty="0" smtClean="0">
              <a:solidFill>
                <a:srgbClr val="00B050"/>
              </a:solidFill>
            </a:endParaRPr>
          </a:p>
        </p:txBody>
      </p:sp>
      <p:pic>
        <p:nvPicPr>
          <p:cNvPr id="7" name="Picture 6" descr="Jesus_resurrection_500.jpg"/>
          <p:cNvPicPr>
            <a:picLocks noChangeAspect="1"/>
          </p:cNvPicPr>
          <p:nvPr/>
        </p:nvPicPr>
        <p:blipFill>
          <a:blip r:embed="rId5" cstate="print"/>
          <a:stretch>
            <a:fillRect/>
          </a:stretch>
        </p:blipFill>
        <p:spPr>
          <a:xfrm>
            <a:off x="539552" y="4221088"/>
            <a:ext cx="3185519" cy="2160240"/>
          </a:xfrm>
          <a:prstGeom prst="rect">
            <a:avLst/>
          </a:prstGeom>
        </p:spPr>
      </p:pic>
      <p:sp>
        <p:nvSpPr>
          <p:cNvPr id="8" name="TextBox 7"/>
          <p:cNvSpPr txBox="1"/>
          <p:nvPr/>
        </p:nvSpPr>
        <p:spPr>
          <a:xfrm>
            <a:off x="1331640" y="3717032"/>
            <a:ext cx="902811" cy="523220"/>
          </a:xfrm>
          <a:prstGeom prst="rect">
            <a:avLst/>
          </a:prstGeom>
          <a:noFill/>
        </p:spPr>
        <p:txBody>
          <a:bodyPr wrap="square" rtlCol="0">
            <a:spAutoFit/>
          </a:bodyPr>
          <a:lstStyle/>
          <a:p>
            <a:r>
              <a:rPr lang="zh-TW" altLang="en-US" sz="2800" dirty="0" smtClean="0">
                <a:solidFill>
                  <a:srgbClr val="00B050"/>
                </a:solidFill>
              </a:rPr>
              <a:t>人證</a:t>
            </a:r>
            <a:endParaRPr lang="en-US" sz="2800" dirty="0">
              <a:solidFill>
                <a:srgbClr val="00B050"/>
              </a:solidFill>
            </a:endParaRPr>
          </a:p>
        </p:txBody>
      </p:sp>
      <p:pic>
        <p:nvPicPr>
          <p:cNvPr id="9" name="Picture 8" descr="Jesus_resurrection_disciple.jpg"/>
          <p:cNvPicPr>
            <a:picLocks noChangeAspect="1"/>
          </p:cNvPicPr>
          <p:nvPr/>
        </p:nvPicPr>
        <p:blipFill>
          <a:blip r:embed="rId6" cstate="print"/>
          <a:stretch>
            <a:fillRect/>
          </a:stretch>
        </p:blipFill>
        <p:spPr>
          <a:xfrm>
            <a:off x="4644008" y="4077072"/>
            <a:ext cx="3816424" cy="2435606"/>
          </a:xfrm>
          <a:prstGeom prst="rect">
            <a:avLst/>
          </a:prstGeom>
        </p:spPr>
      </p:pic>
      <p:sp>
        <p:nvSpPr>
          <p:cNvPr id="10" name="TextBox 9"/>
          <p:cNvSpPr txBox="1"/>
          <p:nvPr/>
        </p:nvSpPr>
        <p:spPr>
          <a:xfrm>
            <a:off x="5436096" y="3573016"/>
            <a:ext cx="2698175" cy="523220"/>
          </a:xfrm>
          <a:prstGeom prst="rect">
            <a:avLst/>
          </a:prstGeom>
          <a:noFill/>
        </p:spPr>
        <p:txBody>
          <a:bodyPr wrap="none" rtlCol="0">
            <a:spAutoFit/>
          </a:bodyPr>
          <a:lstStyle/>
          <a:p>
            <a:r>
              <a:rPr lang="zh-TW" altLang="en-US" sz="2800" dirty="0" smtClean="0">
                <a:solidFill>
                  <a:srgbClr val="00B050"/>
                </a:solidFill>
              </a:rPr>
              <a:t>門徒的心裡狀態</a:t>
            </a:r>
            <a:endParaRPr lang="en-US" sz="2800"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par>
                                <p:cTn id="8" presetID="8"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amond(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amond(in)">
                                      <p:cBhvr>
                                        <p:cTn id="15" dur="2000"/>
                                        <p:tgtEl>
                                          <p:spTgt spid="6"/>
                                        </p:tgtEl>
                                      </p:cBhvr>
                                    </p:animEffect>
                                  </p:childTnLst>
                                </p:cTn>
                              </p:par>
                              <p:par>
                                <p:cTn id="16" presetID="8"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amond(in)">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amond(in)">
                                      <p:cBhvr>
                                        <p:cTn id="23" dur="2000"/>
                                        <p:tgtEl>
                                          <p:spTgt spid="8"/>
                                        </p:tgtEl>
                                      </p:cBhvr>
                                    </p:animEffect>
                                  </p:childTnLst>
                                </p:cTn>
                              </p:par>
                              <p:par>
                                <p:cTn id="24" presetID="8" presetClass="entr" presetSubtype="16"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diamond(in)">
                                      <p:cBhvr>
                                        <p:cTn id="26" dur="2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amond(in)">
                                      <p:cBhvr>
                                        <p:cTn id="31" dur="2000"/>
                                        <p:tgtEl>
                                          <p:spTgt spid="10"/>
                                        </p:tgtEl>
                                      </p:cBhvr>
                                    </p:animEffect>
                                  </p:childTnLst>
                                </p:cTn>
                              </p:par>
                              <p:par>
                                <p:cTn id="32" presetID="8" presetClass="entr" presetSubtype="16"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diamond(in)">
                                      <p:cBhvr>
                                        <p:cTn id="34"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d_above_cloud.jpg"/>
          <p:cNvPicPr>
            <a:picLocks noChangeAspect="1"/>
          </p:cNvPicPr>
          <p:nvPr/>
        </p:nvPicPr>
        <p:blipFill>
          <a:blip r:embed="rId3" cstate="print"/>
          <a:stretch>
            <a:fillRect/>
          </a:stretch>
        </p:blipFill>
        <p:spPr>
          <a:xfrm>
            <a:off x="251520" y="332656"/>
            <a:ext cx="3312368" cy="2324469"/>
          </a:xfrm>
          <a:prstGeom prst="rect">
            <a:avLst/>
          </a:prstGeom>
        </p:spPr>
      </p:pic>
      <p:pic>
        <p:nvPicPr>
          <p:cNvPr id="3" name="Picture 2" descr="The_world_was_not_worthy.jpg"/>
          <p:cNvPicPr>
            <a:picLocks noChangeAspect="1"/>
          </p:cNvPicPr>
          <p:nvPr/>
        </p:nvPicPr>
        <p:blipFill>
          <a:blip r:embed="rId4" cstate="print"/>
          <a:stretch>
            <a:fillRect/>
          </a:stretch>
        </p:blipFill>
        <p:spPr>
          <a:xfrm>
            <a:off x="251520" y="5013176"/>
            <a:ext cx="3312368" cy="1844824"/>
          </a:xfrm>
          <a:prstGeom prst="rect">
            <a:avLst/>
          </a:prstGeom>
        </p:spPr>
      </p:pic>
      <p:sp>
        <p:nvSpPr>
          <p:cNvPr id="4" name="TextBox 3"/>
          <p:cNvSpPr txBox="1"/>
          <p:nvPr/>
        </p:nvSpPr>
        <p:spPr>
          <a:xfrm>
            <a:off x="3923928" y="404664"/>
            <a:ext cx="5033750" cy="1384995"/>
          </a:xfrm>
          <a:prstGeom prst="rect">
            <a:avLst/>
          </a:prstGeom>
          <a:noFill/>
        </p:spPr>
        <p:txBody>
          <a:bodyPr wrap="none" rtlCol="0">
            <a:spAutoFit/>
          </a:bodyPr>
          <a:lstStyle/>
          <a:p>
            <a:r>
              <a:rPr lang="zh-TW" altLang="en-US" dirty="0" smtClean="0"/>
              <a:t> </a:t>
            </a:r>
            <a:r>
              <a:rPr lang="zh-TW" altLang="en-US" sz="2800" dirty="0" smtClean="0"/>
              <a:t>羅馬書 </a:t>
            </a:r>
            <a:r>
              <a:rPr lang="en-US" altLang="zh-TW" sz="2800" dirty="0" smtClean="0"/>
              <a:t>8:28  </a:t>
            </a:r>
          </a:p>
          <a:p>
            <a:r>
              <a:rPr lang="zh-TW" altLang="en-US" sz="2800" dirty="0" smtClean="0"/>
              <a:t>我 們 曉 得 萬 事 都 互 相 效 力 </a:t>
            </a:r>
            <a:endParaRPr lang="en-US" altLang="zh-TW" sz="2800" dirty="0" smtClean="0"/>
          </a:p>
          <a:p>
            <a:r>
              <a:rPr lang="zh-TW" altLang="en-US" sz="2800" dirty="0" smtClean="0"/>
              <a:t>、 叫 愛 　 神 的 人 得 益 處</a:t>
            </a:r>
            <a:endParaRPr lang="en-US" sz="2800" dirty="0"/>
          </a:p>
        </p:txBody>
      </p:sp>
      <p:pic>
        <p:nvPicPr>
          <p:cNvPr id="5" name="Picture 4" descr="if_not_Daniel3-18.jpg"/>
          <p:cNvPicPr>
            <a:picLocks noChangeAspect="1"/>
          </p:cNvPicPr>
          <p:nvPr/>
        </p:nvPicPr>
        <p:blipFill>
          <a:blip r:embed="rId5" cstate="print"/>
          <a:stretch>
            <a:fillRect/>
          </a:stretch>
        </p:blipFill>
        <p:spPr>
          <a:xfrm>
            <a:off x="251520" y="2708920"/>
            <a:ext cx="3312368" cy="2232248"/>
          </a:xfrm>
          <a:prstGeom prst="rect">
            <a:avLst/>
          </a:prstGeom>
        </p:spPr>
      </p:pic>
      <p:sp>
        <p:nvSpPr>
          <p:cNvPr id="7" name="TextBox 6"/>
          <p:cNvSpPr txBox="1"/>
          <p:nvPr/>
        </p:nvSpPr>
        <p:spPr>
          <a:xfrm>
            <a:off x="3995936" y="2924944"/>
            <a:ext cx="4326826" cy="523220"/>
          </a:xfrm>
          <a:prstGeom prst="rect">
            <a:avLst/>
          </a:prstGeom>
          <a:noFill/>
        </p:spPr>
        <p:txBody>
          <a:bodyPr wrap="none" rtlCol="0">
            <a:spAutoFit/>
          </a:bodyPr>
          <a:lstStyle/>
          <a:p>
            <a:r>
              <a:rPr lang="zh-TW" altLang="en-US" b="1" dirty="0" smtClean="0"/>
              <a:t> </a:t>
            </a:r>
            <a:r>
              <a:rPr lang="zh-TW" altLang="en-US" sz="2800" b="1" dirty="0" smtClean="0"/>
              <a:t>但以 理 書</a:t>
            </a:r>
            <a:r>
              <a:rPr lang="en-US" altLang="zh-TW" sz="2800" dirty="0" smtClean="0"/>
              <a:t>3:18  </a:t>
            </a:r>
            <a:r>
              <a:rPr lang="zh-TW" altLang="en-US" sz="2800" dirty="0" smtClean="0"/>
              <a:t>即 或 不 然</a:t>
            </a:r>
            <a:endParaRPr lang="en-US" sz="2800" dirty="0" smtClean="0"/>
          </a:p>
        </p:txBody>
      </p:sp>
      <p:sp>
        <p:nvSpPr>
          <p:cNvPr id="9" name="TextBox 8"/>
          <p:cNvSpPr txBox="1"/>
          <p:nvPr/>
        </p:nvSpPr>
        <p:spPr>
          <a:xfrm>
            <a:off x="4067944" y="5373216"/>
            <a:ext cx="4511171" cy="954107"/>
          </a:xfrm>
          <a:prstGeom prst="rect">
            <a:avLst/>
          </a:prstGeom>
          <a:noFill/>
        </p:spPr>
        <p:txBody>
          <a:bodyPr wrap="none" rtlCol="0">
            <a:spAutoFit/>
          </a:bodyPr>
          <a:lstStyle/>
          <a:p>
            <a:r>
              <a:rPr lang="zh-TW" altLang="en-US" sz="2800" b="1" dirty="0" smtClean="0"/>
              <a:t>希 伯 來 書</a:t>
            </a:r>
            <a:r>
              <a:rPr lang="en-US" altLang="zh-TW" sz="2800" dirty="0" smtClean="0"/>
              <a:t>11:38  </a:t>
            </a:r>
          </a:p>
          <a:p>
            <a:r>
              <a:rPr lang="zh-TW" altLang="en-US" sz="2800" dirty="0" smtClean="0"/>
              <a:t>本 是 世 界 不 配 有 的 人 。</a:t>
            </a:r>
            <a:endParaRPr lang="en-US" altLang="zh-TW"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amond(in)">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amond(in)">
                                      <p:cBhvr>
                                        <p:cTn id="15" dur="2000"/>
                                        <p:tgtEl>
                                          <p:spTgt spid="5"/>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amond(in)">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amond(in)">
                                      <p:cBhvr>
                                        <p:cTn id="23" dur="2000"/>
                                        <p:tgtEl>
                                          <p:spTgt spid="3"/>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amond(in)">
                                      <p:cBhvr>
                                        <p:cTn id="2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475</TotalTime>
  <Words>673</Words>
  <Application>Microsoft Office PowerPoint</Application>
  <PresentationFormat>On-screen Show (4:3)</PresentationFormat>
  <Paragraphs>96</Paragraphs>
  <Slides>9</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Office Theme</vt:lpstr>
      <vt:lpstr>Packager Shell Object</vt:lpstr>
      <vt:lpstr>Slide 1</vt:lpstr>
      <vt:lpstr>Slide 2</vt:lpstr>
      <vt:lpstr>Slide 3</vt:lpstr>
      <vt:lpstr>Slide 4</vt:lpstr>
      <vt:lpstr>Slide 5</vt:lpstr>
      <vt:lpstr>Slide 6</vt:lpstr>
      <vt:lpstr>Slide 7</vt:lpstr>
      <vt:lpstr>Slide 8</vt:lpstr>
      <vt:lpstr>Slide 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Fu-Lin Hou</dc:creator>
  <cp:lastModifiedBy>Fu-Lin Hou</cp:lastModifiedBy>
  <cp:revision>97</cp:revision>
  <dcterms:created xsi:type="dcterms:W3CDTF">2013-03-11T05:01:49Z</dcterms:created>
  <dcterms:modified xsi:type="dcterms:W3CDTF">2013-03-17T19:25:53Z</dcterms:modified>
</cp:coreProperties>
</file>