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65" r:id="rId4"/>
    <p:sldId id="257" r:id="rId5"/>
    <p:sldId id="261" r:id="rId6"/>
    <p:sldId id="266" r:id="rId7"/>
    <p:sldId id="267" r:id="rId8"/>
    <p:sldId id="268" r:id="rId9"/>
    <p:sldId id="270" r:id="rId10"/>
    <p:sldId id="271" r:id="rId11"/>
    <p:sldId id="272" r:id="rId12"/>
    <p:sldId id="273" r:id="rId13"/>
    <p:sldId id="274" r:id="rId14"/>
    <p:sldId id="276" r:id="rId15"/>
    <p:sldId id="275" r:id="rId16"/>
    <p:sldId id="262" r:id="rId17"/>
    <p:sldId id="263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215" autoAdjust="0"/>
  </p:normalViewPr>
  <p:slideViewPr>
    <p:cSldViewPr>
      <p:cViewPr>
        <p:scale>
          <a:sx n="50" d="100"/>
          <a:sy n="50" d="100"/>
        </p:scale>
        <p:origin x="-1956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5EFBE0F-C96A-4A3A-9F3F-40FAD8C3B323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664227-E941-464D-B700-F6A78C0E4B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 smtClean="0"/>
              <a:t>楚霸王</a:t>
            </a:r>
            <a:r>
              <a:rPr lang="en-US" altLang="zh-TW" dirty="0" smtClean="0"/>
              <a:t>,</a:t>
            </a:r>
            <a:r>
              <a:rPr lang="zh-TW" altLang="en-US" dirty="0" smtClean="0"/>
              <a:t>項羽 和他的愛妾</a:t>
            </a:r>
            <a:r>
              <a:rPr lang="en-US" altLang="zh-TW" dirty="0" smtClean="0"/>
              <a:t>.</a:t>
            </a:r>
            <a:r>
              <a:rPr lang="zh-TW" altLang="en-US" dirty="0" smtClean="0"/>
              <a:t>虞姬</a:t>
            </a:r>
            <a:endParaRPr lang="en-US" altLang="zh-TW" dirty="0" smtClean="0"/>
          </a:p>
          <a:p>
            <a:pPr eaLnBrk="1" hangingPunct="1">
              <a:spcBef>
                <a:spcPct val="0"/>
              </a:spcBef>
            </a:pPr>
            <a:r>
              <a:rPr lang="zh-TW" altLang="en-US" dirty="0" smtClean="0"/>
              <a:t>”</a:t>
            </a:r>
            <a:r>
              <a:rPr lang="zh-TW" altLang="en-US" dirty="0" smtClean="0"/>
              <a:t>從太史公司馬遷筆下流傳下來的這蕩氣回腸</a:t>
            </a:r>
            <a:r>
              <a:rPr lang="en-US" altLang="zh-TW" dirty="0" smtClean="0"/>
              <a:t>2000</a:t>
            </a:r>
            <a:r>
              <a:rPr lang="zh-TW" altLang="en-US" dirty="0" smtClean="0"/>
              <a:t>多年的</a:t>
            </a:r>
            <a:r>
              <a:rPr lang="en-US" altLang="zh-TW" dirty="0" smtClean="0"/>
              <a:t>《</a:t>
            </a:r>
            <a:r>
              <a:rPr lang="zh-TW" altLang="en-US" dirty="0" smtClean="0"/>
              <a:t>垓下歌</a:t>
            </a:r>
            <a:r>
              <a:rPr lang="en-US" altLang="zh-TW" dirty="0" smtClean="0"/>
              <a:t>》</a:t>
            </a:r>
            <a:r>
              <a:rPr lang="zh-TW" altLang="en-US" dirty="0" smtClean="0"/>
              <a:t>聲，連同“霸王別姬”的淒美故事</a:t>
            </a:r>
            <a:endParaRPr lang="en-US" altLang="zh-TW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DB95D0-DC41-4FFD-9853-42C589A07EE6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公元前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大衛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公元前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1010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0BDE80-75C5-449E-A7D4-213965240E27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 smtClean="0"/>
              <a:t>為什麼走上絕路</a:t>
            </a:r>
            <a:r>
              <a:rPr lang="en-US" altLang="zh-TW" dirty="0" smtClean="0"/>
              <a:t>?</a:t>
            </a:r>
          </a:p>
          <a:p>
            <a:pPr eaLnBrk="1" hangingPunct="1">
              <a:spcBef>
                <a:spcPct val="0"/>
              </a:spcBef>
            </a:pPr>
            <a:r>
              <a:rPr lang="zh-TW" altLang="en-US" dirty="0" smtClean="0"/>
              <a:t>經濟壓力</a:t>
            </a:r>
            <a:endParaRPr lang="en-US" altLang="zh-TW" dirty="0" smtClean="0"/>
          </a:p>
          <a:p>
            <a:pPr eaLnBrk="1" hangingPunct="1">
              <a:spcBef>
                <a:spcPct val="0"/>
              </a:spcBef>
            </a:pPr>
            <a:r>
              <a:rPr lang="zh-TW" altLang="en-US" dirty="0" smtClean="0"/>
              <a:t>感情</a:t>
            </a:r>
            <a:endParaRPr lang="en-US" altLang="zh-TW" dirty="0" smtClean="0"/>
          </a:p>
          <a:p>
            <a:pPr eaLnBrk="1" hangingPunct="1">
              <a:spcBef>
                <a:spcPct val="0"/>
              </a:spcBef>
            </a:pPr>
            <a:r>
              <a:rPr lang="zh-TW" altLang="en-US" dirty="0" smtClean="0"/>
              <a:t>工作壓力</a:t>
            </a:r>
            <a:r>
              <a:rPr lang="en-US" altLang="zh-TW" dirty="0" smtClean="0"/>
              <a:t>…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zh-TW" altLang="en-US" dirty="0" smtClean="0"/>
              <a:t>被命運捉弄嗎</a:t>
            </a:r>
            <a:r>
              <a:rPr lang="en-US" altLang="zh-TW" dirty="0" smtClean="0"/>
              <a:t>?</a:t>
            </a:r>
            <a:endParaRPr 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B43B01-D031-4A60-B989-61473EF2C683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mtClean="0"/>
              <a:t>禁卒</a:t>
            </a:r>
            <a:r>
              <a:rPr lang="en-US" altLang="zh-TW" smtClean="0"/>
              <a:t>,</a:t>
            </a:r>
            <a:r>
              <a:rPr lang="zh-TW" altLang="en-US" smtClean="0"/>
              <a:t>為什麼有如此反應</a:t>
            </a:r>
            <a:r>
              <a:rPr lang="en-US" altLang="zh-TW" smtClean="0"/>
              <a:t>. (</a:t>
            </a:r>
            <a:r>
              <a:rPr lang="zh-TW" altLang="en-US" smtClean="0"/>
              <a:t>以為自殺</a:t>
            </a:r>
            <a:r>
              <a:rPr lang="en-US" altLang="zh-TW" smtClean="0"/>
              <a:t>,</a:t>
            </a:r>
            <a:r>
              <a:rPr lang="zh-TW" altLang="en-US" smtClean="0"/>
              <a:t>可以解決問題</a:t>
            </a:r>
            <a:r>
              <a:rPr lang="en-US" altLang="zh-TW" smtClean="0"/>
              <a:t>)</a:t>
            </a:r>
          </a:p>
          <a:p>
            <a:pPr eaLnBrk="1" hangingPunct="1">
              <a:spcBef>
                <a:spcPct val="0"/>
              </a:spcBef>
            </a:pPr>
            <a:r>
              <a:rPr lang="zh-TW" altLang="en-US" smtClean="0"/>
              <a:t>保羅</a:t>
            </a:r>
            <a:r>
              <a:rPr lang="en-US" altLang="zh-TW" smtClean="0"/>
              <a:t>,</a:t>
            </a:r>
            <a:r>
              <a:rPr lang="zh-TW" altLang="en-US" smtClean="0"/>
              <a:t>希拉又是什麼反應</a:t>
            </a:r>
            <a:r>
              <a:rPr lang="en-US" altLang="zh-TW" smtClean="0"/>
              <a:t>.</a:t>
            </a:r>
            <a:r>
              <a:rPr lang="zh-TW" altLang="en-US" smtClean="0"/>
              <a:t>  </a:t>
            </a:r>
            <a:r>
              <a:rPr lang="en-US" altLang="zh-TW" smtClean="0"/>
              <a:t>(</a:t>
            </a:r>
            <a:r>
              <a:rPr lang="zh-TW" altLang="en-US" smtClean="0"/>
              <a:t>相信神</a:t>
            </a:r>
            <a:r>
              <a:rPr lang="en-US" altLang="zh-TW" smtClean="0"/>
              <a:t>,</a:t>
            </a:r>
            <a:r>
              <a:rPr lang="zh-TW" altLang="en-US" smtClean="0"/>
              <a:t>祂必有安排</a:t>
            </a:r>
            <a:r>
              <a:rPr lang="en-US" altLang="zh-TW" smtClean="0"/>
              <a:t>. </a:t>
            </a:r>
            <a:r>
              <a:rPr lang="zh-TW" altLang="en-US" smtClean="0"/>
              <a:t>因祂是戰勝 死亡的主</a:t>
            </a:r>
            <a:r>
              <a:rPr lang="en-US" altLang="zh-TW" smtClean="0"/>
              <a:t>)</a:t>
            </a:r>
          </a:p>
          <a:p>
            <a:pPr eaLnBrk="1" hangingPunct="1">
              <a:spcBef>
                <a:spcPct val="0"/>
              </a:spcBef>
            </a:pPr>
            <a:r>
              <a:rPr lang="zh-TW" altLang="en-US" smtClean="0"/>
              <a:t>為什麼</a:t>
            </a:r>
            <a:r>
              <a:rPr lang="en-US" altLang="zh-TW" smtClean="0"/>
              <a:t>, </a:t>
            </a:r>
            <a:r>
              <a:rPr lang="zh-TW" altLang="en-US" smtClean="0"/>
              <a:t>他們兩組人</a:t>
            </a:r>
            <a:r>
              <a:rPr lang="en-US" altLang="zh-TW" smtClean="0"/>
              <a:t>, </a:t>
            </a:r>
            <a:r>
              <a:rPr lang="zh-TW" altLang="en-US" smtClean="0"/>
              <a:t>會有如此差別</a:t>
            </a:r>
            <a:r>
              <a:rPr lang="en-US" altLang="zh-TW" smtClean="0"/>
              <a:t>.(</a:t>
            </a:r>
            <a:r>
              <a:rPr lang="zh-TW" altLang="en-US" smtClean="0"/>
              <a:t>禁卒起初不信神</a:t>
            </a:r>
            <a:r>
              <a:rPr lang="en-US" altLang="zh-TW" smtClean="0"/>
              <a:t>,</a:t>
            </a:r>
            <a:r>
              <a:rPr lang="zh-TW" altLang="en-US" smtClean="0"/>
              <a:t>只能靠自己</a:t>
            </a:r>
            <a:r>
              <a:rPr lang="en-US" altLang="zh-TW" smtClean="0"/>
              <a:t>.</a:t>
            </a:r>
            <a:r>
              <a:rPr lang="zh-TW" altLang="en-US" smtClean="0"/>
              <a:t>眼前的困難太大</a:t>
            </a:r>
            <a:r>
              <a:rPr lang="en-US" altLang="zh-TW" smtClean="0"/>
              <a:t>,</a:t>
            </a:r>
            <a:r>
              <a:rPr lang="zh-TW" altLang="en-US" smtClean="0"/>
              <a:t>無法應付</a:t>
            </a:r>
            <a:r>
              <a:rPr lang="en-US" altLang="zh-TW" smtClean="0"/>
              <a:t>)</a:t>
            </a:r>
          </a:p>
          <a:p>
            <a:pPr eaLnBrk="1" hangingPunct="1">
              <a:spcBef>
                <a:spcPct val="0"/>
              </a:spcBef>
            </a:pPr>
            <a:r>
              <a:rPr lang="zh-TW" altLang="en-US" smtClean="0"/>
              <a:t>這種差別</a:t>
            </a:r>
            <a:r>
              <a:rPr lang="en-US" altLang="zh-TW" smtClean="0"/>
              <a:t>,</a:t>
            </a:r>
            <a:r>
              <a:rPr lang="zh-TW" altLang="en-US" smtClean="0"/>
              <a:t>是否因個性差異造成</a:t>
            </a:r>
            <a:r>
              <a:rPr lang="en-US" altLang="zh-TW" smtClean="0"/>
              <a:t>.</a:t>
            </a:r>
            <a:r>
              <a:rPr lang="zh-TW" altLang="en-US" smtClean="0"/>
              <a:t> </a:t>
            </a:r>
            <a:r>
              <a:rPr lang="en-US" altLang="zh-TW" smtClean="0"/>
              <a:t>(34</a:t>
            </a:r>
            <a:r>
              <a:rPr lang="zh-TW" altLang="en-US" smtClean="0"/>
              <a:t>節</a:t>
            </a:r>
            <a:r>
              <a:rPr lang="en-US" altLang="zh-TW" smtClean="0"/>
              <a:t>,</a:t>
            </a:r>
            <a:r>
              <a:rPr lang="zh-TW" altLang="en-US" smtClean="0"/>
              <a:t>禁卒 信神變喜樂</a:t>
            </a:r>
            <a:r>
              <a:rPr lang="en-US" altLang="zh-TW" smtClean="0"/>
              <a:t>. </a:t>
            </a:r>
            <a:r>
              <a:rPr lang="zh-TW" altLang="en-US" smtClean="0"/>
              <a:t>他的改變不是因性格</a:t>
            </a:r>
            <a:r>
              <a:rPr lang="en-US" altLang="zh-TW" smtClean="0"/>
              <a:t>)</a:t>
            </a: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FAADE1-69AB-4235-AEFC-E6A3940F8DA2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dirty="0" smtClean="0"/>
              <a:t>經文中</a:t>
            </a:r>
            <a:r>
              <a:rPr lang="en-US" altLang="zh-TW" dirty="0" smtClean="0"/>
              <a:t>, </a:t>
            </a:r>
            <a:r>
              <a:rPr lang="zh-TW" altLang="en-US" dirty="0" smtClean="0"/>
              <a:t>有那兩組重要人物</a:t>
            </a:r>
            <a:r>
              <a:rPr lang="en-US" altLang="zh-TW" dirty="0" smtClean="0"/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dirty="0" smtClean="0"/>
              <a:t>禁卒</a:t>
            </a:r>
            <a:r>
              <a:rPr lang="en-US" altLang="zh-TW" dirty="0" smtClean="0"/>
              <a:t>, </a:t>
            </a:r>
            <a:r>
              <a:rPr lang="zh-TW" altLang="en-US" dirty="0" smtClean="0"/>
              <a:t>碰到什麼遭遇</a:t>
            </a:r>
            <a:r>
              <a:rPr lang="en-US" altLang="zh-TW" dirty="0" smtClean="0"/>
              <a:t>.  </a:t>
            </a:r>
            <a:r>
              <a:rPr lang="zh-TW" altLang="en-US" dirty="0" smtClean="0"/>
              <a:t>換成是你</a:t>
            </a:r>
            <a:r>
              <a:rPr lang="en-US" altLang="zh-TW" dirty="0" smtClean="0"/>
              <a:t>, </a:t>
            </a:r>
            <a:r>
              <a:rPr lang="zh-TW" altLang="en-US" dirty="0" smtClean="0"/>
              <a:t>你會如何處理 </a:t>
            </a:r>
            <a:r>
              <a:rPr lang="en-US" altLang="zh-TW" dirty="0" smtClean="0"/>
              <a:t>(</a:t>
            </a:r>
            <a:r>
              <a:rPr lang="zh-TW" altLang="en-US" dirty="0" smtClean="0"/>
              <a:t>失職</a:t>
            </a:r>
            <a:r>
              <a:rPr lang="en-US" altLang="zh-TW" dirty="0" smtClean="0"/>
              <a:t>,</a:t>
            </a:r>
            <a:r>
              <a:rPr lang="zh-TW" altLang="en-US" dirty="0" smtClean="0"/>
              <a:t>跑了會連累家人</a:t>
            </a:r>
            <a:r>
              <a:rPr lang="en-US" altLang="zh-TW" dirty="0" smtClean="0"/>
              <a:t>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dirty="0" smtClean="0"/>
              <a:t>保羅和西拉</a:t>
            </a:r>
            <a:r>
              <a:rPr lang="en-US" altLang="zh-TW" dirty="0" smtClean="0"/>
              <a:t>,</a:t>
            </a:r>
            <a:r>
              <a:rPr lang="zh-TW" altLang="en-US" dirty="0" smtClean="0"/>
              <a:t>碰到什麼遭遇</a:t>
            </a:r>
            <a:r>
              <a:rPr lang="en-US" altLang="zh-TW" dirty="0" smtClean="0"/>
              <a:t>.  </a:t>
            </a:r>
            <a:r>
              <a:rPr lang="zh-TW" altLang="en-US" dirty="0" smtClean="0"/>
              <a:t>換成是你</a:t>
            </a:r>
            <a:r>
              <a:rPr lang="en-US" altLang="zh-TW" dirty="0" smtClean="0"/>
              <a:t>, </a:t>
            </a:r>
            <a:r>
              <a:rPr lang="zh-TW" altLang="en-US" dirty="0" smtClean="0"/>
              <a:t>你會如何處理 </a:t>
            </a:r>
            <a:r>
              <a:rPr lang="en-US" altLang="zh-TW" dirty="0" smtClean="0"/>
              <a:t>(</a:t>
            </a:r>
            <a:r>
              <a:rPr lang="zh-TW" altLang="en-US" dirty="0" smtClean="0"/>
              <a:t>做好事</a:t>
            </a:r>
            <a:r>
              <a:rPr lang="en-US" altLang="zh-TW" dirty="0" smtClean="0"/>
              <a:t>,</a:t>
            </a:r>
            <a:r>
              <a:rPr lang="zh-TW" altLang="en-US" dirty="0" smtClean="0"/>
              <a:t>反被下在監牢</a:t>
            </a:r>
            <a:r>
              <a:rPr lang="en-US" altLang="zh-TW" dirty="0" smtClean="0"/>
              <a:t>,</a:t>
            </a:r>
            <a:r>
              <a:rPr lang="zh-TW" altLang="en-US" dirty="0" smtClean="0"/>
              <a:t>毒打</a:t>
            </a:r>
            <a:r>
              <a:rPr lang="en-US" altLang="zh-TW" dirty="0" smtClean="0"/>
              <a:t>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dirty="0" smtClean="0"/>
              <a:t>那一組人比較不幸</a:t>
            </a:r>
            <a:r>
              <a:rPr lang="en-US" altLang="zh-TW" dirty="0" smtClean="0"/>
              <a:t>.</a:t>
            </a:r>
            <a:endParaRPr lang="en-US" dirty="0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DBA365-AF35-4453-972E-FBC075A3360E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Exit from “Why me” to a positive thinking</a:t>
            </a:r>
            <a:r>
              <a:rPr lang="en-US" altLang="zh-TW" dirty="0" smtClean="0"/>
              <a:t>,</a:t>
            </a:r>
            <a:r>
              <a:rPr lang="zh-TW" altLang="en-US" dirty="0" smtClean="0"/>
              <a:t> 神藉這次機會</a:t>
            </a:r>
            <a:r>
              <a:rPr lang="en-US" altLang="zh-TW" dirty="0" smtClean="0"/>
              <a:t>,</a:t>
            </a:r>
            <a:r>
              <a:rPr lang="zh-TW" altLang="en-US" dirty="0" smtClean="0"/>
              <a:t>要我學什麼新功課</a:t>
            </a:r>
            <a:r>
              <a:rPr lang="en-US" altLang="zh-TW" dirty="0" smtClean="0"/>
              <a:t>.</a:t>
            </a:r>
            <a:endParaRPr 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B43B01-D031-4A60-B989-61473EF2C683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 smtClean="0"/>
              <a:t>保羅</a:t>
            </a:r>
            <a:r>
              <a:rPr lang="en-US" altLang="zh-TW" dirty="0" smtClean="0"/>
              <a:t>,</a:t>
            </a:r>
            <a:r>
              <a:rPr lang="zh-TW" altLang="en-US" dirty="0" smtClean="0"/>
              <a:t>西 拉</a:t>
            </a:r>
            <a:r>
              <a:rPr lang="en-US" altLang="zh-TW" dirty="0" smtClean="0"/>
              <a:t>,</a:t>
            </a:r>
            <a:r>
              <a:rPr lang="zh-TW" altLang="en-US" dirty="0" smtClean="0"/>
              <a:t>勝過環境和面對逆境的秘訣是什麼</a:t>
            </a:r>
            <a:r>
              <a:rPr lang="en-US" altLang="zh-TW" dirty="0" smtClean="0"/>
              <a:t>?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Exit from “Why me” to a positive thinking</a:t>
            </a:r>
            <a:r>
              <a:rPr lang="en-US" altLang="zh-TW" dirty="0" smtClean="0"/>
              <a:t>,</a:t>
            </a:r>
            <a:r>
              <a:rPr lang="zh-TW" altLang="en-US" dirty="0" smtClean="0"/>
              <a:t> 神藉這次機會</a:t>
            </a:r>
            <a:r>
              <a:rPr lang="en-US" altLang="zh-TW" dirty="0" smtClean="0"/>
              <a:t>,</a:t>
            </a:r>
            <a:r>
              <a:rPr lang="zh-TW" altLang="en-US" dirty="0" smtClean="0"/>
              <a:t>要我學什麼新功課</a:t>
            </a:r>
            <a:r>
              <a:rPr lang="en-US" altLang="zh-TW" dirty="0" smtClean="0"/>
              <a:t>.</a:t>
            </a: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altLang="zh-TW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7EB8D1-8C57-4883-A28A-0B0D7C976009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 smtClean="0"/>
              <a:t>既或不然</a:t>
            </a:r>
            <a:r>
              <a:rPr lang="en-US" altLang="zh-TW" dirty="0" smtClean="0"/>
              <a:t>, </a:t>
            </a:r>
            <a:r>
              <a:rPr lang="zh-TW" altLang="en-US" dirty="0" smtClean="0"/>
              <a:t>神並未挪去困難</a:t>
            </a:r>
            <a:r>
              <a:rPr lang="en-US" altLang="zh-TW" dirty="0" smtClean="0"/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zh-TW" altLang="en-US" dirty="0" smtClean="0"/>
              <a:t>我們在地上失去</a:t>
            </a:r>
            <a:r>
              <a:rPr lang="en-US" altLang="zh-TW" dirty="0" smtClean="0"/>
              <a:t>,</a:t>
            </a:r>
            <a:r>
              <a:rPr lang="zh-TW" altLang="en-US" dirty="0" smtClean="0"/>
              <a:t>在天上</a:t>
            </a:r>
            <a:r>
              <a:rPr lang="en-US" altLang="zh-TW" dirty="0" smtClean="0"/>
              <a:t>,</a:t>
            </a:r>
            <a:r>
              <a:rPr lang="zh-TW" altLang="en-US" dirty="0" smtClean="0"/>
              <a:t>他必加倍補償</a:t>
            </a:r>
            <a:r>
              <a:rPr lang="en-US" altLang="zh-TW" dirty="0" smtClean="0"/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zh-TW" altLang="en-US" b="1" dirty="0" smtClean="0"/>
              <a:t>希 伯 來 書</a:t>
            </a:r>
            <a:endParaRPr lang="en-US" altLang="zh-TW" dirty="0" smtClean="0"/>
          </a:p>
          <a:p>
            <a:pPr eaLnBrk="1" hangingPunct="1">
              <a:spcBef>
                <a:spcPct val="0"/>
              </a:spcBef>
            </a:pPr>
            <a:r>
              <a:rPr lang="en-US" altLang="zh-TW" dirty="0" smtClean="0"/>
              <a:t>11:39  </a:t>
            </a:r>
            <a:r>
              <a:rPr lang="zh-TW" altLang="en-US" dirty="0" smtClean="0"/>
              <a:t>這 些 人 都 是 因 信 得 了 美 好 的 證 據 、 卻 仍 未 得 著 所 應 許 的 ．</a:t>
            </a:r>
            <a:endParaRPr lang="en-US" altLang="zh-TW" dirty="0" smtClean="0"/>
          </a:p>
          <a:p>
            <a:pPr eaLnBrk="1" hangingPunct="1">
              <a:spcBef>
                <a:spcPct val="0"/>
              </a:spcBef>
            </a:pPr>
            <a:r>
              <a:rPr lang="en-US" altLang="zh-TW" dirty="0" smtClean="0"/>
              <a:t>11:40  </a:t>
            </a:r>
            <a:r>
              <a:rPr lang="zh-TW" altLang="en-US" dirty="0" smtClean="0"/>
              <a:t>因 為 　 神 給 我 們 預 備 了 更 美 的 事 、 叫 他 們 若 不 與 我 們 同 得 、 就 不 能 完 全</a:t>
            </a:r>
            <a:endParaRPr 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21E189-875A-4767-962F-352BCEA91BF8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3D83A-76C2-4152-BF9C-B1F0C93CF9C3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A04DE-FC85-45AA-97F7-22A90929A3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7A96C-A727-4823-8B53-B82DA6D11B44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59999-A978-405A-B0F0-71BA49722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D766D-C6B3-481A-AF83-809C5D58CBEF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D9E62-E5CD-4745-A92A-2FBF6C59BD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AFF2D-184E-4AC9-9965-54AC50905EC5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D8152-E1CF-4009-8E5F-F836A15AD6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BE4C-8B9D-4B64-899F-B247DE5F5D24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FD394-C9F5-4DBD-A2DC-CD15D623C5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01F57-FBC8-430A-9B0E-263BD6C654C8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E314D-5AAA-401E-A038-A338DA4C18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36C26-678E-4D48-B4CD-A2317BA458D6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F109A-0982-4C26-B15B-9FA50CF793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95687-7ECE-4475-B3C1-6CF75091F4AA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DB18C-1024-4145-B723-32C7EBCD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71115-A367-4E3D-A098-47B56BBE3DD9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2A4C6-273F-4A62-BF07-99E28113FB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03419-BF06-480E-AA30-78D726900333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108F8-BA8F-4910-BCC7-447F93B7C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C8417-DCFD-452D-B03F-A4EB4481DBB8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1D57A-F1B1-45BC-8B62-B723769800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629D05-A257-4896-8520-94FAC3610BAD}" type="datetimeFigureOut">
              <a:rPr lang="en-US"/>
              <a:pPr>
                <a:defRPr/>
              </a:pPr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597A76F-12EA-472B-84C8-2BC48DCB6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7200" b="1" smtClean="0">
                <a:solidFill>
                  <a:srgbClr val="FF0000"/>
                </a:solidFill>
              </a:rPr>
              <a:t>命運</a:t>
            </a:r>
            <a:endParaRPr lang="en-US" sz="7200" b="1" smtClean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b="1" dirty="0" smtClean="0"/>
              <a:t>霸王別 姬</a:t>
            </a:r>
            <a:endParaRPr lang="en-US" dirty="0" smtClean="0"/>
          </a:p>
        </p:txBody>
      </p:sp>
      <p:pic>
        <p:nvPicPr>
          <p:cNvPr id="4100" name="Picture 6" descr="http://1.bp.blogspot.com/_xJzHLuyEN78/TCa1jOvghnI/AAAAAAAAAOc/XijzUEH022w/s400/%E9%9C%B8%E7%8E%8B%E5%88%A5%E5%A7%AC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052736"/>
            <a:ext cx="7992888" cy="539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83568" y="1124744"/>
            <a:ext cx="4572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力拔山兮气盖世。</a:t>
            </a:r>
            <a:r>
              <a:rPr lang="zh-CN" altLang="en-US" sz="2400" b="1" dirty="0" smtClean="0">
                <a:solidFill>
                  <a:schemeClr val="bg1"/>
                </a:solidFill>
              </a:rPr>
              <a:t/>
            </a:r>
            <a:br>
              <a:rPr lang="zh-CN" altLang="en-US" sz="2400" b="1" dirty="0" smtClean="0">
                <a:solidFill>
                  <a:schemeClr val="bg1"/>
                </a:solidFill>
              </a:rPr>
            </a:br>
            <a:r>
              <a:rPr lang="zh-CN" altLang="en-US" sz="2400" b="1" dirty="0">
                <a:solidFill>
                  <a:schemeClr val="bg1"/>
                </a:solidFill>
              </a:rPr>
              <a:t>时不利兮骓不逝。</a:t>
            </a:r>
            <a:r>
              <a:rPr lang="zh-CN" altLang="en-US" sz="2400" b="1" dirty="0" smtClean="0">
                <a:solidFill>
                  <a:schemeClr val="bg1"/>
                </a:solidFill>
              </a:rPr>
              <a:t/>
            </a:r>
            <a:br>
              <a:rPr lang="zh-CN" altLang="en-US" sz="2400" b="1" dirty="0" smtClean="0">
                <a:solidFill>
                  <a:schemeClr val="bg1"/>
                </a:solidFill>
              </a:rPr>
            </a:br>
            <a:r>
              <a:rPr lang="zh-CN" altLang="en-US" sz="2400" b="1" dirty="0">
                <a:solidFill>
                  <a:schemeClr val="bg1"/>
                </a:solidFill>
              </a:rPr>
              <a:t>骓不逝兮可奈何！</a:t>
            </a:r>
            <a:r>
              <a:rPr lang="zh-CN" altLang="en-US" sz="2400" b="1" dirty="0" smtClean="0">
                <a:solidFill>
                  <a:schemeClr val="bg1"/>
                </a:solidFill>
              </a:rPr>
              <a:t/>
            </a:r>
            <a:br>
              <a:rPr lang="zh-CN" altLang="en-US" sz="2400" b="1" dirty="0" smtClean="0">
                <a:solidFill>
                  <a:schemeClr val="bg1"/>
                </a:solidFill>
              </a:rPr>
            </a:br>
            <a:r>
              <a:rPr lang="zh-CN" altLang="en-US" sz="2400" b="1" dirty="0">
                <a:solidFill>
                  <a:schemeClr val="bg1"/>
                </a:solidFill>
              </a:rPr>
              <a:t>虞兮虞兮奈若何</a:t>
            </a:r>
            <a:r>
              <a:rPr lang="zh-CN" altLang="en-US" b="1" dirty="0" smtClean="0">
                <a:solidFill>
                  <a:schemeClr val="bg1"/>
                </a:solidFill>
              </a:rPr>
              <a:t>！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r>
              <a:rPr lang="en-US" altLang="zh-CN" dirty="0" smtClean="0">
                <a:solidFill>
                  <a:schemeClr val="bg1"/>
                </a:solidFill>
              </a:rPr>
              <a:t>       ---《</a:t>
            </a:r>
            <a:r>
              <a:rPr lang="zh-CN" altLang="en-US" dirty="0">
                <a:solidFill>
                  <a:schemeClr val="bg1"/>
                </a:solidFill>
              </a:rPr>
              <a:t>垓下</a:t>
            </a:r>
            <a:r>
              <a:rPr lang="zh-CN" altLang="en-US" dirty="0" smtClean="0">
                <a:solidFill>
                  <a:schemeClr val="bg1"/>
                </a:solidFill>
              </a:rPr>
              <a:t>歌</a:t>
            </a:r>
            <a:r>
              <a:rPr lang="en-US" altLang="zh-CN" dirty="0" smtClean="0">
                <a:solidFill>
                  <a:schemeClr val="bg1"/>
                </a:solidFill>
              </a:rPr>
              <a:t>》</a:t>
            </a:r>
            <a:r>
              <a:rPr lang="zh-CN" altLang="en-US" dirty="0" smtClean="0">
                <a:solidFill>
                  <a:schemeClr val="bg1"/>
                </a:solidFill>
              </a:rPr>
              <a:t>项</a:t>
            </a:r>
            <a:r>
              <a:rPr lang="zh-CN" altLang="en-US" dirty="0">
                <a:solidFill>
                  <a:schemeClr val="bg1"/>
                </a:solidFill>
              </a:rPr>
              <a:t>羽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PMingLiU" pitchFamily="18" charset="-120"/>
                <a:ea typeface="PMingLiU" pitchFamily="18" charset="-120"/>
              </a:rPr>
              <a:t>烏 江 自 刎</a:t>
            </a:r>
            <a:endParaRPr lang="en-US" b="1" dirty="0" smtClean="0">
              <a:latin typeface="PMingLiU" pitchFamily="18" charset="-120"/>
              <a:ea typeface="PMingLiU" pitchFamily="18" charset="-120"/>
            </a:endParaRPr>
          </a:p>
        </p:txBody>
      </p:sp>
      <p:pic>
        <p:nvPicPr>
          <p:cNvPr id="5123" name="Picture 2" descr="[霸王.jpg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268760"/>
            <a:ext cx="3567956" cy="51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755576" y="1988840"/>
            <a:ext cx="38164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MingLiU" pitchFamily="49" charset="-120"/>
                <a:ea typeface="MingLiU" pitchFamily="49" charset="-120"/>
              </a:rPr>
              <a:t>生</a:t>
            </a:r>
            <a:r>
              <a:rPr lang="zh-CN" altLang="en-US" sz="2400" dirty="0">
                <a:latin typeface="MingLiU" pitchFamily="49" charset="-120"/>
                <a:ea typeface="MingLiU" pitchFamily="49" charset="-120"/>
              </a:rPr>
              <a:t>当作人杰， 　　</a:t>
            </a:r>
          </a:p>
          <a:p>
            <a:r>
              <a:rPr lang="zh-CN" altLang="en-US" sz="2400" dirty="0" smtClean="0">
                <a:latin typeface="MingLiU" pitchFamily="49" charset="-120"/>
                <a:ea typeface="MingLiU" pitchFamily="49" charset="-120"/>
              </a:rPr>
              <a:t/>
            </a:r>
            <a:br>
              <a:rPr lang="zh-CN" altLang="en-US" sz="2400" dirty="0" smtClean="0">
                <a:latin typeface="MingLiU" pitchFamily="49" charset="-120"/>
                <a:ea typeface="MingLiU" pitchFamily="49" charset="-120"/>
              </a:rPr>
            </a:br>
            <a:r>
              <a:rPr lang="zh-CN" altLang="en-US" sz="2400" dirty="0">
                <a:latin typeface="MingLiU" pitchFamily="49" charset="-120"/>
                <a:ea typeface="MingLiU" pitchFamily="49" charset="-120"/>
              </a:rPr>
              <a:t>死亦为鬼雄。 　　</a:t>
            </a:r>
          </a:p>
          <a:p>
            <a:r>
              <a:rPr lang="zh-CN" altLang="en-US" sz="2400" dirty="0" smtClean="0">
                <a:latin typeface="MingLiU" pitchFamily="49" charset="-120"/>
                <a:ea typeface="MingLiU" pitchFamily="49" charset="-120"/>
              </a:rPr>
              <a:t/>
            </a:r>
            <a:br>
              <a:rPr lang="zh-CN" altLang="en-US" sz="2400" dirty="0" smtClean="0">
                <a:latin typeface="MingLiU" pitchFamily="49" charset="-120"/>
                <a:ea typeface="MingLiU" pitchFamily="49" charset="-120"/>
              </a:rPr>
            </a:br>
            <a:r>
              <a:rPr lang="zh-CN" altLang="en-US" sz="2400" dirty="0">
                <a:latin typeface="MingLiU" pitchFamily="49" charset="-120"/>
                <a:ea typeface="MingLiU" pitchFamily="49" charset="-120"/>
              </a:rPr>
              <a:t>至今思项羽， 　　</a:t>
            </a:r>
          </a:p>
          <a:p>
            <a:r>
              <a:rPr lang="zh-CN" altLang="en-US" sz="2400" dirty="0" smtClean="0">
                <a:latin typeface="MingLiU" pitchFamily="49" charset="-120"/>
                <a:ea typeface="MingLiU" pitchFamily="49" charset="-120"/>
              </a:rPr>
              <a:t/>
            </a:r>
            <a:br>
              <a:rPr lang="zh-CN" altLang="en-US" sz="2400" dirty="0" smtClean="0">
                <a:latin typeface="MingLiU" pitchFamily="49" charset="-120"/>
                <a:ea typeface="MingLiU" pitchFamily="49" charset="-120"/>
              </a:rPr>
            </a:br>
            <a:r>
              <a:rPr lang="zh-CN" altLang="en-US" sz="2400" dirty="0">
                <a:latin typeface="MingLiU" pitchFamily="49" charset="-120"/>
                <a:ea typeface="MingLiU" pitchFamily="49" charset="-120"/>
              </a:rPr>
              <a:t>不肯过江东</a:t>
            </a:r>
            <a:r>
              <a:rPr lang="zh-CN" altLang="en-US" sz="2400" dirty="0" smtClean="0">
                <a:latin typeface="MingLiU" pitchFamily="49" charset="-120"/>
                <a:ea typeface="MingLiU" pitchFamily="49" charset="-120"/>
              </a:rPr>
              <a:t>。</a:t>
            </a:r>
            <a:endParaRPr lang="en-US" altLang="zh-CN" sz="2400" dirty="0" smtClean="0">
              <a:latin typeface="MingLiU" pitchFamily="49" charset="-120"/>
              <a:ea typeface="MingLiU" pitchFamily="49" charset="-120"/>
            </a:endParaRPr>
          </a:p>
          <a:p>
            <a:endParaRPr lang="en-US" altLang="zh-CN" sz="2400" dirty="0">
              <a:latin typeface="MingLiU" pitchFamily="49" charset="-120"/>
              <a:ea typeface="MingLiU" pitchFamily="49" charset="-120"/>
            </a:endParaRPr>
          </a:p>
          <a:p>
            <a:r>
              <a:rPr lang="en-US" altLang="zh-CN" sz="2400" dirty="0" smtClean="0">
                <a:latin typeface="MingLiU" pitchFamily="49" charset="-120"/>
                <a:ea typeface="MingLiU" pitchFamily="49" charset="-120"/>
              </a:rPr>
              <a:t> —《</a:t>
            </a:r>
            <a:r>
              <a:rPr lang="zh-CN" altLang="en-US" sz="2400" dirty="0" smtClean="0">
                <a:latin typeface="MingLiU" pitchFamily="49" charset="-120"/>
                <a:ea typeface="MingLiU" pitchFamily="49" charset="-120"/>
              </a:rPr>
              <a:t>夏</a:t>
            </a:r>
            <a:r>
              <a:rPr lang="zh-CN" altLang="en-US" sz="2400" dirty="0">
                <a:latin typeface="MingLiU" pitchFamily="49" charset="-120"/>
                <a:ea typeface="MingLiU" pitchFamily="49" charset="-120"/>
              </a:rPr>
              <a:t>日绝句</a:t>
            </a:r>
            <a:r>
              <a:rPr lang="en-US" altLang="zh-CN" sz="2400" dirty="0" smtClean="0">
                <a:latin typeface="MingLiU" pitchFamily="49" charset="-120"/>
                <a:ea typeface="MingLiU" pitchFamily="49" charset="-120"/>
              </a:rPr>
              <a:t>》</a:t>
            </a:r>
            <a:r>
              <a:rPr lang="zh-CN" altLang="en-US" sz="2400" dirty="0" smtClean="0">
                <a:latin typeface="MingLiU" pitchFamily="49" charset="-120"/>
                <a:ea typeface="MingLiU" pitchFamily="49" charset="-120"/>
              </a:rPr>
              <a:t>李清照</a:t>
            </a:r>
            <a:endParaRPr lang="zh-CN" altLang="en-US" sz="2400" dirty="0">
              <a:latin typeface="MingLiU" pitchFamily="49" charset="-120"/>
              <a:ea typeface="MingLiU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4" y="1916833"/>
            <a:ext cx="8229600" cy="1152128"/>
          </a:xfrm>
        </p:spPr>
        <p:txBody>
          <a:bodyPr/>
          <a:lstStyle/>
          <a:p>
            <a:r>
              <a:rPr lang="zh-CN" altLang="en-US" dirty="0" smtClean="0"/>
              <a:t>如果你是項羽， 中國的歷史會改寫嗎？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4" descr="Paul_Silas-priso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052736"/>
            <a:ext cx="7519022" cy="4896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4"/>
          <p:cNvSpPr txBox="1">
            <a:spLocks noChangeArrowheads="1"/>
          </p:cNvSpPr>
          <p:nvPr/>
        </p:nvSpPr>
        <p:spPr bwMode="auto">
          <a:xfrm>
            <a:off x="2123728" y="476672"/>
            <a:ext cx="498633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400" b="1" dirty="0">
                <a:solidFill>
                  <a:srgbClr val="FF0000"/>
                </a:solidFill>
              </a:rPr>
              <a:t>使徒行傳 </a:t>
            </a:r>
            <a:r>
              <a:rPr lang="en-US" altLang="zh-TW" sz="4400" b="1" dirty="0">
                <a:solidFill>
                  <a:srgbClr val="FF0000"/>
                </a:solidFill>
              </a:rPr>
              <a:t>16: 16-34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1556792"/>
            <a:ext cx="806489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dirty="0" smtClean="0"/>
              <a:t>16</a:t>
            </a:r>
            <a:r>
              <a:rPr lang="zh-TW" altLang="en-US" sz="2200" dirty="0" smtClean="0"/>
              <a:t>後</a:t>
            </a:r>
            <a:r>
              <a:rPr lang="zh-TW" altLang="en-US" sz="2200" dirty="0"/>
              <a:t>來，我們往那禱告的地方去。有一個使女迎著面來，他被巫鬼所附，用法術，叫他主人們大得財利。</a:t>
            </a:r>
          </a:p>
          <a:p>
            <a:r>
              <a:rPr lang="en-US" altLang="zh-CN" sz="2200" dirty="0" smtClean="0"/>
              <a:t>17</a:t>
            </a:r>
            <a:r>
              <a:rPr lang="zh-TW" altLang="en-US" sz="2200" dirty="0" smtClean="0"/>
              <a:t>他</a:t>
            </a:r>
            <a:r>
              <a:rPr lang="zh-TW" altLang="en-US" sz="2200" dirty="0"/>
              <a:t>跟隨保羅和我們，喊著說：這些人是至高神的僕人，對你們傳說救人的道。</a:t>
            </a:r>
          </a:p>
          <a:p>
            <a:r>
              <a:rPr lang="en-US" altLang="zh-CN" sz="2200" dirty="0" smtClean="0"/>
              <a:t>18</a:t>
            </a:r>
            <a:r>
              <a:rPr lang="zh-TW" altLang="en-US" sz="2200" dirty="0" smtClean="0"/>
              <a:t>他</a:t>
            </a:r>
            <a:r>
              <a:rPr lang="zh-TW" altLang="en-US" sz="2200" dirty="0"/>
              <a:t>一連多日這樣喊叫，保羅就心中厭煩，轉身對那鬼說：我奉耶穌基督的名，吩咐你從他身上出來！那鬼當時就出來了。</a:t>
            </a:r>
          </a:p>
          <a:p>
            <a:r>
              <a:rPr lang="en-US" altLang="zh-CN" sz="2200" dirty="0" smtClean="0"/>
              <a:t>19</a:t>
            </a:r>
            <a:r>
              <a:rPr lang="zh-TW" altLang="en-US" sz="2200" dirty="0" smtClean="0"/>
              <a:t>使</a:t>
            </a:r>
            <a:r>
              <a:rPr lang="zh-TW" altLang="en-US" sz="2200" dirty="0"/>
              <a:t>女的主人們見得利的指望沒有了，便揪住保羅和西拉，拉他們到市上去見首領；</a:t>
            </a:r>
          </a:p>
          <a:p>
            <a:r>
              <a:rPr lang="en-US" altLang="zh-CN" sz="2200" dirty="0" smtClean="0"/>
              <a:t>20</a:t>
            </a:r>
            <a:r>
              <a:rPr lang="zh-TW" altLang="en-US" sz="2200" dirty="0" smtClean="0"/>
              <a:t>又</a:t>
            </a:r>
            <a:r>
              <a:rPr lang="zh-TW" altLang="en-US" sz="2200" dirty="0"/>
              <a:t>帶到官長面前說：這些人原是猶太人，竟騷擾我們的城，</a:t>
            </a:r>
          </a:p>
          <a:p>
            <a:r>
              <a:rPr lang="en-US" altLang="zh-CN" sz="2200" dirty="0" smtClean="0"/>
              <a:t>21</a:t>
            </a:r>
            <a:r>
              <a:rPr lang="zh-TW" altLang="en-US" sz="2200" dirty="0" smtClean="0"/>
              <a:t>傳</a:t>
            </a:r>
            <a:r>
              <a:rPr lang="zh-TW" altLang="en-US" sz="2200" dirty="0"/>
              <a:t>我們羅馬人所不可受不可行的規矩。</a:t>
            </a:r>
          </a:p>
          <a:p>
            <a:r>
              <a:rPr lang="en-US" altLang="zh-CN" sz="2200" dirty="0" smtClean="0"/>
              <a:t>22</a:t>
            </a:r>
            <a:r>
              <a:rPr lang="zh-TW" altLang="en-US" sz="2200" dirty="0" smtClean="0"/>
              <a:t>眾</a:t>
            </a:r>
            <a:r>
              <a:rPr lang="zh-TW" altLang="en-US" sz="2200" dirty="0"/>
              <a:t>人就一同起來攻擊他們。官長吩咐剝了他們的衣裳，用棍打；</a:t>
            </a:r>
          </a:p>
          <a:p>
            <a:r>
              <a:rPr lang="en-US" altLang="zh-CN" sz="2200" dirty="0" smtClean="0"/>
              <a:t>23</a:t>
            </a:r>
            <a:r>
              <a:rPr lang="zh-TW" altLang="en-US" sz="2200" dirty="0" smtClean="0"/>
              <a:t>打</a:t>
            </a:r>
            <a:r>
              <a:rPr lang="zh-TW" altLang="en-US" sz="2200" dirty="0"/>
              <a:t>了許多棍，便將他們下在監裡，囑咐禁卒嚴緊看守。</a:t>
            </a:r>
          </a:p>
          <a:p>
            <a:r>
              <a:rPr lang="en-US" altLang="zh-CN" sz="2200" dirty="0" smtClean="0"/>
              <a:t>24</a:t>
            </a:r>
            <a:r>
              <a:rPr lang="zh-TW" altLang="en-US" sz="2200" dirty="0" smtClean="0"/>
              <a:t>禁</a:t>
            </a:r>
            <a:r>
              <a:rPr lang="zh-TW" altLang="en-US" sz="2200" dirty="0"/>
              <a:t>卒領了這樣的命，就把他們下在內監裡，兩腳上了木狗</a:t>
            </a:r>
            <a:r>
              <a:rPr lang="zh-TW" altLang="en-US" sz="2200" dirty="0" smtClean="0"/>
              <a:t>。</a:t>
            </a:r>
            <a:endParaRPr lang="zh-TW" alt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620688"/>
            <a:ext cx="770485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dirty="0" smtClean="0"/>
              <a:t>25</a:t>
            </a:r>
            <a:r>
              <a:rPr lang="zh-TW" altLang="en-US" sz="2200" dirty="0" smtClean="0"/>
              <a:t>約在半夜，保羅和西拉禱告，唱詩讚美神，眾囚犯也側耳而聽。</a:t>
            </a:r>
          </a:p>
          <a:p>
            <a:r>
              <a:rPr lang="en-US" altLang="zh-CN" sz="2200" dirty="0" smtClean="0"/>
              <a:t>26</a:t>
            </a:r>
            <a:r>
              <a:rPr lang="zh-TW" altLang="en-US" sz="2200" dirty="0" smtClean="0"/>
              <a:t>忽然，地大震動，甚至監牢的地基都搖動了，監門立刻全開，眾囚犯的鎖鍊也都鬆開了。</a:t>
            </a:r>
          </a:p>
          <a:p>
            <a:r>
              <a:rPr lang="en-US" altLang="zh-CN" sz="2200" dirty="0" smtClean="0"/>
              <a:t>27</a:t>
            </a:r>
            <a:r>
              <a:rPr lang="zh-TW" altLang="en-US" sz="2200" dirty="0" smtClean="0"/>
              <a:t>禁卒一醒，看見監門全開，以為囚犯已經逃走，就拔刀要自殺。</a:t>
            </a:r>
          </a:p>
          <a:p>
            <a:r>
              <a:rPr lang="en-US" altLang="zh-CN" sz="2200" dirty="0" smtClean="0"/>
              <a:t>28</a:t>
            </a:r>
            <a:r>
              <a:rPr lang="zh-TW" altLang="en-US" sz="2200" dirty="0" smtClean="0"/>
              <a:t>保羅大聲呼叫說：不要傷害自己！我們都在這裡。</a:t>
            </a:r>
          </a:p>
          <a:p>
            <a:r>
              <a:rPr lang="en-US" altLang="zh-CN" sz="2200" dirty="0" smtClean="0"/>
              <a:t>29</a:t>
            </a:r>
            <a:r>
              <a:rPr lang="zh-TW" altLang="en-US" sz="2200" dirty="0" smtClean="0"/>
              <a:t>禁卒叫人拿燈來，就跳進去，戰戰兢兢的俯伏在保羅、西拉面前；</a:t>
            </a:r>
          </a:p>
          <a:p>
            <a:r>
              <a:rPr lang="en-US" altLang="zh-CN" sz="2200" dirty="0" smtClean="0"/>
              <a:t>30</a:t>
            </a:r>
            <a:r>
              <a:rPr lang="zh-TW" altLang="en-US" sz="2200" dirty="0" smtClean="0"/>
              <a:t>又領他們出來，說：二位先生，我當怎樣行才可以得救？</a:t>
            </a:r>
          </a:p>
          <a:p>
            <a:r>
              <a:rPr lang="en-US" altLang="zh-CN" sz="2200" dirty="0" smtClean="0"/>
              <a:t>31</a:t>
            </a:r>
            <a:r>
              <a:rPr lang="zh-TW" altLang="en-US" sz="2200" dirty="0" smtClean="0"/>
              <a:t>他們說：當信主耶穌，你和你一家都必得救。</a:t>
            </a:r>
          </a:p>
          <a:p>
            <a:r>
              <a:rPr lang="en-US" altLang="zh-CN" sz="2200" dirty="0" smtClean="0"/>
              <a:t>32</a:t>
            </a:r>
            <a:r>
              <a:rPr lang="zh-TW" altLang="en-US" sz="2200" dirty="0" smtClean="0"/>
              <a:t>他們就把主的道講給他和他全家的人聽。</a:t>
            </a:r>
          </a:p>
          <a:p>
            <a:r>
              <a:rPr lang="en-US" altLang="zh-CN" sz="2200" dirty="0" smtClean="0"/>
              <a:t>33</a:t>
            </a:r>
            <a:r>
              <a:rPr lang="zh-TW" altLang="en-US" sz="2200" dirty="0" smtClean="0"/>
              <a:t>當夜，就在那時候，禁卒把他們帶去，洗他們的傷；他和屬乎他的人立時都受了洗。</a:t>
            </a:r>
          </a:p>
          <a:p>
            <a:r>
              <a:rPr lang="en-US" altLang="zh-CN" sz="2200" dirty="0" smtClean="0"/>
              <a:t>34</a:t>
            </a:r>
            <a:r>
              <a:rPr lang="zh-TW" altLang="en-US" sz="2200" dirty="0" smtClean="0"/>
              <a:t>於是禁卒領他們上自己家裡去，給他們擺上飯。他和全家，因為信了神，都很喜樂。</a:t>
            </a:r>
            <a:endParaRPr lang="zh-TW" alt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aul_Silas-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00808"/>
            <a:ext cx="6264696" cy="439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259632" y="620688"/>
            <a:ext cx="300595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400" b="1" dirty="0" smtClean="0">
                <a:solidFill>
                  <a:srgbClr val="FF0000"/>
                </a:solidFill>
              </a:rPr>
              <a:t>奇妙的囚犯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259632" y="620688"/>
            <a:ext cx="300915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400" b="1" dirty="0" smtClean="0">
                <a:solidFill>
                  <a:srgbClr val="FF0000"/>
                </a:solidFill>
              </a:rPr>
              <a:t>奇妙的</a:t>
            </a:r>
            <a:r>
              <a:rPr lang="zh-CN" altLang="en-US" sz="4400" b="1" dirty="0" smtClean="0">
                <a:solidFill>
                  <a:srgbClr val="FF0000"/>
                </a:solidFill>
              </a:rPr>
              <a:t>問題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9367" y="2780928"/>
            <a:ext cx="84946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/>
              <a:t>“</a:t>
            </a:r>
            <a:r>
              <a:rPr lang="zh-CN" altLang="en-US" sz="3600" dirty="0"/>
              <a:t>二位先</a:t>
            </a:r>
            <a:r>
              <a:rPr lang="zh-CN" altLang="en-US" sz="3600" dirty="0" smtClean="0"/>
              <a:t>生！我</a:t>
            </a:r>
            <a:r>
              <a:rPr lang="zh-CN" altLang="en-US" sz="3600" dirty="0"/>
              <a:t>当怎样行纔可以得救？”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259632" y="620688"/>
            <a:ext cx="300915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400" b="1" dirty="0" smtClean="0">
                <a:solidFill>
                  <a:srgbClr val="FF0000"/>
                </a:solidFill>
              </a:rPr>
              <a:t>奇妙的</a:t>
            </a:r>
            <a:r>
              <a:rPr lang="zh-CN" altLang="en-US" sz="4400" b="1" dirty="0" smtClean="0">
                <a:solidFill>
                  <a:srgbClr val="FF0000"/>
                </a:solidFill>
              </a:rPr>
              <a:t>答案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9367" y="2780928"/>
            <a:ext cx="84946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/>
              <a:t>“</a:t>
            </a:r>
            <a:r>
              <a:rPr lang="zh-CN" altLang="en-US" sz="3600" dirty="0"/>
              <a:t>当信主耶稣，你和你一家都</a:t>
            </a:r>
            <a:r>
              <a:rPr lang="zh-CN" altLang="en-US" sz="3600" dirty="0">
                <a:solidFill>
                  <a:srgbClr val="FF0000"/>
                </a:solidFill>
              </a:rPr>
              <a:t>必</a:t>
            </a:r>
            <a:r>
              <a:rPr lang="zh-CN" altLang="en-US" sz="3600" dirty="0"/>
              <a:t>得</a:t>
            </a:r>
            <a:r>
              <a:rPr lang="zh-CN" altLang="en-US" sz="3600" dirty="0" smtClean="0"/>
              <a:t>救。”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259632" y="620688"/>
            <a:ext cx="300915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400" b="1" dirty="0" smtClean="0">
                <a:solidFill>
                  <a:srgbClr val="FF0000"/>
                </a:solidFill>
              </a:rPr>
              <a:t>奇妙的</a:t>
            </a:r>
            <a:r>
              <a:rPr lang="zh-CN" altLang="en-US" sz="4400" b="1" dirty="0" smtClean="0">
                <a:solidFill>
                  <a:srgbClr val="FF0000"/>
                </a:solidFill>
              </a:rPr>
              <a:t>選擇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5616" y="2708920"/>
            <a:ext cx="66479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/>
              <a:t>他和屬乎他的人立時都受了洗。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259632" y="620688"/>
            <a:ext cx="300915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400" b="1" dirty="0" smtClean="0">
                <a:solidFill>
                  <a:srgbClr val="FF0000"/>
                </a:solidFill>
              </a:rPr>
              <a:t>奇妙的</a:t>
            </a:r>
            <a:r>
              <a:rPr lang="zh-CN" altLang="en-US" sz="4400" b="1" dirty="0" smtClean="0">
                <a:solidFill>
                  <a:srgbClr val="FF0000"/>
                </a:solidFill>
              </a:rPr>
              <a:t>結局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5616" y="2708920"/>
            <a:ext cx="7571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/>
              <a:t>他和全家，因為信了神，都很喜樂。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11560" y="1916833"/>
            <a:ext cx="8085584" cy="1152128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 dirty="0" smtClean="0"/>
              <a:t>保羅</a:t>
            </a:r>
            <a:r>
              <a:rPr lang="en-US" altLang="zh-TW" dirty="0" smtClean="0"/>
              <a:t>,</a:t>
            </a:r>
            <a:r>
              <a:rPr lang="zh-TW" altLang="en-US" dirty="0" smtClean="0"/>
              <a:t>西 拉</a:t>
            </a:r>
            <a:r>
              <a:rPr lang="en-US" altLang="zh-TW" dirty="0" smtClean="0"/>
              <a:t>,</a:t>
            </a:r>
            <a:r>
              <a:rPr lang="zh-TW" altLang="en-US" dirty="0" smtClean="0"/>
              <a:t>勝過環境和面對逆境的秘訣是什麼</a:t>
            </a:r>
            <a:r>
              <a:rPr lang="en-US" altLang="zh-TW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>
            <a:spLocks noGrp="1" noChangeArrowheads="1"/>
          </p:cNvSpPr>
          <p:nvPr>
            <p:ph idx="1"/>
          </p:nvPr>
        </p:nvSpPr>
        <p:spPr bwMode="auto">
          <a:xfrm>
            <a:off x="539552" y="2132856"/>
            <a:ext cx="8229600" cy="149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2400" dirty="0" smtClean="0"/>
              <a:t>羅馬書</a:t>
            </a:r>
            <a:r>
              <a:rPr lang="en-US" sz="2400" dirty="0" smtClean="0"/>
              <a:t>8:28 </a:t>
            </a:r>
            <a:r>
              <a:rPr lang="zh-TW" altLang="en-US" sz="2400" dirty="0" smtClean="0"/>
              <a:t> </a:t>
            </a:r>
            <a:r>
              <a:rPr lang="zh-TW" altLang="en-US" sz="2400" dirty="0"/>
              <a:t>我們曉得萬事都互相效力，叫愛神的人得益處，</a:t>
            </a:r>
            <a:endParaRPr lang="en-US" altLang="zh-TW" sz="2400" dirty="0"/>
          </a:p>
          <a:p>
            <a:pPr>
              <a:buNone/>
            </a:pPr>
            <a:r>
              <a:rPr lang="zh-TW" altLang="en-US" sz="2400" dirty="0"/>
              <a:t>就是按他旨意被召的人。</a:t>
            </a:r>
            <a:endParaRPr lang="en-US" altLang="zh-TW" sz="24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d3gqasl9vmjfd8.cloudfront.net/122f2d71-899a-40b4-84ef-e5f7f2d097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692696"/>
            <a:ext cx="7272808" cy="54546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sun_above_the_cloud_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" y="505255"/>
            <a:ext cx="9143304" cy="606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Box 6"/>
          <p:cNvSpPr txBox="1">
            <a:spLocks noChangeArrowheads="1"/>
          </p:cNvSpPr>
          <p:nvPr/>
        </p:nvSpPr>
        <p:spPr bwMode="auto">
          <a:xfrm>
            <a:off x="323528" y="548680"/>
            <a:ext cx="18256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FFC000"/>
                </a:solidFill>
              </a:rPr>
              <a:t>雲上太陽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1196752"/>
            <a:ext cx="6912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>
                <a:solidFill>
                  <a:srgbClr val="FFC000"/>
                </a:solidFill>
              </a:rPr>
              <a:t>無論是住在美麗的高山，或是躺臥在陰暗的幽谷；</a:t>
            </a:r>
            <a:br>
              <a:rPr lang="zh-TW" altLang="en-US" sz="2400" dirty="0" smtClean="0">
                <a:solidFill>
                  <a:srgbClr val="FFC000"/>
                </a:solidFill>
              </a:rPr>
            </a:br>
            <a:r>
              <a:rPr lang="zh-TW" altLang="en-US" sz="2400" dirty="0" smtClean="0">
                <a:solidFill>
                  <a:srgbClr val="FFC000"/>
                </a:solidFill>
              </a:rPr>
              <a:t>當你抬起頭，你將會發現，主已為你我而預備。</a:t>
            </a:r>
            <a:br>
              <a:rPr lang="zh-TW" altLang="en-US" sz="2400" dirty="0" smtClean="0">
                <a:solidFill>
                  <a:srgbClr val="FFC000"/>
                </a:solidFill>
              </a:rPr>
            </a:br>
            <a:r>
              <a:rPr lang="zh-TW" altLang="en-US" sz="2400" dirty="0" smtClean="0">
                <a:solidFill>
                  <a:srgbClr val="FFC000"/>
                </a:solidFill>
              </a:rPr>
              <a:t>雲上太陽，它總不改變，雖然小雨灑在臉上，</a:t>
            </a:r>
            <a:br>
              <a:rPr lang="zh-TW" altLang="en-US" sz="2400" dirty="0" smtClean="0">
                <a:solidFill>
                  <a:srgbClr val="FFC000"/>
                </a:solidFill>
              </a:rPr>
            </a:br>
            <a:r>
              <a:rPr lang="zh-TW" altLang="en-US" sz="2400" dirty="0" smtClean="0">
                <a:solidFill>
                  <a:srgbClr val="FFC000"/>
                </a:solidFill>
              </a:rPr>
              <a:t>雲上太陽，它總不改變，哈！它不改變。</a:t>
            </a:r>
            <a:endParaRPr lang="en-U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mtClean="0">
                <a:solidFill>
                  <a:srgbClr val="FF0000"/>
                </a:solidFill>
              </a:rPr>
              <a:t>出死入生的人生觀</a:t>
            </a:r>
            <a:endParaRPr lang="en-US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2Co 5:1 </a:t>
            </a:r>
            <a:r>
              <a:rPr lang="zh-TW" altLang="en-US" b="1" dirty="0" smtClean="0"/>
              <a:t> 我們原知道，我們這地上的帳棚若拆毀了，必得神所造，不是人手所造，在天上永存的房屋。</a:t>
            </a:r>
            <a:endParaRPr lang="en-US" altLang="zh-TW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2Co 5:2 </a:t>
            </a:r>
            <a:r>
              <a:rPr lang="zh-TW" altLang="en-US" dirty="0" smtClean="0"/>
              <a:t> 我們在這帳棚裡歎息，深想得那從天上來的房屋，好像穿上衣服；</a:t>
            </a:r>
            <a:endParaRPr lang="en-US" altLang="zh-TW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1Co 15:42 </a:t>
            </a:r>
            <a:r>
              <a:rPr lang="zh-TW" altLang="en-US" dirty="0" smtClean="0"/>
              <a:t> 死人復活也是這樣：所種的是必朽壞的，復活的是不朽壞的；</a:t>
            </a:r>
            <a:endParaRPr lang="en-US" altLang="zh-TW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1Co 15:43 </a:t>
            </a:r>
            <a:r>
              <a:rPr lang="zh-TW" altLang="en-US" dirty="0" smtClean="0"/>
              <a:t> 所種的是羞辱的，復活的是榮耀的；所種的是軟弱的，復活的是強壯的；</a:t>
            </a:r>
            <a:endParaRPr lang="en-US" altLang="zh-TW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1Co 15:44 </a:t>
            </a:r>
            <a:r>
              <a:rPr lang="zh-TW" altLang="en-US" dirty="0" smtClean="0"/>
              <a:t> 所種的是血氣的身體，復活的是靈性的身體。若有血氣的身體，也必有靈性的身體。</a:t>
            </a:r>
            <a:endParaRPr lang="en-US" altLang="zh-TW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1446</Words>
  <Application>Microsoft Office PowerPoint</Application>
  <PresentationFormat>On-screen Show (4:3)</PresentationFormat>
  <Paragraphs>87</Paragraphs>
  <Slides>17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命運</vt:lpstr>
      <vt:lpstr>霸王別 姬</vt:lpstr>
      <vt:lpstr>烏 江 自 刎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出死入生的人生觀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命運</dc:title>
  <dc:creator>Fu-Lin Hou</dc:creator>
  <cp:lastModifiedBy>rong chen</cp:lastModifiedBy>
  <cp:revision>73</cp:revision>
  <dcterms:created xsi:type="dcterms:W3CDTF">2010-11-18T05:37:01Z</dcterms:created>
  <dcterms:modified xsi:type="dcterms:W3CDTF">2013-04-17T06:16:17Z</dcterms:modified>
</cp:coreProperties>
</file>