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71" r:id="rId4"/>
    <p:sldId id="300" r:id="rId5"/>
    <p:sldId id="258" r:id="rId6"/>
    <p:sldId id="259" r:id="rId7"/>
    <p:sldId id="260" r:id="rId8"/>
    <p:sldId id="262" r:id="rId9"/>
    <p:sldId id="264" r:id="rId10"/>
    <p:sldId id="268" r:id="rId11"/>
    <p:sldId id="293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Jn8Qwq8Svu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latin typeface="Aharoni" pitchFamily="2" charset="-79"/>
                <a:cs typeface="Aharoni" pitchFamily="2" charset="-79"/>
              </a:rPr>
              <a:t>養育合神心意的兒女</a:t>
            </a:r>
            <a:br>
              <a:rPr lang="zh-TW" altLang="en-US" sz="5400" b="1" dirty="0" smtClean="0">
                <a:latin typeface="Aharoni" pitchFamily="2" charset="-79"/>
                <a:cs typeface="Aharoni" pitchFamily="2" charset="-79"/>
              </a:rPr>
            </a:br>
            <a:endParaRPr lang="en-US" sz="5400" b="1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ja-JP" altLang="en-US" sz="2600" dirty="0" smtClean="0">
                <a:solidFill>
                  <a:schemeClr val="tx1"/>
                </a:solidFill>
              </a:rPr>
              <a:t>成</a:t>
            </a:r>
            <a:r>
              <a:rPr lang="ja-JP" altLang="en-US" sz="2600" dirty="0">
                <a:solidFill>
                  <a:schemeClr val="tx1"/>
                </a:solidFill>
              </a:rPr>
              <a:t>人主日學課</a:t>
            </a:r>
            <a:r>
              <a:rPr lang="ja-JP" altLang="en-US" sz="2600" dirty="0" smtClean="0">
                <a:solidFill>
                  <a:schemeClr val="tx1"/>
                </a:solidFill>
              </a:rPr>
              <a:t>程</a:t>
            </a:r>
            <a:endParaRPr lang="en-US" altLang="ja-JP" sz="2600" dirty="0" smtClean="0">
              <a:solidFill>
                <a:schemeClr val="tx1"/>
              </a:solidFill>
            </a:endParaRPr>
          </a:p>
          <a:p>
            <a:r>
              <a:rPr lang="ja-JP" altLang="en-US" sz="2600" dirty="0">
                <a:solidFill>
                  <a:schemeClr val="tx1"/>
                </a:solidFill>
              </a:rPr>
              <a:t>第一</a:t>
            </a:r>
            <a:r>
              <a:rPr lang="ja-JP" altLang="en-US" sz="2600" dirty="0" smtClean="0">
                <a:solidFill>
                  <a:schemeClr val="tx1"/>
                </a:solidFill>
              </a:rPr>
              <a:t>課</a:t>
            </a:r>
            <a:endParaRPr lang="en-US" altLang="ja-JP" sz="2600" dirty="0" smtClean="0">
              <a:solidFill>
                <a:schemeClr val="tx1"/>
              </a:solidFill>
            </a:endParaRPr>
          </a:p>
          <a:p>
            <a:r>
              <a:rPr lang="ja-JP" altLang="en-US" sz="2400" dirty="0">
                <a:solidFill>
                  <a:schemeClr val="tx1"/>
                </a:solidFill>
                <a:latin typeface="HGSHeiseiMinchotaiW9" pitchFamily="18" charset="-128"/>
                <a:ea typeface="HGSHeiseiMinchotaiW9" pitchFamily="18" charset="-128"/>
              </a:rPr>
              <a:t>與青少年溝通  </a:t>
            </a:r>
            <a:r>
              <a:rPr lang="en-US" sz="2400" dirty="0">
                <a:solidFill>
                  <a:schemeClr val="tx1"/>
                </a:solidFill>
                <a:latin typeface="HGSHeiseiMinchotaiW9" pitchFamily="18" charset="-128"/>
                <a:ea typeface="HGSHeiseiMinchotaiW9" pitchFamily="18" charset="-128"/>
              </a:rPr>
              <a:t>I</a:t>
            </a:r>
            <a:endParaRPr lang="en-US" sz="2600" dirty="0">
              <a:solidFill>
                <a:schemeClr val="tx1"/>
              </a:solidFill>
              <a:latin typeface="HGSHeiseiMinchotaiW9" pitchFamily="18" charset="-128"/>
              <a:ea typeface="HGSHeiseiMinchotaiW9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899175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676400"/>
            <a:ext cx="8610600" cy="43350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從兒童到青少年的改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變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/</a:t>
            </a:r>
            <a:r>
              <a:rPr lang="en-US" altLang="ja-JP" sz="2000" dirty="0" smtClean="0">
                <a:latin typeface="HGSHeiseiMinchotaiW9" pitchFamily="18" charset="-128"/>
                <a:ea typeface="HGSHeiseiMinchotaiW9" pitchFamily="18" charset="-128"/>
              </a:rPr>
              <a:t>Transition from children to teenagers</a:t>
            </a:r>
          </a:p>
          <a:p>
            <a:pPr marL="0" indent="0">
              <a:buNone/>
            </a:pPr>
            <a:endParaRPr lang="en-US" altLang="ja-JP" sz="20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>
              <a:buFont typeface="Wingdings" pitchFamily="2" charset="2"/>
              <a:buChar char="v"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 個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性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的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改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變 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</a:rPr>
              <a:t>/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 Personality change</a:t>
            </a:r>
          </a:p>
          <a:p>
            <a:pPr>
              <a:buFont typeface="Wingdings" pitchFamily="2" charset="2"/>
              <a:buChar char="v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身體的改變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 / Physical 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</a:rPr>
              <a:t>change</a:t>
            </a:r>
          </a:p>
          <a:p>
            <a:pPr>
              <a:buFont typeface="Wingdings" pitchFamily="2" charset="2"/>
              <a:buChar char="v"/>
            </a:pPr>
            <a:r>
              <a:rPr lang="en-US" altLang="ja-JP" dirty="0">
                <a:latin typeface="HGSHeiseiMinchotaiW9" pitchFamily="18" charset="-128"/>
                <a:ea typeface="HGSHeiseiMinchotaiW9" pitchFamily="18" charset="-128"/>
              </a:rPr>
              <a:t>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社交的改變 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</a:rPr>
              <a:t>/ Social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change [friends are more important than parents(is a brutal truth), opposite attraction(dating)...]</a:t>
            </a:r>
          </a:p>
          <a:p>
            <a:pPr>
              <a:buFont typeface="Wingdings" pitchFamily="2" charset="2"/>
              <a:buChar char="v"/>
            </a:pPr>
            <a:r>
              <a:rPr lang="en-US" altLang="ja-JP" dirty="0">
                <a:latin typeface="HGSHeiseiMinchotaiW9" pitchFamily="18" charset="-128"/>
                <a:ea typeface="HGSHeiseiMinchotaiW9" pitchFamily="18" charset="-128"/>
              </a:rPr>
              <a:t>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溝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通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的改變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/ Communication change [do not want to be told what to do, do not want to talk with parents, 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</a:rPr>
              <a:t>avoid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being with parents or being seen with parents 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</a:rPr>
              <a:t>]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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與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青少年有良好的溝通是很重要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的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...</a:t>
            </a:r>
          </a:p>
          <a:p>
            <a:pPr>
              <a:buFont typeface="Wingdings" pitchFamily="2" charset="2"/>
              <a:buChar char="v"/>
            </a:pPr>
            <a:endParaRPr lang="en-US" altLang="ja-JP" dirty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7769813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676400"/>
            <a:ext cx="8305800" cy="4648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為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什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麼與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青少年溝通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是很重要 ？</a:t>
            </a:r>
            <a:endParaRPr lang="en-US" altLang="ja-JP" sz="26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如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果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青少年和父母沒有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好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溝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通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他們可能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會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...</a:t>
            </a:r>
            <a:endParaRPr lang="en-US" altLang="ja-JP" sz="2600" dirty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CDC(Center for Disease Control/Prevention)Statistic Data: </a:t>
            </a:r>
            <a:r>
              <a:rPr lang="en-US" altLang="ja-JP" sz="1400" dirty="0" smtClean="0">
                <a:latin typeface="HGSHeiseiMinchotaiW9" pitchFamily="18" charset="-128"/>
                <a:ea typeface="HGSHeiseiMinchotaiW9" pitchFamily="18" charset="-128"/>
              </a:rPr>
              <a:t>2012</a:t>
            </a:r>
          </a:p>
          <a:p>
            <a:pPr marL="514350" indent="-514350">
              <a:buAutoNum type="romanLcParenR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47.4 % of high school students had sexual intercourse</a:t>
            </a:r>
          </a:p>
          <a:p>
            <a:pPr marL="514350" indent="-514350">
              <a:buAutoNum type="romanLcParenR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15.3% of high school students had sex more than 4 partners before. </a:t>
            </a:r>
          </a:p>
          <a:p>
            <a:pPr marL="514350" indent="-514350">
              <a:buAutoNum type="romanLcParenR"/>
            </a:pPr>
            <a:r>
              <a:rPr lang="en-US" altLang="ja-JP" dirty="0">
                <a:latin typeface="HGSHeiseiMinchotaiW9" pitchFamily="18" charset="-128"/>
                <a:ea typeface="HGSHeiseiMinchotaiW9" pitchFamily="18" charset="-128"/>
              </a:rPr>
              <a:t>16% of public/private high school students have attempted serious suicide before. Each year about 157,000 teens receive medical care for self-inflicting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injures</a:t>
            </a:r>
          </a:p>
          <a:p>
            <a:pPr marL="514350" indent="-514350">
              <a:buFont typeface="Symbol" pitchFamily="18" charset="2"/>
              <a:buAutoNum type="romanLcParenR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自殺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</a:rPr>
              <a:t>/Suicide is the 3</a:t>
            </a:r>
            <a:r>
              <a:rPr lang="en-US" altLang="ja-JP" baseline="30000" dirty="0">
                <a:latin typeface="HGSHeiseiMinchotaiW9" pitchFamily="18" charset="-128"/>
                <a:ea typeface="HGSHeiseiMinchotaiW9" pitchFamily="18" charset="-128"/>
              </a:rPr>
              <a:t>rd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</a:rPr>
              <a:t> leading cause of teenagers death behind accident and homicide between ages 10 – 24 </a:t>
            </a:r>
          </a:p>
          <a:p>
            <a:pPr marL="0" indent="0">
              <a:buNone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277287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676400"/>
            <a:ext cx="8305800" cy="4648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ja-JP" altLang="en-US" sz="2800" dirty="0">
                <a:latin typeface="HGSHeiseiMinchotaiW9" pitchFamily="18" charset="-128"/>
                <a:ea typeface="HGSHeiseiMinchotaiW9" pitchFamily="18" charset="-128"/>
              </a:rPr>
              <a:t>為什麼與青少年溝通是很重要 </a:t>
            </a:r>
            <a:r>
              <a:rPr lang="ja-JP" altLang="en-US" sz="2800" dirty="0" smtClean="0">
                <a:latin typeface="HGSHeiseiMinchotaiW9" pitchFamily="18" charset="-128"/>
                <a:ea typeface="HGSHeiseiMinchotaiW9" pitchFamily="18" charset="-128"/>
              </a:rPr>
              <a:t>？</a:t>
            </a:r>
            <a:endParaRPr lang="en-US" altLang="ja-JP" sz="28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r>
              <a:rPr lang="ja-JP" altLang="en-US" sz="2800" dirty="0">
                <a:latin typeface="HGSHeiseiMinchotaiW9" pitchFamily="18" charset="-128"/>
                <a:ea typeface="HGSHeiseiMinchotaiW9" pitchFamily="18" charset="-128"/>
              </a:rPr>
              <a:t>特別</a:t>
            </a:r>
            <a:r>
              <a:rPr lang="ja-JP" altLang="en-US" sz="2800" dirty="0" smtClean="0">
                <a:latin typeface="HGSHeiseiMinchotaiW9" pitchFamily="18" charset="-128"/>
                <a:ea typeface="HGSHeiseiMinchotaiW9" pitchFamily="18" charset="-128"/>
              </a:rPr>
              <a:t>是</a:t>
            </a:r>
            <a:r>
              <a:rPr lang="en-US" altLang="ja-JP" sz="2800" dirty="0" smtClean="0">
                <a:latin typeface="HGSHeiseiMinchotaiW9" pitchFamily="18" charset="-128"/>
                <a:ea typeface="HGSHeiseiMinchotaiW9" pitchFamily="18" charset="-128"/>
              </a:rPr>
              <a:t>school performance </a:t>
            </a:r>
            <a:r>
              <a:rPr lang="ja-JP" altLang="en-US" sz="2800" dirty="0">
                <a:latin typeface="HGSHeiseiMinchotaiW9" pitchFamily="18" charset="-128"/>
                <a:ea typeface="HGSHeiseiMinchotaiW9" pitchFamily="18" charset="-128"/>
              </a:rPr>
              <a:t>的壓</a:t>
            </a:r>
            <a:r>
              <a:rPr lang="ja-JP" altLang="en-US" sz="2800" dirty="0" smtClean="0">
                <a:latin typeface="HGSHeiseiMinchotaiW9" pitchFamily="18" charset="-128"/>
                <a:ea typeface="HGSHeiseiMinchotaiW9" pitchFamily="18" charset="-128"/>
              </a:rPr>
              <a:t>力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...</a:t>
            </a:r>
            <a:endParaRPr lang="en-US" altLang="ja-JP" sz="2600" dirty="0">
              <a:latin typeface="HGSHeiseiMinchotaiW9" pitchFamily="18" charset="-128"/>
              <a:ea typeface="HGSHeiseiMinchotaiW9" pitchFamily="18" charset="-128"/>
            </a:endParaRPr>
          </a:p>
          <a:p>
            <a:pPr>
              <a:buFont typeface="Wingdings" pitchFamily="2" charset="2"/>
              <a:buChar char="§"/>
            </a:pP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在</a:t>
            </a:r>
            <a:r>
              <a:rPr lang="en-US" sz="2600" dirty="0" smtClean="0">
                <a:latin typeface="HGSHeiseiMinchotaiW9" pitchFamily="18" charset="-128"/>
                <a:ea typeface="HGSHeiseiMinchotaiW9" pitchFamily="18" charset="-128"/>
              </a:rPr>
              <a:t> 5/2009, a Palo Alto Gunn High School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學生</a:t>
            </a:r>
            <a:r>
              <a:rPr lang="en-US" sz="2600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一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個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17</a:t>
            </a:r>
            <a:r>
              <a:rPr lang="ja-JP" altLang="en-US" sz="2600" b="1" dirty="0">
                <a:latin typeface="HGSHeiseiMinchotaiW9" pitchFamily="18" charset="-128"/>
                <a:ea typeface="HGSHeiseiMinchotaiW9" pitchFamily="18" charset="-128"/>
              </a:rPr>
              <a:t>歲</a:t>
            </a:r>
            <a:endParaRPr lang="en-US" sz="2600" b="1" dirty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     男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學生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自殺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了 ， 他是走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在 </a:t>
            </a:r>
            <a:r>
              <a:rPr lang="en-US" altLang="ja-JP" sz="2600" dirty="0" err="1" smtClean="0">
                <a:latin typeface="HGSHeiseiMinchotaiW9" pitchFamily="18" charset="-128"/>
                <a:ea typeface="HGSHeiseiMinchotaiW9" pitchFamily="18" charset="-128"/>
              </a:rPr>
              <a:t>Caltrain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前面死的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。</a:t>
            </a:r>
            <a:endParaRPr lang="en-US" altLang="ja-JP" sz="26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>
              <a:buFont typeface="Wingdings" pitchFamily="2" charset="2"/>
              <a:buChar char="§"/>
            </a:pPr>
            <a:r>
              <a:rPr lang="en-US" sz="2600" dirty="0" smtClean="0">
                <a:latin typeface="HGSHeiseiMinchotaiW9" pitchFamily="18" charset="-128"/>
                <a:ea typeface="HGSHeiseiMinchotaiW9" pitchFamily="18" charset="-128"/>
              </a:rPr>
              <a:t>6/2009, </a:t>
            </a:r>
            <a:r>
              <a:rPr lang="en-US" altLang="ja-JP" sz="2600" dirty="0">
                <a:latin typeface="HGSHeiseiMinchotaiW9" pitchFamily="18" charset="-128"/>
                <a:ea typeface="HGSHeiseiMinchotaiW9" pitchFamily="18" charset="-128"/>
              </a:rPr>
              <a:t>17</a:t>
            </a:r>
            <a:r>
              <a:rPr lang="ja-JP" altLang="en-US" sz="2600" b="1" dirty="0">
                <a:latin typeface="HGSHeiseiMinchotaiW9" pitchFamily="18" charset="-128"/>
                <a:ea typeface="HGSHeiseiMinchotaiW9" pitchFamily="18" charset="-128"/>
              </a:rPr>
              <a:t>歲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女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學生 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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自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殺了 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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用同一個方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法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在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同一個地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方</a:t>
            </a:r>
            <a:endParaRPr lang="en-US" altLang="ja-JP" sz="2600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§"/>
            </a:pPr>
            <a:r>
              <a:rPr lang="en-US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8/2009, 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13</a:t>
            </a:r>
            <a:r>
              <a:rPr lang="ja-JP" altLang="en-US" sz="2600" b="1" dirty="0" smtClean="0">
                <a:latin typeface="HGSHeiseiMinchotaiW9" pitchFamily="18" charset="-128"/>
                <a:ea typeface="HGSHeiseiMinchotaiW9" pitchFamily="18" charset="-128"/>
              </a:rPr>
              <a:t>歲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女學生 </a:t>
            </a:r>
            <a:r>
              <a:rPr lang="en-US" altLang="ja-JP" sz="26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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自殺了 </a:t>
            </a:r>
            <a:r>
              <a:rPr lang="en-US" altLang="ja-JP" sz="26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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用同一個方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法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在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同一個地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方</a:t>
            </a:r>
            <a:endParaRPr lang="en-US" altLang="ja-JP" sz="2600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§"/>
            </a:pP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10/2009, 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16</a:t>
            </a:r>
            <a:r>
              <a:rPr lang="ja-JP" altLang="en-US" sz="2600" b="1" dirty="0" smtClean="0">
                <a:latin typeface="HGSHeiseiMinchotaiW9" pitchFamily="18" charset="-128"/>
                <a:ea typeface="HGSHeiseiMinchotaiW9" pitchFamily="18" charset="-128"/>
              </a:rPr>
              <a:t>歲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女學生 </a:t>
            </a:r>
            <a:r>
              <a:rPr lang="en-US" altLang="ja-JP" sz="26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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自殺了 </a:t>
            </a:r>
            <a:r>
              <a:rPr lang="en-US" altLang="ja-JP" sz="26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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用同一個方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法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在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同一個地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方</a:t>
            </a:r>
            <a:endParaRPr lang="en-US" altLang="ja-JP" sz="2600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Worst fear of a parent, isn’t it?</a:t>
            </a:r>
          </a:p>
          <a:p>
            <a:pPr marL="0" indent="0">
              <a:buNone/>
            </a:pP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正確的溝通可以</a:t>
            </a:r>
            <a:r>
              <a:rPr lang="ja-JP" altLang="en-US" sz="2600" b="1" dirty="0">
                <a:latin typeface="HGSHeiseiMinchotaiW9" pitchFamily="18" charset="-128"/>
                <a:ea typeface="HGSHeiseiMinchotaiW9" pitchFamily="18" charset="-128"/>
              </a:rPr>
              <a:t>幫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助青少年有</a:t>
            </a:r>
            <a:r>
              <a:rPr lang="ja-JP" altLang="en-US" sz="2600" b="1" dirty="0" smtClean="0">
                <a:latin typeface="HGSHeiseiMinchotaiW9" pitchFamily="18" charset="-128"/>
                <a:ea typeface="HGSHeiseiMinchotaiW9" pitchFamily="18" charset="-128"/>
              </a:rPr>
              <a:t>身</a:t>
            </a:r>
            <a:r>
              <a:rPr lang="en-US" altLang="ja-JP" sz="2600" b="1" dirty="0" smtClean="0">
                <a:latin typeface="HGSHeiseiMinchotaiW9" pitchFamily="18" charset="-128"/>
                <a:ea typeface="HGSHeiseiMinchotaiW9" pitchFamily="18" charset="-128"/>
              </a:rPr>
              <a:t>,</a:t>
            </a:r>
            <a:r>
              <a:rPr lang="ja-JP" altLang="en-US" sz="2600" b="1" dirty="0" smtClean="0">
                <a:latin typeface="HGSHeiseiMinchotaiW9" pitchFamily="18" charset="-128"/>
                <a:ea typeface="HGSHeiseiMinchotaiW9" pitchFamily="18" charset="-128"/>
              </a:rPr>
              <a:t>心</a:t>
            </a:r>
            <a:r>
              <a:rPr lang="en-US" altLang="ja-JP" sz="2600" b="1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sz="2600" b="1" dirty="0" smtClean="0">
                <a:latin typeface="HGSHeiseiMinchotaiW9" pitchFamily="18" charset="-128"/>
                <a:ea typeface="HGSHeiseiMinchotaiW9" pitchFamily="18" charset="-128"/>
              </a:rPr>
              <a:t>靈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的健全</a:t>
            </a:r>
            <a:r>
              <a:rPr lang="en-US" altLang="ja-JP" sz="2600" dirty="0">
                <a:latin typeface="HGSHeiseiMinchotaiW9" pitchFamily="18" charset="-128"/>
                <a:ea typeface="HGSHeiseiMinchotaiW9" pitchFamily="18" charset="-128"/>
              </a:rPr>
              <a:t>...</a:t>
            </a:r>
          </a:p>
          <a:p>
            <a:pPr marL="0" indent="0">
              <a:buNone/>
            </a:pP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3390353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828800"/>
            <a:ext cx="8305800" cy="43350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為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什麼會溝而不通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？</a:t>
            </a:r>
            <a:endParaRPr lang="en-US" altLang="ja-JP" sz="26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>
              <a:buFont typeface="Wingdings" pitchFamily="2" charset="2"/>
              <a:buChar char="§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文化差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異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(Cultural Differences):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中國出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生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vs.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美國出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生 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[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成長背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景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言語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習慣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風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俗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信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念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價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值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觀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…] </a:t>
            </a:r>
          </a:p>
          <a:p>
            <a:pPr>
              <a:buFont typeface="Wingdings" pitchFamily="2" charset="2"/>
              <a:buChar char="§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代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溝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(Generation Gaps): Integrity, respect, moral standard 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Communication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method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的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差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異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[views will stay with them]</a:t>
            </a:r>
          </a:p>
          <a:p>
            <a:pPr>
              <a:buFont typeface="Wingdings" pitchFamily="2" charset="2"/>
              <a:buChar char="§"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學校教育差異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(Educational approach Differences): Obedience vs. freedom  (my right/choice, my space, my freedom)  creative but become a strong self-centered person</a:t>
            </a:r>
          </a:p>
          <a:p>
            <a:pPr>
              <a:buFont typeface="Wingdings" pitchFamily="2" charset="2"/>
              <a:buChar char="§"/>
            </a:pPr>
            <a:endParaRPr lang="en-US" altLang="ja-JP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§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365534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362200"/>
            <a:ext cx="4387850" cy="408980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6477000" y="2667000"/>
            <a:ext cx="2362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Gisha" pitchFamily="34" charset="-79"/>
                <a:cs typeface="Gisha" pitchFamily="34" charset="-79"/>
              </a:rPr>
              <a:t>Invisible sources</a:t>
            </a:r>
          </a:p>
          <a:p>
            <a:endParaRPr lang="en-US" sz="2000" b="1" dirty="0">
              <a:latin typeface="Gisha" pitchFamily="34" charset="-79"/>
              <a:cs typeface="Gisha" pitchFamily="34" charset="-79"/>
            </a:endParaRPr>
          </a:p>
          <a:p>
            <a:r>
              <a:rPr lang="en-US" altLang="ja-JP" sz="2000" b="1" dirty="0">
                <a:latin typeface="Gisha" pitchFamily="34" charset="-79"/>
                <a:cs typeface="Gisha" pitchFamily="34" charset="-79"/>
              </a:rPr>
              <a:t> </a:t>
            </a:r>
            <a:r>
              <a:rPr lang="en-US" altLang="ja-JP" sz="2000" b="1" dirty="0" smtClean="0">
                <a:latin typeface="Gisha" pitchFamily="34" charset="-79"/>
                <a:cs typeface="Gisha" pitchFamily="34" charset="-79"/>
              </a:rPr>
              <a:t>          </a:t>
            </a:r>
            <a:r>
              <a:rPr lang="ja-JP" altLang="en-US" sz="2000" b="1" dirty="0" smtClean="0">
                <a:latin typeface="Gisha" pitchFamily="34" charset="-79"/>
                <a:cs typeface="Gisha" pitchFamily="34" charset="-79"/>
              </a:rPr>
              <a:t>影響</a:t>
            </a:r>
            <a:endParaRPr lang="en-US" altLang="ja-JP" sz="2000" b="1" dirty="0" smtClean="0">
              <a:latin typeface="Gisha" pitchFamily="34" charset="-79"/>
              <a:cs typeface="Gisha" pitchFamily="34" charset="-79"/>
            </a:endParaRPr>
          </a:p>
          <a:p>
            <a:endParaRPr lang="en-US" sz="2000" b="1" dirty="0">
              <a:latin typeface="Gisha" pitchFamily="34" charset="-79"/>
              <a:cs typeface="Gisha" pitchFamily="34" charset="-79"/>
            </a:endParaRPr>
          </a:p>
          <a:p>
            <a:r>
              <a:rPr lang="en-US" sz="2000" b="1" dirty="0" smtClean="0">
                <a:latin typeface="Gisha" pitchFamily="34" charset="-79"/>
                <a:cs typeface="Gisha" pitchFamily="34" charset="-79"/>
              </a:rPr>
              <a:t>Visible Behaviors</a:t>
            </a:r>
            <a:endParaRPr lang="en-US" sz="2000" b="1" dirty="0">
              <a:latin typeface="Gisha" pitchFamily="34" charset="-79"/>
              <a:cs typeface="Gisha" pitchFamily="34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8514" y="1455003"/>
            <a:ext cx="838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HGSHeiseiMinchotaiW9" pitchFamily="18" charset="-128"/>
                <a:ea typeface="HGSHeiseiMinchotaiW9" pitchFamily="18" charset="-128"/>
                <a:cs typeface="Gisha" pitchFamily="34" charset="-79"/>
              </a:rPr>
              <a:t>因</a:t>
            </a:r>
            <a:r>
              <a:rPr lang="ja-JP" altLang="en-US" sz="2400" dirty="0" smtClean="0">
                <a:latin typeface="HGSHeiseiMinchotaiW9" pitchFamily="18" charset="-128"/>
                <a:ea typeface="HGSHeiseiMinchotaiW9" pitchFamily="18" charset="-128"/>
                <a:cs typeface="Gisha" pitchFamily="34" charset="-79"/>
              </a:rPr>
              <a:t>為</a:t>
            </a:r>
            <a:r>
              <a:rPr lang="ja-JP" altLang="en-US" sz="24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文</a:t>
            </a:r>
            <a:r>
              <a:rPr lang="ja-JP" altLang="en-US" sz="24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化</a:t>
            </a:r>
            <a:r>
              <a:rPr lang="ja-JP" altLang="en-US" sz="24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差異</a:t>
            </a:r>
            <a:r>
              <a:rPr lang="ja-JP" altLang="en-US" sz="24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、</a:t>
            </a:r>
            <a:r>
              <a:rPr lang="ja-JP" altLang="en-US" sz="24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學校教</a:t>
            </a:r>
            <a:r>
              <a:rPr lang="ja-JP" altLang="en-US" sz="24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育</a:t>
            </a:r>
            <a:r>
              <a:rPr lang="ja-JP" altLang="en-US" sz="24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差異</a:t>
            </a:r>
            <a:r>
              <a:rPr lang="ja-JP" altLang="en-US" sz="24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、</a:t>
            </a:r>
            <a:r>
              <a:rPr lang="ja-JP" altLang="en-US" sz="2400" dirty="0">
                <a:latin typeface="HGSHeiseiMinchotaiW9" pitchFamily="18" charset="-128"/>
                <a:ea typeface="HGSHeiseiMinchotaiW9" pitchFamily="18" charset="-128"/>
              </a:rPr>
              <a:t>代</a:t>
            </a:r>
            <a:r>
              <a:rPr lang="ja-JP" altLang="en-US" sz="2400" dirty="0" smtClean="0">
                <a:latin typeface="HGSHeiseiMinchotaiW9" pitchFamily="18" charset="-128"/>
                <a:ea typeface="HGSHeiseiMinchotaiW9" pitchFamily="18" charset="-128"/>
              </a:rPr>
              <a:t>溝</a:t>
            </a:r>
            <a:r>
              <a:rPr lang="en-US" altLang="ja-JP" sz="2400" dirty="0" smtClean="0">
                <a:latin typeface="HGSHeiseiMinchotaiW9" pitchFamily="18" charset="-128"/>
                <a:ea typeface="HGSHeiseiMinchotaiW9" pitchFamily="18" charset="-128"/>
              </a:rPr>
              <a:t>...</a:t>
            </a:r>
            <a:r>
              <a:rPr lang="ja-JP" altLang="en-US" sz="2400" dirty="0">
                <a:latin typeface="HGSHeiseiMinchotaiW9" pitchFamily="18" charset="-128"/>
                <a:ea typeface="HGSHeiseiMinchotaiW9" pitchFamily="18" charset="-128"/>
              </a:rPr>
              <a:t> 而父母只能看</a:t>
            </a:r>
            <a:r>
              <a:rPr lang="ja-JP" altLang="en-US" sz="2400" dirty="0" smtClean="0">
                <a:latin typeface="HGSHeiseiMinchotaiW9" pitchFamily="18" charset="-128"/>
                <a:ea typeface="HGSHeiseiMinchotaiW9" pitchFamily="18" charset="-128"/>
              </a:rPr>
              <a:t>見 </a:t>
            </a:r>
            <a:r>
              <a:rPr lang="en-US" altLang="ja-JP" sz="2400" dirty="0" smtClean="0">
                <a:latin typeface="HGSHeiseiMinchotaiW9" pitchFamily="18" charset="-128"/>
                <a:ea typeface="HGSHeiseiMinchotaiW9" pitchFamily="18" charset="-128"/>
              </a:rPr>
              <a:t>visible behaviors</a:t>
            </a:r>
            <a:r>
              <a:rPr lang="en-US" altLang="ja-JP" sz="24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</a:t>
            </a:r>
            <a:r>
              <a:rPr lang="ja-JP" altLang="en-US" sz="2400" dirty="0">
                <a:latin typeface="HGSHeiseiMinchotaiW9" pitchFamily="18" charset="-128"/>
                <a:ea typeface="HGSHeiseiMinchotaiW9" pitchFamily="18" charset="-128"/>
              </a:rPr>
              <a:t>溝而不通</a:t>
            </a:r>
            <a:endParaRPr lang="en-US" sz="2400" dirty="0" smtClean="0">
              <a:latin typeface="HGSHeiseiMinchotaiW9" pitchFamily="18" charset="-128"/>
              <a:ea typeface="HGSHeiseiMinchotaiW9" pitchFamily="18" charset="-128"/>
              <a:cs typeface="Gisha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365534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828800"/>
            <a:ext cx="8305800" cy="43350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聖經例子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撒母耳記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上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2:13-17; 2:22-25</a:t>
            </a:r>
          </a:p>
          <a:p>
            <a:pPr marL="457200" indent="-457200">
              <a:buAutoNum type="arabicPeriod"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以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利有沒有和兒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子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何 弗 尼 、非 尼 哈 溝通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</a:rPr>
              <a:t>呢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？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457200" indent="-457200">
              <a:buAutoNum type="arabicPeriod"/>
            </a:pP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你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覺得他們父子的溝通是怎樣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？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759143" lvl="1" indent="-457200">
              <a:buAutoNum type="alphaLcPeriod"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父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親以利巳經講得很清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楚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759143" lvl="1" indent="-457200">
              <a:buAutoNum type="alphaLcPeriod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都是兒子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何 弗 尼 、非 尼 哈的問題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759143" lvl="1" indent="-457200">
              <a:buAutoNum type="alphaLcPeriod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父親以利應該再加以責備兩個兒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子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759143" lvl="1" indent="-457200">
              <a:buAutoNum type="alphaLcPeriod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其它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§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644530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81000" y="1828800"/>
            <a:ext cx="8305800" cy="43350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聖經例子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撒母耳記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上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2:12</a:t>
            </a:r>
          </a:p>
          <a:p>
            <a:pPr marL="0" indent="0">
              <a:buNone/>
            </a:pP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「</a:t>
            </a:r>
            <a:r>
              <a:rPr lang="zh-TW" altLang="en-US" i="1" dirty="0">
                <a:latin typeface="HGSHeiseiMinchotaiW9" pitchFamily="18" charset="-128"/>
                <a:ea typeface="HGSHeiseiMinchotaiW9" pitchFamily="18" charset="-128"/>
              </a:rPr>
              <a:t>以 利 的 兩 個 兒 子 是 惡 人 、 不 認 識 耶 和 華</a:t>
            </a:r>
            <a:r>
              <a:rPr lang="zh-TW" altLang="en-US" i="1" dirty="0" smtClean="0">
                <a:latin typeface="HGSHeiseiMinchotaiW9" pitchFamily="18" charset="-128"/>
                <a:ea typeface="HGSHeiseiMinchotaiW9" pitchFamily="18" charset="-128"/>
              </a:rPr>
              <a:t>。」</a:t>
            </a:r>
            <a:endParaRPr lang="en-US" altLang="ja-JP" i="1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457200" indent="-457200">
              <a:buAutoNum type="arabicPeriod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以利的兒子們其實是兩個什麼樣的人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？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/>
              <a:buChar char="à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兒子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是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兩個不認識神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的人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/>
              <a:buChar char="à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以利好像只看見他們表面行為上的問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題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“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聽見兒子們風聲不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好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”,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卻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沒有深入了解到孩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子是不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認識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神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的人？ </a:t>
            </a: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dirty="0" smtClean="0">
                <a:solidFill>
                  <a:schemeClr val="accent1"/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2.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今天我們做父母的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是不是也只看見我們孩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子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表面行為上的問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題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?</a:t>
            </a:r>
          </a:p>
          <a:p>
            <a:pPr marL="0" indent="0">
              <a:buNone/>
            </a:pPr>
            <a:r>
              <a:rPr lang="en-US" altLang="ja-JP" dirty="0" smtClean="0">
                <a:solidFill>
                  <a:schemeClr val="accent1"/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3.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今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天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我是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否知道我的孩子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是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一個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認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識神的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人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嗎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？</a:t>
            </a:r>
            <a:endParaRPr lang="en-US" altLang="ja-JP" dirty="0" smtClean="0">
              <a:sym typeface="Wingdings" pitchFamily="2" charset="2"/>
            </a:endParaRPr>
          </a:p>
          <a:p>
            <a:pPr marL="457200" indent="-457200">
              <a:buAutoNum type="alphaLcPeriod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§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8594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81000" y="1828800"/>
            <a:ext cx="8305800" cy="43350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u="sng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溝通的技</a:t>
            </a:r>
            <a:r>
              <a:rPr lang="ja-JP" altLang="en-US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巧</a:t>
            </a:r>
            <a:endParaRPr lang="en-US" altLang="ja-JP" u="sng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有三個與青少年基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本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溝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通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技巧我們可以學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習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: </a:t>
            </a:r>
          </a:p>
          <a:p>
            <a:pPr marL="0" indent="0">
              <a:buNone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457200" indent="-457200">
              <a:buFont typeface="+mj-lt"/>
              <a:buAutoNum type="arabicPeriod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表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達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(Telling)</a:t>
            </a:r>
          </a:p>
          <a:p>
            <a:pPr>
              <a:buFont typeface="Wingdings" pitchFamily="2" charset="2"/>
              <a:buChar char="v"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要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彼此建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立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不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是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彼此拆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毀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要用鼓勵和正面的話語去表達意見和期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望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要話題清楚、完整、和準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確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要千萬不以教訓或責備的態度去開始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溝通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「</a:t>
            </a:r>
            <a:r>
              <a:rPr lang="zh-TW" altLang="en-US" i="1" dirty="0">
                <a:latin typeface="HGSHeiseiMinchotaiW9" pitchFamily="18" charset="-128"/>
                <a:ea typeface="HGSHeiseiMinchotaiW9" pitchFamily="18" charset="-128"/>
              </a:rPr>
              <a:t>惟 用 愛 心 </a:t>
            </a:r>
            <a:r>
              <a:rPr lang="zh-TW" altLang="en-US" b="1" i="1" dirty="0">
                <a:latin typeface="HGSHeiseiMinchotaiW9" pitchFamily="18" charset="-128"/>
                <a:ea typeface="HGSHeiseiMinchotaiW9" pitchFamily="18" charset="-128"/>
              </a:rPr>
              <a:t>說</a:t>
            </a:r>
            <a:r>
              <a:rPr lang="zh-TW" altLang="en-US" i="1" dirty="0">
                <a:latin typeface="HGSHeiseiMinchotaiW9" pitchFamily="18" charset="-128"/>
                <a:ea typeface="HGSHeiseiMinchotaiW9" pitchFamily="18" charset="-128"/>
              </a:rPr>
              <a:t> 誠 實 話 、 凡 事 長 進 、 連 於 元 首 基 督 ．」以弗所</a:t>
            </a:r>
            <a:r>
              <a:rPr lang="zh-TW" altLang="en-US" i="1" dirty="0" smtClean="0">
                <a:latin typeface="HGSHeiseiMinchotaiW9" pitchFamily="18" charset="-128"/>
                <a:ea typeface="HGSHeiseiMinchotaiW9" pitchFamily="18" charset="-128"/>
              </a:rPr>
              <a:t>書 </a:t>
            </a:r>
            <a:r>
              <a:rPr lang="en-US" altLang="zh-TW" i="1" dirty="0" smtClean="0">
                <a:latin typeface="HGSHeiseiMinchotaiW9" pitchFamily="18" charset="-128"/>
                <a:ea typeface="HGSHeiseiMinchotaiW9" pitchFamily="18" charset="-128"/>
              </a:rPr>
              <a:t>4:15</a:t>
            </a:r>
            <a:endParaRPr lang="en-US" altLang="ja-JP" i="1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sym typeface="Wingdings" pitchFamily="2" charset="2"/>
            </a:endParaRPr>
          </a:p>
          <a:p>
            <a:pPr marL="457200" indent="-457200">
              <a:buAutoNum type="alphaLcPeriod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§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8338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81000" y="1828800"/>
            <a:ext cx="83058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u="sng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溝通的技</a:t>
            </a:r>
            <a:r>
              <a:rPr lang="ja-JP" altLang="en-US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巧</a:t>
            </a:r>
            <a:endParaRPr lang="en-US" altLang="ja-JP" u="sng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有三個與青少年基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本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溝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通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技巧我們可以學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習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: </a:t>
            </a:r>
          </a:p>
          <a:p>
            <a:pPr marL="0" indent="0">
              <a:buNone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457200" indent="-457200">
              <a:buAutoNum type="arabicPeriod" startAt="2"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聆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聽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(Listening)</a:t>
            </a:r>
          </a:p>
          <a:p>
            <a:pPr>
              <a:buFont typeface="Wingdings" pitchFamily="2" charset="2"/>
              <a:buChar char="v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要專心去聆聽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要用同理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心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(Empathy)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去聽和理解青少年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要用耐心去聽特別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是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青少年所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說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是不合理、不友善的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要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幫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助青少年去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說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話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千萬不要對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沉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默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的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青少年生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氣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zh-TW" altLang="en-US" i="1" dirty="0"/>
              <a:t>「</a:t>
            </a:r>
            <a:r>
              <a:rPr lang="zh-TW" altLang="en-US" i="1" dirty="0">
                <a:latin typeface="HGSHeiseiMinchotaiW9" pitchFamily="18" charset="-128"/>
                <a:ea typeface="HGSHeiseiMinchotaiW9" pitchFamily="18" charset="-128"/>
              </a:rPr>
              <a:t>我 親 愛 的 弟 兄 們 、 這 是 </a:t>
            </a:r>
            <a:r>
              <a:rPr lang="zh-TW" altLang="en-US" b="1" i="1" dirty="0">
                <a:latin typeface="HGSHeiseiMinchotaiW9" pitchFamily="18" charset="-128"/>
                <a:ea typeface="HGSHeiseiMinchotaiW9" pitchFamily="18" charset="-128"/>
              </a:rPr>
              <a:t>你 </a:t>
            </a:r>
            <a:r>
              <a:rPr lang="zh-TW" altLang="en-US" i="1" dirty="0">
                <a:latin typeface="HGSHeiseiMinchotaiW9" pitchFamily="18" charset="-128"/>
                <a:ea typeface="HGSHeiseiMinchotaiW9" pitchFamily="18" charset="-128"/>
              </a:rPr>
              <a:t>們 所 知 道 的 ． 但 </a:t>
            </a:r>
            <a:r>
              <a:rPr lang="zh-TW" altLang="en-US" b="1" i="1" dirty="0">
                <a:latin typeface="HGSHeiseiMinchotaiW9" pitchFamily="18" charset="-128"/>
                <a:ea typeface="HGSHeiseiMinchotaiW9" pitchFamily="18" charset="-128"/>
              </a:rPr>
              <a:t>你 </a:t>
            </a:r>
            <a:r>
              <a:rPr lang="zh-TW" altLang="en-US" i="1" dirty="0">
                <a:latin typeface="HGSHeiseiMinchotaiW9" pitchFamily="18" charset="-128"/>
                <a:ea typeface="HGSHeiseiMinchotaiW9" pitchFamily="18" charset="-128"/>
              </a:rPr>
              <a:t>們 各 人 要 快 快 的 聽 、 慢 慢 的 </a:t>
            </a:r>
            <a:r>
              <a:rPr lang="zh-TW" altLang="en-US" b="1" i="1" dirty="0">
                <a:latin typeface="HGSHeiseiMinchotaiW9" pitchFamily="18" charset="-128"/>
                <a:ea typeface="HGSHeiseiMinchotaiW9" pitchFamily="18" charset="-128"/>
              </a:rPr>
              <a:t>說 </a:t>
            </a:r>
            <a:r>
              <a:rPr lang="zh-TW" altLang="en-US" i="1" dirty="0">
                <a:latin typeface="HGSHeiseiMinchotaiW9" pitchFamily="18" charset="-128"/>
                <a:ea typeface="HGSHeiseiMinchotaiW9" pitchFamily="18" charset="-128"/>
              </a:rPr>
              <a:t>、 慢 慢 的 動 怒 ．」</a:t>
            </a:r>
            <a:endParaRPr lang="en-US" altLang="ja-JP" i="1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ja-JP" altLang="en-US" i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雅各</a:t>
            </a:r>
            <a:r>
              <a:rPr lang="ja-JP" altLang="en-US" i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書 </a:t>
            </a:r>
            <a:r>
              <a:rPr lang="en-US" altLang="ja-JP" i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1:19</a:t>
            </a:r>
            <a:endParaRPr lang="en-US" altLang="ja-JP" i="1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sym typeface="Wingdings" pitchFamily="2" charset="2"/>
            </a:endParaRPr>
          </a:p>
          <a:p>
            <a:pPr marL="457200" indent="-457200">
              <a:buAutoNum type="alphaLcPeriod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§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02446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81000" y="1828800"/>
            <a:ext cx="8305800" cy="43350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u="sng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溝</a:t>
            </a:r>
            <a:r>
              <a:rPr lang="ja-JP" altLang="en-US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通技巧</a:t>
            </a:r>
            <a:endParaRPr lang="en-US" altLang="ja-JP" u="sng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有三個與青少年基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本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溝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通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技巧我們可以學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習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: </a:t>
            </a:r>
          </a:p>
          <a:p>
            <a:pPr marL="0" indent="0">
              <a:buNone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dirty="0" smtClean="0">
                <a:solidFill>
                  <a:schemeClr val="bg2">
                    <a:lumMod val="75000"/>
                  </a:schemeClr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3.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接納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(Accepting)</a:t>
            </a:r>
          </a:p>
          <a:p>
            <a:pPr>
              <a:buFont typeface="Wingdings" pitchFamily="2" charset="2"/>
              <a:buChar char="v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要用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溫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和的態度去接納孩子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要用正面的方法去指出改進的要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求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要給予孩子參與決定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要千萬不能用批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評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/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比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較的話語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和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青少年對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話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「</a:t>
            </a:r>
            <a:r>
              <a:rPr lang="zh-TW" altLang="en-US" i="1" dirty="0">
                <a:latin typeface="HGSHeiseiMinchotaiW9" pitchFamily="18" charset="-128"/>
                <a:ea typeface="HGSHeiseiMinchotaiW9" pitchFamily="18" charset="-128"/>
              </a:rPr>
              <a:t>所 以 </a:t>
            </a:r>
            <a:r>
              <a:rPr lang="zh-TW" altLang="en-US" b="1" i="1" dirty="0">
                <a:latin typeface="HGSHeiseiMinchotaiW9" pitchFamily="18" charset="-128"/>
                <a:ea typeface="HGSHeiseiMinchotaiW9" pitchFamily="18" charset="-128"/>
              </a:rPr>
              <a:t>你 </a:t>
            </a:r>
            <a:r>
              <a:rPr lang="zh-TW" altLang="en-US" i="1" dirty="0">
                <a:latin typeface="HGSHeiseiMinchotaiW9" pitchFamily="18" charset="-128"/>
                <a:ea typeface="HGSHeiseiMinchotaiW9" pitchFamily="18" charset="-128"/>
              </a:rPr>
              <a:t>們 要 彼 此 接 納 、 如 同 基 督 接 納 </a:t>
            </a:r>
            <a:r>
              <a:rPr lang="zh-TW" altLang="en-US" b="1" i="1" dirty="0">
                <a:latin typeface="HGSHeiseiMinchotaiW9" pitchFamily="18" charset="-128"/>
                <a:ea typeface="HGSHeiseiMinchotaiW9" pitchFamily="18" charset="-128"/>
              </a:rPr>
              <a:t>你</a:t>
            </a:r>
            <a:r>
              <a:rPr lang="zh-TW" altLang="en-US" i="1" dirty="0">
                <a:latin typeface="HGSHeiseiMinchotaiW9" pitchFamily="18" charset="-128"/>
                <a:ea typeface="HGSHeiseiMinchotaiW9" pitchFamily="18" charset="-128"/>
              </a:rPr>
              <a:t> 們 一 樣 、 使 榮 耀 歸 與 神。」羅馬</a:t>
            </a:r>
            <a:r>
              <a:rPr lang="zh-TW" altLang="en-US" i="1" dirty="0" smtClean="0">
                <a:latin typeface="HGSHeiseiMinchotaiW9" pitchFamily="18" charset="-128"/>
                <a:ea typeface="HGSHeiseiMinchotaiW9" pitchFamily="18" charset="-128"/>
              </a:rPr>
              <a:t>書</a:t>
            </a:r>
            <a:r>
              <a:rPr lang="en-US" altLang="zh-TW" i="1" dirty="0" smtClean="0">
                <a:latin typeface="HGSHeiseiMinchotaiW9" pitchFamily="18" charset="-128"/>
                <a:ea typeface="HGSHeiseiMinchotaiW9" pitchFamily="18" charset="-128"/>
              </a:rPr>
              <a:t>15:7</a:t>
            </a:r>
            <a:endParaRPr lang="en-US" altLang="ja-JP" i="1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sym typeface="Wingdings" pitchFamily="2" charset="2"/>
            </a:endParaRPr>
          </a:p>
          <a:p>
            <a:pPr marL="457200" indent="-457200">
              <a:buAutoNum type="alphaLcPeriod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§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4863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思考</a:t>
            </a:r>
            <a:r>
              <a:rPr lang="en-US" altLang="ja-JP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: </a:t>
            </a: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1.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當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我與我孩子溝通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時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在那一方面我是比較有困難？在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表達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上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在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聆聽上或是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你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很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難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接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納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你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的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孩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子</a:t>
            </a:r>
            <a:r>
              <a:rPr lang="ja-JP" altLang="en-US" b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呢 ？</a:t>
            </a:r>
            <a:endParaRPr lang="en-US" altLang="ja-JP" b="1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b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2.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我是不是跟以利一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樣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有時侯只看見孩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子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表面行為上的問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題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卻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沒有深入了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解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孩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子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呢 ？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ja-JP" altLang="en-US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功課</a:t>
            </a:r>
            <a:r>
              <a:rPr lang="en-US" altLang="ja-JP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: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</a:t>
            </a:r>
          </a:p>
          <a:p>
            <a:pPr marL="0" indent="0">
              <a:buNone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嘗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試在家用溝通的技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巧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(Telling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Listening,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Accepting)</a:t>
            </a: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和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青少年對話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。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10,000 reasons by Matt Redman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http://www.youtube.com/watch?v=Jn8Qwq8SvuI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sym typeface="Wingdings" pitchFamily="2" charset="2"/>
            </a:endParaRPr>
          </a:p>
          <a:p>
            <a:pPr marL="457200" indent="-457200">
              <a:buAutoNum type="alphaLcPeriod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§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19722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6993</TotalTime>
  <Words>1396</Words>
  <Application>Microsoft Office PowerPoint</Application>
  <PresentationFormat>On-screen Show (4:3)</PresentationFormat>
  <Paragraphs>126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Waveform</vt:lpstr>
      <vt:lpstr>養育合神心意的兒女 </vt:lpstr>
      <vt:lpstr>與青少年溝通  I</vt:lpstr>
      <vt:lpstr>與青少年溝通  I</vt:lpstr>
      <vt:lpstr>與青少年溝通  I</vt:lpstr>
      <vt:lpstr>與青少年溝通  I</vt:lpstr>
      <vt:lpstr>與青少年溝通  I</vt:lpstr>
      <vt:lpstr>與青少年溝通  I</vt:lpstr>
      <vt:lpstr>與青少年溝通  I</vt:lpstr>
      <vt:lpstr>與青少年溝通  I</vt:lpstr>
      <vt:lpstr>與青少年溝通  I</vt:lpstr>
      <vt:lpstr>與青少年溝通  I</vt:lpstr>
      <vt:lpstr>與青少年溝通  I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養育合神心意的兒女</dc:title>
  <dc:creator>Tse Family</dc:creator>
  <cp:lastModifiedBy>Kathy T</cp:lastModifiedBy>
  <cp:revision>369</cp:revision>
  <dcterms:created xsi:type="dcterms:W3CDTF">2013-05-22T20:58:38Z</dcterms:created>
  <dcterms:modified xsi:type="dcterms:W3CDTF">2013-07-01T01:19:26Z</dcterms:modified>
</cp:coreProperties>
</file>