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72" r:id="rId2"/>
    <p:sldId id="273" r:id="rId3"/>
    <p:sldId id="274" r:id="rId4"/>
    <p:sldId id="304" r:id="rId5"/>
    <p:sldId id="305" r:id="rId6"/>
    <p:sldId id="267" r:id="rId7"/>
    <p:sldId id="278" r:id="rId8"/>
    <p:sldId id="303" r:id="rId9"/>
    <p:sldId id="263" r:id="rId10"/>
    <p:sldId id="310" r:id="rId11"/>
    <p:sldId id="281" r:id="rId12"/>
    <p:sldId id="283" r:id="rId13"/>
    <p:sldId id="285" r:id="rId14"/>
    <p:sldId id="286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872A4F1-0A39-4D15-8212-3B149F80C3EB}" type="datetimeFigureOut">
              <a:rPr lang="en-US" smtClean="0"/>
              <a:t>6/30/2013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latin typeface="Aharoni" pitchFamily="2" charset="-79"/>
                <a:cs typeface="Aharoni" pitchFamily="2" charset="-79"/>
              </a:rPr>
              <a:t>養育合神心意的兒女</a:t>
            </a:r>
            <a:br>
              <a:rPr lang="zh-TW" altLang="en-US" sz="5400" b="1" dirty="0" smtClean="0">
                <a:latin typeface="Aharoni" pitchFamily="2" charset="-79"/>
                <a:cs typeface="Aharoni" pitchFamily="2" charset="-79"/>
              </a:rPr>
            </a:br>
            <a:endParaRPr lang="en-US" sz="5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 smtClean="0">
                <a:solidFill>
                  <a:schemeClr val="tx1"/>
                </a:solidFill>
              </a:rPr>
              <a:t>成</a:t>
            </a:r>
            <a:r>
              <a:rPr lang="ja-JP" altLang="en-US" sz="2600" dirty="0">
                <a:solidFill>
                  <a:schemeClr val="tx1"/>
                </a:solidFill>
              </a:rPr>
              <a:t>人主日學課</a:t>
            </a:r>
            <a:r>
              <a:rPr lang="ja-JP" altLang="en-US" sz="2600" dirty="0" smtClean="0">
                <a:solidFill>
                  <a:schemeClr val="tx1"/>
                </a:solidFill>
              </a:rPr>
              <a:t>程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第二</a:t>
            </a:r>
            <a:r>
              <a:rPr lang="ja-JP" altLang="en-US" sz="2600" dirty="0" smtClean="0">
                <a:solidFill>
                  <a:schemeClr val="tx1"/>
                </a:solidFill>
              </a:rPr>
              <a:t>課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與青少年溝通  </a:t>
            </a:r>
            <a:r>
              <a:rPr lang="en-US" altLang="ja-JP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I</a:t>
            </a:r>
            <a:endParaRPr lang="en-US" sz="2600" dirty="0">
              <a:solidFill>
                <a:schemeClr val="tx1"/>
              </a:solidFill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57738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9390">
            <a:off x="748214" y="2663530"/>
            <a:ext cx="3525189" cy="28531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 rot="20720777">
            <a:off x="220355" y="1816994"/>
            <a:ext cx="43404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Credible Amelia Earhart Signals Were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Ignored 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!!!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         Nov 27, 2</a:t>
            </a:r>
            <a:r>
              <a:rPr lang="en-US" b="1" i="1" cap="all" dirty="0" smtClean="0">
                <a:latin typeface="Aharoni" pitchFamily="2" charset="-79"/>
                <a:cs typeface="Aharoni" pitchFamily="2" charset="-79"/>
              </a:rPr>
              <a:t>012 released</a:t>
            </a:r>
            <a:endParaRPr lang="en-US" b="1" i="1" cap="al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 rot="358103">
            <a:off x="4431838" y="1609910"/>
            <a:ext cx="43404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Lost without a trace on July 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en-US" sz="2400" baseline="30000" dirty="0" smtClean="0">
                <a:latin typeface="Aharoni" pitchFamily="2" charset="-79"/>
                <a:cs typeface="Aharoni" pitchFamily="2" charset="-79"/>
              </a:rPr>
              <a:t>nd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 1937!!</a:t>
            </a:r>
          </a:p>
          <a:p>
            <a:pPr algn="ctr"/>
            <a:r>
              <a:rPr lang="en-US" dirty="0" smtClean="0">
                <a:latin typeface="Aharoni" pitchFamily="2" charset="-79"/>
                <a:cs typeface="Aharoni" pitchFamily="2" charset="-79"/>
              </a:rPr>
              <a:t>While Flying across the globe                 </a:t>
            </a:r>
            <a:endParaRPr lang="en-US" b="1" i="1" cap="al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 rot="21081188">
            <a:off x="4476756" y="2599925"/>
            <a:ext cx="36277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Recent investigation shows that of the 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120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radio distress calls for help, 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50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were credible calls from Amelia 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E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arhart, but were ignored!!! Transmitted in </a:t>
            </a:r>
            <a:r>
              <a:rPr lang="en-US" dirty="0"/>
              <a:t> 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3105 kHz, 6210 kHz and 500 kHz</a:t>
            </a:r>
            <a:endParaRPr lang="en-US" b="1" i="1" cap="al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Rectangle 7"/>
          <p:cNvSpPr/>
          <p:nvPr/>
        </p:nvSpPr>
        <p:spPr>
          <a:xfrm rot="20689716">
            <a:off x="2571864" y="5122269"/>
            <a:ext cx="4340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Transmitted in </a:t>
            </a:r>
            <a:r>
              <a:rPr lang="en-US" dirty="0"/>
              <a:t> 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3105 kHz, 6210 kHz and 500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kHz, but the receiving ends never understood the message codes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!!!</a:t>
            </a:r>
            <a:endParaRPr lang="en-US" sz="2400" b="1" i="1" cap="all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58716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82" y="2514600"/>
            <a:ext cx="4038600" cy="37855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8684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= Transmitter(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發送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器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)   +    Receiver(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接收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器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) 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ym typeface="Wingdings" pitchFamily="2" charset="2"/>
              </a:rPr>
              <a:t>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發送時要知道青少年的頻率和知道他是在接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收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發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送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!!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20689716">
            <a:off x="218160" y="2693145"/>
            <a:ext cx="3372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Wrong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frequenices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(</a:t>
            </a:r>
            <a:r>
              <a:rPr lang="ja-JP" altLang="en-US" dirty="0">
                <a:latin typeface="Aharoni" pitchFamily="2" charset="-79"/>
                <a:cs typeface="Aharoni" pitchFamily="2" charset="-79"/>
              </a:rPr>
              <a:t>錯誤頻</a:t>
            </a:r>
            <a:r>
              <a:rPr lang="ja-JP" altLang="en-US" dirty="0" smtClean="0">
                <a:latin typeface="Aharoni" pitchFamily="2" charset="-79"/>
                <a:cs typeface="Aharoni" pitchFamily="2" charset="-79"/>
              </a:rPr>
              <a:t>率</a:t>
            </a:r>
            <a:r>
              <a:rPr lang="en-US" altLang="ja-JP" dirty="0" smtClean="0">
                <a:latin typeface="Aharoni" pitchFamily="2" charset="-79"/>
                <a:cs typeface="Aharoni" pitchFamily="2" charset="-79"/>
              </a:rPr>
              <a:t>)</a:t>
            </a:r>
            <a:endParaRPr lang="en-US" sz="2400" b="1" i="1" cap="al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Rectangle 7"/>
          <p:cNvSpPr/>
          <p:nvPr/>
        </p:nvSpPr>
        <p:spPr>
          <a:xfrm rot="908523">
            <a:off x="5020606" y="2791854"/>
            <a:ext cx="3266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haroni" pitchFamily="2" charset="-79"/>
                <a:cs typeface="Aharoni" pitchFamily="2" charset="-79"/>
              </a:rPr>
              <a:t>No Connection(</a:t>
            </a:r>
            <a:r>
              <a:rPr lang="ja-JP" altLang="en-US" dirty="0">
                <a:latin typeface="Aharoni" pitchFamily="2" charset="-79"/>
                <a:cs typeface="Aharoni" pitchFamily="2" charset="-79"/>
              </a:rPr>
              <a:t>不能接</a:t>
            </a:r>
            <a:r>
              <a:rPr lang="ja-JP" altLang="en-US" dirty="0" smtClean="0">
                <a:latin typeface="Aharoni" pitchFamily="2" charset="-79"/>
                <a:cs typeface="Aharoni" pitchFamily="2" charset="-79"/>
              </a:rPr>
              <a:t>通</a:t>
            </a:r>
            <a:r>
              <a:rPr lang="en-US" altLang="ja-JP" dirty="0" smtClean="0">
                <a:latin typeface="Aharoni" pitchFamily="2" charset="-79"/>
                <a:cs typeface="Aharoni" pitchFamily="2" charset="-79"/>
              </a:rPr>
              <a:t>)</a:t>
            </a:r>
            <a:endParaRPr lang="en-US" sz="2400" b="1" i="1" cap="all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702582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5344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發送錯了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青少年不單收不到， 很多時有相反的果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效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!!!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CDC and other Research data shows: 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39% of high school teens have used marijuana 1 time/more</a:t>
            </a:r>
          </a:p>
          <a:p>
            <a:pPr marL="514350" indent="-514350"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Between 1.6 to 2.8 million teens run away from home per year.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75% of runaway teens are female teens. 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Family problems with parents or guardians is the number one leading cause of runway teens.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Over 50% of runaway teens end up living in shelters.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20% of teens will suffer depression before adulthood</a:t>
            </a: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02493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發送錯了，青少年不單收不到， 很多時有相反的果效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!!!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CDC and other Research data shows: </a:t>
            </a:r>
          </a:p>
          <a:p>
            <a:pPr marL="514350" indent="-514350"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8.3% of teens suffer depression for least a year minimize.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39% of teens drinks some amount of alcohol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8% of teens drove after drinking alcohol</a:t>
            </a:r>
            <a:r>
              <a:rPr lang="en-US" altLang="ja-JP" sz="2000" dirty="0" smtClean="0">
                <a:latin typeface="HGSHeiseiMinchotaiW9" pitchFamily="18" charset="-128"/>
                <a:ea typeface="HGSHeiseiMinchotaiW9" pitchFamily="18" charset="-128"/>
              </a:rPr>
              <a:t>(#1 cause of teen death)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24% rode with a teen driver who had been drinking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Untreated Depression is the number one leading cause of teenagers suicide. (Suicide was the 3</a:t>
            </a:r>
            <a:r>
              <a:rPr lang="en-US" altLang="ja-JP" baseline="30000" dirty="0" smtClean="0">
                <a:latin typeface="HGSHeiseiMinchotaiW9" pitchFamily="18" charset="-128"/>
                <a:ea typeface="HGSHeiseiMinchotaiW9" pitchFamily="18" charset="-128"/>
              </a:rPr>
              <a:t>rd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 leading cause of teen death)  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如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果父母和青少年有好的溝通， 很有可能可以去避免很多這些問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21634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撒母耳記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上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20:25-34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bg2">
                    <a:lumMod val="75000"/>
                  </a:schemeClr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 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覺得掃羅和兒子約拿單的溝通是怎麼樣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從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一個普通、平靜的溝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 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生氣發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怒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動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武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*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拿單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不理解為什麼掃羅要殺大偉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*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掃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羅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理解為什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麼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約拿單要保護著大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偉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bg2">
                    <a:lumMod val="75000"/>
                  </a:schemeClr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2.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 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他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們是不是溝而不通？</a:t>
            </a: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*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掃羅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不理會兒子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約拿單是很好的朋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友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*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掃羅的目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標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(goal):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殺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大偉是完全為了兒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約拿單將來的王位</a:t>
            </a: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bg2">
                    <a:lumMod val="75000"/>
                  </a:schemeClr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3. 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天我們做父母的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我們要求孩子聽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話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目標是什麼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呢？</a:t>
            </a:r>
            <a:endParaRPr lang="en-US" altLang="ja-JP" b="1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1373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105400"/>
          </a:xfrm>
        </p:spPr>
        <p:txBody>
          <a:bodyPr>
            <a:noAutofit/>
          </a:bodyPr>
          <a:lstStyle/>
          <a:p>
            <a:pPr marL="0" indent="0">
              <a:spcBef>
                <a:spcPts val="550"/>
              </a:spcBef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 marL="0" indent="0">
              <a:spcBef>
                <a:spcPts val="550"/>
              </a:spcBef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目標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?? </a:t>
            </a: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孩子成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才 </a:t>
            </a: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b.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孩子聽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話 </a:t>
            </a: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c.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孩子獨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立 </a:t>
            </a: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d.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孩子成為愛主的人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spcBef>
                <a:spcPts val="550"/>
              </a:spcBef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如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果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目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標是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d,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其它的目標神都會祝福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</a:p>
          <a:p>
            <a:pPr marL="0" indent="0">
              <a:spcBef>
                <a:spcPts val="550"/>
              </a:spcBef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如果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的目標是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a. b. c. or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其它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神不一定要祝福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的孩子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</a:p>
          <a:p>
            <a:pPr marL="0" indent="0">
              <a:spcBef>
                <a:spcPts val="550"/>
              </a:spcBef>
              <a:buNone/>
            </a:pPr>
            <a:r>
              <a:rPr lang="zh-TW" altLang="en-US" b="1" dirty="0">
                <a:latin typeface="HGSHeiseiMinchotaiW9" pitchFamily="18" charset="-128"/>
                <a:ea typeface="HGSHeiseiMinchotaiW9" pitchFamily="18" charset="-128"/>
              </a:rPr>
              <a:t>「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們要先求他的國 、和他的義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這些東西都要加給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們了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。 」 馬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太 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6:33</a:t>
            </a:r>
            <a:endParaRPr lang="en-US" altLang="ja-JP" i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spcBef>
                <a:spcPts val="550"/>
              </a:spcBef>
              <a:buNone/>
            </a:pPr>
            <a:r>
              <a:rPr lang="zh-TW" altLang="en-US" b="1" dirty="0">
                <a:latin typeface="HGSHeiseiMinchotaiW9" pitchFamily="18" charset="-128"/>
                <a:ea typeface="HGSHeiseiMinchotaiW9" pitchFamily="18" charset="-128"/>
              </a:rPr>
              <a:t>「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所沒有求的我也賜給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 、就是富足 、尊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榮 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、使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在世的日子 、列王中沒有一個能比</a:t>
            </a:r>
            <a:r>
              <a:rPr lang="zh-TW" altLang="en-US" b="1" i="1" dirty="0" smtClean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的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。 </a:t>
            </a:r>
            <a:r>
              <a:rPr lang="zh-TW" altLang="en-US" dirty="0">
                <a:latin typeface="HGSHeiseiMinchotaiW9" pitchFamily="18" charset="-128"/>
                <a:ea typeface="HGSHeiseiMinchotaiW9" pitchFamily="18" charset="-128"/>
              </a:rPr>
              <a:t>」</a:t>
            </a:r>
            <a:r>
              <a:rPr lang="zh-TW" altLang="en-US" dirty="0"/>
              <a:t> </a:t>
            </a:r>
            <a:r>
              <a:rPr lang="zh-TW" altLang="en-US" i="1" dirty="0">
                <a:latin typeface="HGSHeiseiMinchotaiW9" pitchFamily="18" charset="-128"/>
                <a:ea typeface="HGSHeiseiMinchotaiW9" pitchFamily="18" charset="-128"/>
              </a:rPr>
              <a:t>列王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上 </a:t>
            </a:r>
            <a:r>
              <a:rPr lang="en-US" altLang="zh-TW" i="1" dirty="0" smtClean="0">
                <a:latin typeface="HGSHeiseiMinchotaiW9" pitchFamily="18" charset="-128"/>
                <a:ea typeface="HGSHeiseiMinchotaiW9" pitchFamily="18" charset="-128"/>
              </a:rPr>
              <a:t>3:13</a:t>
            </a:r>
          </a:p>
          <a:p>
            <a:pPr marL="0" indent="0">
              <a:spcBef>
                <a:spcPts val="550"/>
              </a:spcBef>
              <a:buNone/>
            </a:pPr>
            <a:r>
              <a:rPr lang="en-US" altLang="ja-JP" b="1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4. 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要不要神賜福給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孩子？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連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沒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有為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孩子求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神都有可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能賜給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子？</a:t>
            </a:r>
            <a:endParaRPr lang="en-US" altLang="ja-JP" b="1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求的目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標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是要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幫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助孩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子成為愛主的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575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600" b="1" dirty="0" smtClean="0">
                <a:solidFill>
                  <a:schemeClr val="tx1"/>
                </a:solidFill>
              </a:rPr>
              <a:t>~</a:t>
            </a:r>
            <a:r>
              <a:rPr lang="ja-JP" altLang="en-US" sz="2600" b="1" dirty="0" smtClean="0">
                <a:solidFill>
                  <a:schemeClr val="tx1"/>
                </a:solidFill>
              </a:rPr>
              <a:t>去</a:t>
            </a:r>
            <a:r>
              <a:rPr lang="ja-JP" altLang="en-US" sz="2600" b="1" dirty="0">
                <a:solidFill>
                  <a:schemeClr val="tx1"/>
                </a:solidFill>
              </a:rPr>
              <a:t>了解青少</a:t>
            </a:r>
            <a:r>
              <a:rPr lang="ja-JP" altLang="en-US" sz="2600" b="1" dirty="0" smtClean="0">
                <a:solidFill>
                  <a:schemeClr val="tx1"/>
                </a:solidFill>
              </a:rPr>
              <a:t>年 </a:t>
            </a:r>
            <a:r>
              <a:rPr lang="en-US" altLang="ja-JP" sz="2600" b="1" dirty="0" smtClean="0">
                <a:solidFill>
                  <a:schemeClr val="tx1"/>
                </a:solidFill>
              </a:rPr>
              <a:t>~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6974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. </a:t>
            </a:r>
            <a:r>
              <a:rPr lang="en-US" sz="2800" dirty="0" smtClean="0"/>
              <a:t>Adolescent Development/</a:t>
            </a:r>
            <a:r>
              <a:rPr lang="ja-JP" altLang="en-US" sz="2800" dirty="0"/>
              <a:t>青 春 期的成長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243591" cy="4648200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荷爾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蒙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 </a:t>
            </a: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Hormones changes 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成長衝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刺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</a:t>
            </a: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Growth spurt (10 years, starts from 8-10 </a:t>
            </a:r>
            <a:r>
              <a:rPr lang="en-US" sz="2600" dirty="0" err="1" smtClean="0">
                <a:latin typeface="HGSHeiseiMinchotaiW9" pitchFamily="18" charset="-128"/>
                <a:ea typeface="HGSHeiseiMinchotaiW9" pitchFamily="18" charset="-128"/>
              </a:rPr>
              <a:t>yrs</a:t>
            </a: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)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成長中的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痛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/Growing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</a:rPr>
              <a:t>p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ain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尋找自我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/Searching for identity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外表變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化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/Appearance changes (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青春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痘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身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形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...)</a:t>
            </a:r>
          </a:p>
          <a:p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睡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眠不正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常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</a:t>
            </a:r>
            <a:r>
              <a:rPr lang="en-US" altLang="ja-JP" sz="2600" dirty="0" err="1" smtClean="0">
                <a:latin typeface="HGSHeiseiMinchotaiW9" pitchFamily="18" charset="-128"/>
                <a:ea typeface="HGSHeiseiMinchotaiW9" pitchFamily="18" charset="-128"/>
              </a:rPr>
              <a:t>Irregualar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 sleeping pattern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具體思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維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to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抽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象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思維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/Move from concrete thinking to abstract thinking [logic/see/touch/smell; connect experiences, events/generalize complex to simple rules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女孩月經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男孩的性器宮成長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</a:p>
          <a:p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只看見現在而看不見末來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/interest in present but limited view of future</a:t>
            </a:r>
          </a:p>
          <a:p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4661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~ </a:t>
            </a:r>
            <a:r>
              <a:rPr lang="ja-JP" altLang="en-US" sz="2600" b="1" dirty="0" smtClean="0">
                <a:solidFill>
                  <a:schemeClr val="tx1"/>
                </a:solidFill>
              </a:rPr>
              <a:t>去</a:t>
            </a:r>
            <a:r>
              <a:rPr lang="ja-JP" altLang="en-US" sz="2600" b="1" dirty="0">
                <a:solidFill>
                  <a:schemeClr val="tx1"/>
                </a:solidFill>
              </a:rPr>
              <a:t>了解青少年</a:t>
            </a:r>
            <a:r>
              <a:rPr lang="en-US" sz="2400" b="1" dirty="0" smtClean="0">
                <a:solidFill>
                  <a:schemeClr val="tx1"/>
                </a:solidFill>
              </a:rPr>
              <a:t>  ~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2081959"/>
            <a:ext cx="5105400" cy="424264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743200"/>
            <a:ext cx="3048000" cy="2143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9409" y="1534180"/>
            <a:ext cx="7822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. </a:t>
            </a:r>
            <a:r>
              <a:rPr lang="en-US" sz="2800" dirty="0" smtClean="0"/>
              <a:t>Teenager Brain Development/</a:t>
            </a:r>
            <a:r>
              <a:rPr lang="ja-JP" altLang="en-US" sz="2800" dirty="0"/>
              <a:t>青少年腦部的成長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72345" y="4791670"/>
            <a:ext cx="4251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 Prefrontal Cortex : in development 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 dirty="0" smtClean="0"/>
              <a:t>controlling </a:t>
            </a:r>
            <a:r>
              <a:rPr lang="en-US" dirty="0"/>
              <a:t>planning, working memory</a:t>
            </a:r>
            <a:r>
              <a:rPr lang="en-US" dirty="0" smtClean="0"/>
              <a:t>,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 dirty="0" smtClean="0"/>
              <a:t> </a:t>
            </a:r>
            <a:r>
              <a:rPr lang="en-US" dirty="0"/>
              <a:t>organization, and </a:t>
            </a:r>
            <a:r>
              <a:rPr lang="en-US" dirty="0" smtClean="0"/>
              <a:t>decision making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082081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~ </a:t>
            </a:r>
            <a:r>
              <a:rPr lang="ja-JP" altLang="en-US" sz="2500" b="1" dirty="0" smtClean="0">
                <a:solidFill>
                  <a:schemeClr val="tx1"/>
                </a:solidFill>
              </a:rPr>
              <a:t>去</a:t>
            </a:r>
            <a:r>
              <a:rPr lang="ja-JP" altLang="en-US" sz="2500" b="1" dirty="0">
                <a:solidFill>
                  <a:schemeClr val="tx1"/>
                </a:solidFill>
              </a:rPr>
              <a:t>了解青少年</a:t>
            </a:r>
            <a:r>
              <a:rPr lang="en-US" sz="2400" b="1" dirty="0" smtClean="0">
                <a:solidFill>
                  <a:schemeClr val="tx1"/>
                </a:solidFill>
              </a:rPr>
              <a:t>  ~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9409" y="2645304"/>
            <a:ext cx="8014991" cy="3755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a.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消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極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性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-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藉著消極態度去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抵抗和挑戰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權威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Passive aggressive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b.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攻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擊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性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-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著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攻擊性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的言語或行為去發出怒氣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Attack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洩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性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-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言語或爭論不停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引人注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</a:rPr>
              <a:t>意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希望別人認同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Attention 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d.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退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縮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性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-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藉著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沉默表達不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</a:rPr>
              <a:t>滿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長久積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怨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身心靈傷害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很大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Withdrawn</a:t>
            </a: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7552" y="2067580"/>
            <a:ext cx="7072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3</a:t>
            </a:r>
            <a:r>
              <a:rPr lang="en-US" sz="2800" dirty="0" smtClean="0">
                <a:solidFill>
                  <a:schemeClr val="tx2"/>
                </a:solidFill>
              </a:rPr>
              <a:t>. </a:t>
            </a:r>
            <a:r>
              <a:rPr lang="ja-JP" altLang="en-US" sz="2800" dirty="0" smtClean="0"/>
              <a:t>青</a:t>
            </a:r>
            <a:r>
              <a:rPr lang="ja-JP" altLang="en-US" sz="2800" dirty="0"/>
              <a:t>少年生氣發怒方</a:t>
            </a:r>
            <a:r>
              <a:rPr lang="ja-JP" altLang="en-US" sz="2800" dirty="0" smtClean="0"/>
              <a:t>式</a:t>
            </a:r>
            <a:r>
              <a:rPr lang="en-US" altLang="ja-JP" sz="2800" dirty="0" smtClean="0"/>
              <a:t>/</a:t>
            </a:r>
            <a:r>
              <a:rPr lang="en-US" sz="2800" dirty="0" smtClean="0"/>
              <a:t> Ways of youth anger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90379" y="1529715"/>
            <a:ext cx="7649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了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解青少年生氣方式可以避免衝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突</a:t>
            </a:r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400" b="1" dirty="0">
                <a:latin typeface="HGSHeiseiMinchotaiW9" pitchFamily="18" charset="-128"/>
                <a:ea typeface="HGSHeiseiMinchotaiW9" pitchFamily="18" charset="-128"/>
              </a:rPr>
              <a:t>幫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助親子的溝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通</a:t>
            </a:r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endParaRPr lang="en-US" sz="2400" dirty="0"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7928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~ </a:t>
            </a:r>
            <a:r>
              <a:rPr lang="ja-JP" altLang="en-US" sz="2500" b="1" dirty="0" smtClean="0">
                <a:solidFill>
                  <a:schemeClr val="tx1"/>
                </a:solidFill>
              </a:rPr>
              <a:t>去</a:t>
            </a:r>
            <a:r>
              <a:rPr lang="ja-JP" altLang="en-US" sz="2500" b="1" dirty="0">
                <a:solidFill>
                  <a:schemeClr val="tx1"/>
                </a:solidFill>
              </a:rPr>
              <a:t>了解青少年</a:t>
            </a:r>
            <a:r>
              <a:rPr lang="en-US" sz="2400" b="1" dirty="0" smtClean="0">
                <a:solidFill>
                  <a:schemeClr val="tx1"/>
                </a:solidFill>
              </a:rPr>
              <a:t>  ~</a:t>
            </a: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9409" y="2721504"/>
            <a:ext cx="7862591" cy="3679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a.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覺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得被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傷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</a:rPr>
              <a:t>害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父母不支持也不理解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不能控制自己情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緒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Feels hurt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b.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被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誤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</a:rPr>
              <a:t>會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父母沒有嘗試去諒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解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反而加以責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備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Misunderstood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能改變處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境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埋怨別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發洩在父母和家人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中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Cannot change</a:t>
            </a: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d.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覺得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父母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不接納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自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己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</a:rPr>
              <a:t>曰積月累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的怒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氣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隨時引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發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Accumulated anger of parents’ rejection</a:t>
            </a: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5779" y="1991380"/>
            <a:ext cx="8050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4</a:t>
            </a:r>
            <a:r>
              <a:rPr lang="en-US" sz="2800" dirty="0" smtClean="0">
                <a:solidFill>
                  <a:schemeClr val="tx2"/>
                </a:solidFill>
              </a:rPr>
              <a:t>. </a:t>
            </a:r>
            <a:r>
              <a:rPr lang="ja-JP" altLang="en-US" sz="2800" dirty="0" smtClean="0"/>
              <a:t>青</a:t>
            </a:r>
            <a:r>
              <a:rPr lang="ja-JP" altLang="en-US" sz="2800" dirty="0"/>
              <a:t>少年生氣原</a:t>
            </a:r>
            <a:r>
              <a:rPr lang="ja-JP" altLang="en-US" sz="2800" dirty="0" smtClean="0"/>
              <a:t>因</a:t>
            </a:r>
            <a:r>
              <a:rPr lang="en-US" altLang="ja-JP" sz="2800" dirty="0" smtClean="0"/>
              <a:t>/</a:t>
            </a:r>
            <a:r>
              <a:rPr lang="en-US" sz="2800" dirty="0"/>
              <a:t> </a:t>
            </a:r>
            <a:r>
              <a:rPr lang="en-US" sz="2800" dirty="0" smtClean="0"/>
              <a:t>Typical reasons </a:t>
            </a:r>
            <a:r>
              <a:rPr lang="en-US" sz="2800" dirty="0"/>
              <a:t>for youth </a:t>
            </a:r>
            <a:r>
              <a:rPr lang="en-US" sz="2800" dirty="0" smtClean="0"/>
              <a:t>anger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90379" y="1529715"/>
            <a:ext cx="6655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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多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了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解青少年生氣原因可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以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加強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親</a:t>
            </a:r>
            <a:r>
              <a:rPr lang="ja-JP" altLang="en-US" sz="2400" dirty="0">
                <a:latin typeface="HGSHeiseiMinchotaiW9" pitchFamily="18" charset="-128"/>
                <a:ea typeface="HGSHeiseiMinchotaiW9" pitchFamily="18" charset="-128"/>
              </a:rPr>
              <a:t>子的溝</a:t>
            </a:r>
            <a:r>
              <a:rPr lang="ja-JP" altLang="en-US" sz="2400" dirty="0" smtClean="0">
                <a:latin typeface="HGSHeiseiMinchotaiW9" pitchFamily="18" charset="-128"/>
                <a:ea typeface="HGSHeiseiMinchotaiW9" pitchFamily="18" charset="-128"/>
              </a:rPr>
              <a:t>通</a:t>
            </a:r>
            <a:r>
              <a:rPr lang="en-US" altLang="ja-JP" sz="24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endParaRPr lang="en-US" sz="2400" dirty="0"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08198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91440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400" b="1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304800" y="1524000"/>
            <a:ext cx="8534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600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sz="2600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通的方式</a:t>
            </a:r>
            <a:endParaRPr lang="en-US" altLang="ja-JP" sz="2600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有三種可以培養親子溝通方式我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們可以學習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庭敬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拜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(Family Worship) 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                                                               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「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…</a:t>
            </a:r>
            <a:r>
              <a:rPr lang="zh-TW" altLang="en-US" sz="2600" dirty="0">
                <a:latin typeface="HGSHeiseiMinchotaiW9" pitchFamily="18" charset="-128"/>
                <a:ea typeface="HGSHeiseiMinchotaiW9" pitchFamily="18" charset="-128"/>
              </a:rPr>
              <a:t>至 於 我 、 和 我 家 、 我 們 必 定 事 奉 耶 和 華 。」</a:t>
            </a:r>
            <a:r>
              <a:rPr lang="ja-JP" altLang="en-US" sz="2600" i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約書亞 </a:t>
            </a:r>
            <a:r>
              <a:rPr lang="en-US" altLang="ja-JP" sz="2600" i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24:15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lnSpc>
                <a:spcPct val="120000"/>
              </a:lnSpc>
              <a:buFont typeface="Symbol" pitchFamily="18" charset="2"/>
              <a:buAutoNum type="arabicPeriod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庭</a:t>
            </a:r>
            <a:r>
              <a:rPr lang="ja-JP" altLang="en-US" sz="2600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(Family Prayer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)                                                                   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「</a:t>
            </a:r>
            <a:r>
              <a:rPr lang="zh-TW" altLang="en-US" sz="2600" dirty="0" smtClean="0">
                <a:latin typeface="HGSHeiseiMinchotaiW9" pitchFamily="18" charset="-128"/>
                <a:ea typeface="HGSHeiseiMinchotaiW9" pitchFamily="18" charset="-128"/>
              </a:rPr>
              <a:t>所 </a:t>
            </a:r>
            <a:r>
              <a:rPr lang="zh-TW" altLang="en-US" sz="2600" dirty="0">
                <a:latin typeface="HGSHeiseiMinchotaiW9" pitchFamily="18" charset="-128"/>
                <a:ea typeface="HGSHeiseiMinchotaiW9" pitchFamily="18" charset="-128"/>
              </a:rPr>
              <a:t>以 </a:t>
            </a:r>
            <a:r>
              <a:rPr lang="zh-TW" altLang="en-US" sz="2600" b="1" dirty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sz="2600" dirty="0">
                <a:latin typeface="HGSHeiseiMinchotaiW9" pitchFamily="18" charset="-128"/>
                <a:ea typeface="HGSHeiseiMinchotaiW9" pitchFamily="18" charset="-128"/>
              </a:rPr>
              <a:t> 們 要 彼 此 認 罪 、 互 相 代 求 、 使 </a:t>
            </a:r>
            <a:r>
              <a:rPr lang="zh-TW" altLang="en-US" sz="2600" b="1" dirty="0">
                <a:latin typeface="HGSHeiseiMinchotaiW9" pitchFamily="18" charset="-128"/>
                <a:ea typeface="HGSHeiseiMinchotaiW9" pitchFamily="18" charset="-128"/>
              </a:rPr>
              <a:t>你</a:t>
            </a:r>
            <a:r>
              <a:rPr lang="zh-TW" altLang="en-US" sz="2600" dirty="0">
                <a:latin typeface="HGSHeiseiMinchotaiW9" pitchFamily="18" charset="-128"/>
                <a:ea typeface="HGSHeiseiMinchotaiW9" pitchFamily="18" charset="-128"/>
              </a:rPr>
              <a:t> 們 可 以 得 醫 治 。」</a:t>
            </a:r>
            <a:r>
              <a:rPr lang="zh-TW" altLang="en-US" sz="2600" i="1" dirty="0">
                <a:latin typeface="HGSHeiseiMinchotaiW9" pitchFamily="18" charset="-128"/>
                <a:ea typeface="HGSHeiseiMinchotaiW9" pitchFamily="18" charset="-128"/>
              </a:rPr>
              <a:t>雅各 </a:t>
            </a:r>
            <a:r>
              <a:rPr lang="en-US" altLang="zh-TW" sz="2600" i="1" dirty="0" smtClean="0">
                <a:latin typeface="HGSHeiseiMinchotaiW9" pitchFamily="18" charset="-128"/>
                <a:ea typeface="HGSHeiseiMinchotaiW9" pitchFamily="18" charset="-128"/>
              </a:rPr>
              <a:t>5:16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lnSpc>
                <a:spcPct val="120000"/>
              </a:lnSpc>
              <a:buFont typeface="Symbol" pitchFamily="18" charset="2"/>
              <a:buAutoNum type="arabicPeriod"/>
            </a:pP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家庭傾談</a:t>
            </a: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(Family Talk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)                                                                                               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「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看</a:t>
            </a:r>
            <a:r>
              <a:rPr lang="ja-JP" altLang="en-US" sz="2600" b="1" dirty="0">
                <a:latin typeface="HGSHeiseiMinchotaiW9" pitchFamily="18" charset="-128"/>
                <a:ea typeface="HGSHeiseiMinchotaiW9" pitchFamily="18" charset="-128"/>
              </a:rPr>
              <a:t> 哪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、 弟 兄 和 睦 同 居 、 是 何 等 的 善 、 何 等 的 美 </a:t>
            </a:r>
            <a:r>
              <a:rPr lang="ja-JP" altLang="en-US" sz="2600" dirty="0"/>
              <a:t>。 」 </a:t>
            </a:r>
            <a:r>
              <a:rPr lang="ja-JP" altLang="en-US" sz="2600" i="1" dirty="0">
                <a:latin typeface="HGSHeiseiMinchotaiW9" pitchFamily="18" charset="-128"/>
                <a:ea typeface="HGSHeiseiMinchotaiW9" pitchFamily="18" charset="-128"/>
              </a:rPr>
              <a:t>詩篇</a:t>
            </a:r>
            <a:r>
              <a:rPr lang="en-US" altLang="ja-JP" sz="2600" i="1" dirty="0">
                <a:latin typeface="HGSHeiseiMinchotaiW9" pitchFamily="18" charset="-128"/>
                <a:ea typeface="HGSHeiseiMinchotaiW9" pitchFamily="18" charset="-128"/>
              </a:rPr>
              <a:t>133:1</a:t>
            </a:r>
            <a:endParaRPr lang="en-US" altLang="ja-JP" sz="2600" dirty="0">
              <a:sym typeface="Wingdings" pitchFamily="2" charset="2"/>
            </a:endParaRPr>
          </a:p>
          <a:p>
            <a:pPr marL="514350" indent="-514350">
              <a:lnSpc>
                <a:spcPct val="120000"/>
              </a:lnSpc>
              <a:buFont typeface="Symbol" pitchFamily="18" charset="2"/>
              <a:buAutoNum type="arabicPeriod"/>
            </a:pPr>
            <a:endParaRPr lang="en-US" altLang="ja-JP" sz="2600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Font typeface="Symbol" pitchFamily="18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392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91440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400" b="1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304800" y="1676400"/>
            <a:ext cx="85344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通的方式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實踐溝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通方式的建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議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庭敬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拜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(Family Worship)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 家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庭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(Family Prayer)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每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或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每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月一次開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始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(once a week or a month)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安排固定的時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間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大約一個小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時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(have a set time, 1 hour)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可以在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晚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餐時開始進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(start from dinner time)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可以在睡覺之前進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(start before bedtime)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家庭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告主要是彼此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代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en-US" altLang="ja-JP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家庭敬拜是有唱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詩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經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Font typeface="Symbol" pitchFamily="18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9056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91440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400" b="1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304800" y="1600200"/>
            <a:ext cx="85344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</a:t>
            </a:r>
            <a:r>
              <a:rPr lang="ja-JP" altLang="en-US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通的方式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實踐溝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通方式的建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議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庭傾談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(Family Talk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)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是需要固定的時間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主要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內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容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Appreciate and Accept/Teach and Correct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How are you doing today? Anything interesting happened?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I want to thank you/appreciate you... I want to help you...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I want you to </a:t>
            </a:r>
            <a:r>
              <a:rPr lang="en-US" altLang="ja-JP" sz="2200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cooperate/change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your... I </a:t>
            </a:r>
            <a:r>
              <a:rPr lang="en-US" altLang="ja-JP" sz="2200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disapprove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your...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I request your understanding... I do not like...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家庭傾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談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a.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不信主的青少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年  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b.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求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青少年改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(Confront)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ja-JP" sz="2200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Font typeface="Symbol" pitchFamily="18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830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</a:rPr>
              <a:t>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思考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457200" indent="-457200"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天我們做父母的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我們要求孩子聽話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目標是什麼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b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覺得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的青少年通常生氣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的原因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方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式是什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麼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 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b="1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覺得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你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家的溝通是可以使用那一個方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式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敬拜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傾談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功課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試在家用溝通的方式去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青少年對話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。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964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7059</TotalTime>
  <Words>1784</Words>
  <Application>Microsoft Office PowerPoint</Application>
  <PresentationFormat>On-screen Show (4:3)</PresentationFormat>
  <Paragraphs>158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Waveform</vt:lpstr>
      <vt:lpstr>養育合神心意的兒女 </vt:lpstr>
      <vt:lpstr>與青少年溝通  II</vt:lpstr>
      <vt:lpstr>與青少年溝通  II</vt:lpstr>
      <vt:lpstr>與青少年溝通  II</vt:lpstr>
      <vt:lpstr>與青少年溝通  II</vt:lpstr>
      <vt:lpstr>與青少年溝通  II</vt:lpstr>
      <vt:lpstr>與青少年溝通  II</vt:lpstr>
      <vt:lpstr>與青少年溝通  II ~去了解青少年 ~</vt:lpstr>
      <vt:lpstr>與青少年溝通  II ~ 去了解青少年  ~</vt:lpstr>
      <vt:lpstr>與青少年溝通  II ~ 去了解青少年  ~</vt:lpstr>
      <vt:lpstr>與青少年溝通  II ~ 去了解青少年  ~</vt:lpstr>
      <vt:lpstr>與青少年溝通  II</vt:lpstr>
      <vt:lpstr>與青少年溝通  II</vt:lpstr>
      <vt:lpstr>與青少年溝通  II</vt:lpstr>
      <vt:lpstr>與青少年溝通  II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養育合神心意的兒女</dc:title>
  <dc:creator>Tse Family</dc:creator>
  <cp:lastModifiedBy>Kathy T</cp:lastModifiedBy>
  <cp:revision>380</cp:revision>
  <dcterms:created xsi:type="dcterms:W3CDTF">2013-05-22T20:58:38Z</dcterms:created>
  <dcterms:modified xsi:type="dcterms:W3CDTF">2013-07-01T01:23:17Z</dcterms:modified>
</cp:coreProperties>
</file>