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306" r:id="rId2"/>
    <p:sldId id="307" r:id="rId3"/>
    <p:sldId id="321" r:id="rId4"/>
    <p:sldId id="322" r:id="rId5"/>
    <p:sldId id="274" r:id="rId6"/>
    <p:sldId id="312" r:id="rId7"/>
    <p:sldId id="313" r:id="rId8"/>
    <p:sldId id="315" r:id="rId9"/>
    <p:sldId id="316" r:id="rId10"/>
    <p:sldId id="317" r:id="rId11"/>
    <p:sldId id="305" r:id="rId12"/>
    <p:sldId id="309" r:id="rId13"/>
    <p:sldId id="310" r:id="rId14"/>
    <p:sldId id="311" r:id="rId15"/>
    <p:sldId id="282" r:id="rId16"/>
    <p:sldId id="318" r:id="rId17"/>
    <p:sldId id="319" r:id="rId18"/>
    <p:sldId id="295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8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872A4F1-0A39-4D15-8212-3B149F80C3EB}" type="datetimeFigureOut">
              <a:rPr lang="en-US" smtClean="0"/>
              <a:t>7/6/2013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794CEAA-E90F-44E5-AA15-244AA4740F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yberpatrol.com/home/" TargetMode="External"/><Relationship Id="rId2" Type="http://schemas.openxmlformats.org/officeDocument/2006/relationships/hyperlink" Target="http://www1.k9webprotecti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rb.org/ratings/search.jsp" TargetMode="External"/><Relationship Id="rId5" Type="http://schemas.openxmlformats.org/officeDocument/2006/relationships/hyperlink" Target="http://parental-software-review.toptenreviews.com/mcafee-safe-eyes-review.html" TargetMode="External"/><Relationship Id="rId4" Type="http://schemas.openxmlformats.org/officeDocument/2006/relationships/hyperlink" Target="http://parental-software-review.toptenreviews.com/net-nanny-review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rugfreeadd.com/default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utismawakening.org/index.as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GOrBSBeIpQ" TargetMode="External"/><Relationship Id="rId2" Type="http://schemas.openxmlformats.org/officeDocument/2006/relationships/hyperlink" Target="http://www.youtube.com/watch?v=ONpG8Gcqhq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latin typeface="Aharoni" pitchFamily="2" charset="-79"/>
                <a:cs typeface="Aharoni" pitchFamily="2" charset="-79"/>
              </a:rPr>
              <a:t>養育合神心意的兒女</a:t>
            </a:r>
            <a:br>
              <a:rPr lang="zh-TW" altLang="en-US" sz="5400" b="1" dirty="0" smtClean="0">
                <a:latin typeface="Aharoni" pitchFamily="2" charset="-79"/>
                <a:cs typeface="Aharoni" pitchFamily="2" charset="-79"/>
              </a:rPr>
            </a:br>
            <a:endParaRPr lang="en-US" sz="5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473200"/>
          </a:xfrm>
        </p:spPr>
        <p:txBody>
          <a:bodyPr>
            <a:normAutofit/>
          </a:bodyPr>
          <a:lstStyle/>
          <a:p>
            <a:r>
              <a:rPr lang="ja-JP" altLang="en-US" sz="2600" dirty="0" smtClean="0">
                <a:solidFill>
                  <a:schemeClr val="tx1"/>
                </a:solidFill>
              </a:rPr>
              <a:t>成</a:t>
            </a:r>
            <a:r>
              <a:rPr lang="ja-JP" altLang="en-US" sz="2600" dirty="0">
                <a:solidFill>
                  <a:schemeClr val="tx1"/>
                </a:solidFill>
              </a:rPr>
              <a:t>人主日學課</a:t>
            </a:r>
            <a:r>
              <a:rPr lang="ja-JP" altLang="en-US" sz="2600" dirty="0" smtClean="0">
                <a:solidFill>
                  <a:schemeClr val="tx1"/>
                </a:solidFill>
              </a:rPr>
              <a:t>程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第三課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青</a:t>
            </a:r>
            <a:r>
              <a:rPr lang="ja-JP" altLang="en-US" sz="2400" dirty="0">
                <a:solidFill>
                  <a:schemeClr val="tx1"/>
                </a:solidFill>
                <a:latin typeface="HGSHeiseiMinchotaiW9" pitchFamily="18" charset="-128"/>
                <a:ea typeface="HGSHeiseiMinchotaiW9" pitchFamily="18" charset="-128"/>
              </a:rPr>
              <a:t>少年常見的問題</a:t>
            </a:r>
            <a:endParaRPr lang="en-US" sz="2600" dirty="0">
              <a:solidFill>
                <a:schemeClr val="tx1"/>
              </a:solidFill>
              <a:latin typeface="HGSHeiseiMinchotaiW9" pitchFamily="18" charset="-128"/>
              <a:ea typeface="HGSHeiseiMinchotaiW9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46644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 smtClean="0">
                <a:solidFill>
                  <a:schemeClr val="tx1"/>
                </a:solidFill>
              </a:rPr>
              <a:t>青</a:t>
            </a:r>
            <a:r>
              <a:rPr lang="ja-JP" altLang="en-US" sz="2800" b="1" dirty="0">
                <a:solidFill>
                  <a:schemeClr val="tx1"/>
                </a:solidFill>
              </a:rPr>
              <a:t>少年常見的問題</a:t>
            </a:r>
            <a:endParaRPr lang="en-US" sz="2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226" y="2587027"/>
            <a:ext cx="3280230" cy="2443772"/>
          </a:xfrm>
        </p:spPr>
      </p:pic>
      <p:sp>
        <p:nvSpPr>
          <p:cNvPr id="11" name="Rectangle 10"/>
          <p:cNvSpPr/>
          <p:nvPr/>
        </p:nvSpPr>
        <p:spPr>
          <a:xfrm rot="20798576">
            <a:off x="6040918" y="3939672"/>
            <a:ext cx="2497625" cy="47527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Internet Games</a:t>
            </a:r>
            <a:endParaRPr lang="en-US" sz="2500" b="1" i="1" cap="all" dirty="0"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Rectangle 11"/>
          <p:cNvSpPr/>
          <p:nvPr/>
        </p:nvSpPr>
        <p:spPr>
          <a:xfrm rot="572929">
            <a:off x="2605858" y="4745613"/>
            <a:ext cx="2309605" cy="49243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9900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School grades</a:t>
            </a:r>
            <a:endParaRPr lang="en-US" sz="2500" b="1" i="1" cap="all" dirty="0">
              <a:solidFill>
                <a:srgbClr val="9900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ectangle 12"/>
          <p:cNvSpPr/>
          <p:nvPr/>
        </p:nvSpPr>
        <p:spPr>
          <a:xfrm rot="21389115">
            <a:off x="5339505" y="5133285"/>
            <a:ext cx="2877079" cy="56938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3100" dirty="0" smtClean="0">
                <a:solidFill>
                  <a:srgbClr val="7030A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Peer Pressure</a:t>
            </a:r>
            <a:endParaRPr lang="en-US" sz="3100" b="1" i="1" cap="all" dirty="0">
              <a:solidFill>
                <a:srgbClr val="7030A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Rectangle 13"/>
          <p:cNvSpPr/>
          <p:nvPr/>
        </p:nvSpPr>
        <p:spPr>
          <a:xfrm rot="20859085">
            <a:off x="191465" y="5337900"/>
            <a:ext cx="2913387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Drugs Smoke Sex</a:t>
            </a:r>
            <a:endParaRPr lang="en-US" sz="2500" b="1" i="1" cap="all" dirty="0">
              <a:solidFill>
                <a:schemeClr val="accent3">
                  <a:lumMod val="50000"/>
                </a:schemeClr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Rectangle 14"/>
          <p:cNvSpPr/>
          <p:nvPr/>
        </p:nvSpPr>
        <p:spPr>
          <a:xfrm rot="482917">
            <a:off x="3691411" y="2207541"/>
            <a:ext cx="3266691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13B933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Boyfriend Girlfriend</a:t>
            </a:r>
            <a:endParaRPr lang="en-US" sz="2500" b="1" i="1" cap="all" dirty="0">
              <a:solidFill>
                <a:srgbClr val="13B933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6" name="Rectangle 15"/>
          <p:cNvSpPr/>
          <p:nvPr/>
        </p:nvSpPr>
        <p:spPr>
          <a:xfrm rot="21257794">
            <a:off x="6112160" y="3086669"/>
            <a:ext cx="1426351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A50021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Bullying</a:t>
            </a:r>
            <a:endParaRPr lang="en-US" sz="2500" b="1" i="1" cap="all" dirty="0">
              <a:solidFill>
                <a:srgbClr val="A50021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Rectangle 16"/>
          <p:cNvSpPr/>
          <p:nvPr/>
        </p:nvSpPr>
        <p:spPr>
          <a:xfrm rot="21389115">
            <a:off x="192426" y="3263401"/>
            <a:ext cx="2893152" cy="50783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700" dirty="0" smtClean="0">
                <a:solidFill>
                  <a:srgbClr val="CC66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Internet chatting</a:t>
            </a:r>
            <a:endParaRPr lang="en-US" sz="2700" b="1" i="1" cap="all" dirty="0">
              <a:solidFill>
                <a:srgbClr val="CC66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8" name="Rectangle 17"/>
          <p:cNvSpPr/>
          <p:nvPr/>
        </p:nvSpPr>
        <p:spPr>
          <a:xfrm rot="21389115">
            <a:off x="1517309" y="5650073"/>
            <a:ext cx="2127409" cy="95410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Low </a:t>
            </a:r>
          </a:p>
          <a:p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Self-Image</a:t>
            </a:r>
            <a:endParaRPr lang="en-US" sz="2800" b="1" i="1" cap="all" dirty="0">
              <a:solidFill>
                <a:schemeClr val="accent4">
                  <a:lumMod val="50000"/>
                </a:schemeClr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9" name="Rectangle 18"/>
          <p:cNvSpPr/>
          <p:nvPr/>
        </p:nvSpPr>
        <p:spPr>
          <a:xfrm rot="20410567">
            <a:off x="5584454" y="5890481"/>
            <a:ext cx="1366994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660033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Pimples</a:t>
            </a:r>
            <a:endParaRPr lang="en-US" sz="2500" b="1" i="1" cap="all" dirty="0">
              <a:solidFill>
                <a:srgbClr val="660033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0" name="Rectangle 19"/>
          <p:cNvSpPr/>
          <p:nvPr/>
        </p:nvSpPr>
        <p:spPr>
          <a:xfrm rot="20631703">
            <a:off x="12095" y="4106914"/>
            <a:ext cx="2893152" cy="483352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6633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Computer Games</a:t>
            </a:r>
            <a:endParaRPr lang="en-US" sz="2500" b="1" i="1" cap="all" dirty="0">
              <a:solidFill>
                <a:srgbClr val="6633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Rectangle 20"/>
          <p:cNvSpPr/>
          <p:nvPr/>
        </p:nvSpPr>
        <p:spPr>
          <a:xfrm rot="20218147">
            <a:off x="3843703" y="5615761"/>
            <a:ext cx="1282104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FF0066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Dating</a:t>
            </a:r>
            <a:endParaRPr lang="en-US" sz="2500" b="1" i="1" cap="all" dirty="0">
              <a:solidFill>
                <a:srgbClr val="FF0066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2" name="Rectangle 21"/>
          <p:cNvSpPr/>
          <p:nvPr/>
        </p:nvSpPr>
        <p:spPr>
          <a:xfrm rot="1608244">
            <a:off x="6890094" y="2300331"/>
            <a:ext cx="1702619" cy="49166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666633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Freedom</a:t>
            </a:r>
            <a:endParaRPr lang="en-US" sz="2500" b="1" i="1" cap="all" dirty="0">
              <a:solidFill>
                <a:srgbClr val="666633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Rectangle 22"/>
          <p:cNvSpPr/>
          <p:nvPr/>
        </p:nvSpPr>
        <p:spPr>
          <a:xfrm rot="21084491">
            <a:off x="1103617" y="1835657"/>
            <a:ext cx="1370036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FF0066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Parties</a:t>
            </a:r>
            <a:endParaRPr lang="en-US" sz="2500" b="1" i="1" cap="all" dirty="0">
              <a:solidFill>
                <a:srgbClr val="FF0066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4" name="Rectangle 23"/>
          <p:cNvSpPr/>
          <p:nvPr/>
        </p:nvSpPr>
        <p:spPr>
          <a:xfrm rot="949942">
            <a:off x="5739602" y="4607090"/>
            <a:ext cx="1967752" cy="52322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800" dirty="0" smtClean="0">
                <a:solidFill>
                  <a:srgbClr val="660033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Loneliness</a:t>
            </a:r>
            <a:endParaRPr lang="en-US" sz="2800" b="1" i="1" cap="all" dirty="0">
              <a:solidFill>
                <a:srgbClr val="660033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5" name="Rectangle 24"/>
          <p:cNvSpPr/>
          <p:nvPr/>
        </p:nvSpPr>
        <p:spPr>
          <a:xfrm rot="20348966">
            <a:off x="522873" y="2167004"/>
            <a:ext cx="2035079" cy="54262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800" dirty="0" smtClean="0">
                <a:solidFill>
                  <a:srgbClr val="FF00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Depressed</a:t>
            </a:r>
            <a:endParaRPr lang="en-US" sz="2800" b="1" i="1" cap="all" dirty="0">
              <a:solidFill>
                <a:srgbClr val="FF00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6" name="Rectangle 25"/>
          <p:cNvSpPr/>
          <p:nvPr/>
        </p:nvSpPr>
        <p:spPr>
          <a:xfrm rot="926438">
            <a:off x="6879940" y="5954706"/>
            <a:ext cx="2182200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666633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Stay up late</a:t>
            </a:r>
            <a:endParaRPr lang="en-US" sz="2500" b="1" i="1" cap="all" dirty="0">
              <a:solidFill>
                <a:srgbClr val="666633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7" name="Rectangle 26"/>
          <p:cNvSpPr/>
          <p:nvPr/>
        </p:nvSpPr>
        <p:spPr>
          <a:xfrm rot="511028">
            <a:off x="1208713" y="2724406"/>
            <a:ext cx="1364890" cy="50783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700" dirty="0" smtClean="0">
                <a:solidFill>
                  <a:srgbClr val="000066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Anger</a:t>
            </a:r>
            <a:endParaRPr lang="en-US" sz="2700" b="1" i="1" cap="all" dirty="0">
              <a:solidFill>
                <a:srgbClr val="000066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5609" y="4735482"/>
            <a:ext cx="2309605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FFFF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Pornography</a:t>
            </a:r>
            <a:endParaRPr lang="en-US" sz="2500" b="1" i="1" cap="all" dirty="0">
              <a:solidFill>
                <a:srgbClr val="FFFF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9" name="Rectangle 28"/>
          <p:cNvSpPr/>
          <p:nvPr/>
        </p:nvSpPr>
        <p:spPr>
          <a:xfrm rot="545792">
            <a:off x="7004432" y="3394892"/>
            <a:ext cx="1696926" cy="4770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B w="38100" h="222250"/>
            </a:sp3d>
          </a:bodyPr>
          <a:lstStyle/>
          <a:p>
            <a:r>
              <a:rPr lang="en-US" sz="2500" dirty="0" smtClean="0">
                <a:solidFill>
                  <a:srgbClr val="FFCC00"/>
                </a:solidFill>
                <a:effectLst>
                  <a:glow rad="254000">
                    <a:schemeClr val="accent1">
                      <a:alpha val="40000"/>
                    </a:schemeClr>
                  </a:glow>
                  <a:outerShdw dist="38100" dir="2700000" algn="tl" rotWithShape="0">
                    <a:prstClr val="black">
                      <a:alpha val="21000"/>
                    </a:prstClr>
                  </a:outerShdw>
                  <a:reflection endPos="23000" dist="2286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Tardiness</a:t>
            </a:r>
            <a:endParaRPr lang="en-US" sz="2500" b="1" i="1" cap="all" dirty="0">
              <a:solidFill>
                <a:srgbClr val="FFCC00"/>
              </a:solidFill>
              <a:effectLst>
                <a:glow rad="254000">
                  <a:schemeClr val="accent1">
                    <a:alpha val="40000"/>
                  </a:schemeClr>
                </a:glow>
                <a:outerShdw dist="38100" dir="2700000" algn="tl" rotWithShape="0">
                  <a:prstClr val="black">
                    <a:alpha val="21000"/>
                  </a:prstClr>
                </a:outerShdw>
                <a:reflection endPos="23000" dist="2286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28060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191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馬可福音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2:14-17</a:t>
            </a: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這經文主要有三類型的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</a:p>
          <a:p>
            <a:pPr marL="514350" indent="-514350">
              <a:buFont typeface="+mj-lt"/>
              <a:buAutoNum type="romanL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門徒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-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主呼招出來的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也回應了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主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跟蹤主的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buFont typeface="+mj-lt"/>
              <a:buAutoNum type="romanLcPeriod"/>
            </a:pP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稅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吏和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罪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-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利末的朋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友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來吃飯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buFont typeface="+mj-lt"/>
              <a:buAutoNum type="roman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法利賽人中的文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士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-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覺得自己很有知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識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看法都是對的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就去講他人怎樣不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對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去指出別人的問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天我們做父母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我們是像那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一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類型的人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 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buFont typeface="+mj-lt"/>
              <a:buAutoNum type="roman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利末和門徒？是主呼招出做父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母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回應了和按著神的道去教養子女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6931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聖經例子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馬可福音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2:14-17</a:t>
            </a: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天我們做父母的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我們是像那一類型的人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 ？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buFont typeface="+mj-lt"/>
              <a:buAutoNum type="romanLcPeriod" startAt="2"/>
            </a:pP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稅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吏和罪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什麼也不知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道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只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是來吃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飯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理解孩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子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也不明白怎樣去做父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母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514350" indent="-514350">
              <a:buFont typeface="+mj-lt"/>
              <a:buAutoNum type="romanLcPeriod" startAt="3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法利賽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覺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得自己什麼都知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道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看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法大都是對的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很快就去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講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/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論斷孩子怎樣不對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也很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懂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得去指出自己青少年的問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那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一個人是沒有問題的人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呢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？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主</a:t>
            </a:r>
            <a:r>
              <a:rPr lang="ja-JP" altLang="en-US" b="1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說</a:t>
            </a:r>
            <a:r>
              <a:rPr lang="en-US" altLang="ja-JP" b="1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b="1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「</a:t>
            </a:r>
            <a:r>
              <a:rPr lang="en-US" altLang="ja-JP" b="1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r>
              <a:rPr lang="zh-TW" altLang="en-US" i="1" dirty="0" smtClean="0">
                <a:latin typeface="HGSHeiseiMinchotaiW9" pitchFamily="18" charset="-128"/>
                <a:ea typeface="HGSHeiseiMinchotaiW9" pitchFamily="18" charset="-128"/>
              </a:rPr>
              <a:t>健  康 的 人 用 不 著 醫 生 、 有 病 的 人 纔 用 得 著 ． 我 來 本 不 是 召 義 人 、 乃 是 召 罪 人。   」</a:t>
            </a:r>
            <a:r>
              <a:rPr lang="ja-JP" altLang="en-US" sz="2200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馬</a:t>
            </a:r>
            <a:r>
              <a:rPr lang="en-US" altLang="ja-JP" sz="2200" i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2:17</a:t>
            </a:r>
            <a:endParaRPr lang="en-US" altLang="ja-JP" sz="2200" i="1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*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我們都是罪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有病的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不完全的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人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156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480059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電腦和上網問題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(Computer and Internet issues)</a:t>
            </a:r>
          </a:p>
          <a:p>
            <a:pPr marL="0" indent="0">
              <a:buNone/>
            </a:pPr>
            <a:r>
              <a:rPr lang="en-US" altLang="ja-JP" sz="20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United States 2012 Statistic by PewInternet and American Life Project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93% of teens (ages 12-17) go on-line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69% of teens have own computers, 62% go online daily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27% of teens go on-line using their cell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phones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73% of teens use on-line as a social network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Teen averages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has over 200 friends on 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F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acebook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Over 50% of teens give out personal information over the internet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Over 30% of teens have been contacted by stranger or have been stalked by stranger over internet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702582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534400" cy="480059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電腦和上網問題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(Computer and Internet issues)</a:t>
            </a:r>
          </a:p>
          <a:p>
            <a:pPr marL="0" indent="0">
              <a:buNone/>
            </a:pPr>
            <a:r>
              <a:rPr lang="en-US" altLang="ja-JP" sz="20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United States 2012 Statistic by </a:t>
            </a:r>
            <a:r>
              <a:rPr lang="en-US" altLang="ja-JP" sz="2000" dirty="0" err="1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PewInternet</a:t>
            </a:r>
            <a:r>
              <a:rPr lang="en-US" altLang="ja-JP" sz="20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and American Life Project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97% of teens (ages 12-17) play computer/web/console games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99% of boys play computer games vs. 94% of girls play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An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average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adolescent can ramp up to 10, 000 hours of gaming by the age of 21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2/3 of teens play actions and adventure games that contain violent content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International gaming is becoming more popular among teens</a:t>
            </a: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Violent games do make teens more aggressive, more angry, even out of control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338118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90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電腦和上網問題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(Computer and Internet issues)</a:t>
            </a: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母如何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能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助青少年走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出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Gaming, Internet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癮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</a:t>
            </a:r>
          </a:p>
          <a:p>
            <a:pPr marL="457200" indent="-457200">
              <a:buAutoNum type="alphaL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訂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立使用電腦家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規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	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要有用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腦家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規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越早有越好  </a:t>
            </a:r>
            <a:endParaRPr lang="en-US" altLang="ja-JP" sz="2200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要定下</a:t>
            </a:r>
            <a:r>
              <a:rPr lang="ja-JP" altLang="en-US" sz="2200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每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天用電腦的時間</a:t>
            </a:r>
            <a:r>
              <a:rPr lang="en-US" altLang="ja-JP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要分開用電腦來做功課和玩電腦的時間  </a:t>
            </a:r>
            <a:endParaRPr lang="en-US" altLang="ja-JP" sz="2200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有一</a:t>
            </a:r>
            <a:r>
              <a:rPr lang="ja-JP" altLang="en-US" sz="2200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份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使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用</a:t>
            </a:r>
            <a:r>
              <a:rPr lang="ja-JP" altLang="en-US" sz="2200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</a:t>
            </a:r>
            <a:r>
              <a:rPr lang="ja-JP" altLang="en-US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腦的 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Signed </a:t>
            </a:r>
            <a:r>
              <a:rPr lang="en-US" altLang="ja-JP" sz="2200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Pledge</a:t>
            </a:r>
          </a:p>
          <a:p>
            <a:pPr marL="457200" indent="-457200">
              <a:buFont typeface="+mj-lt"/>
              <a:buAutoNum type="alphaLcPeriod" startAt="2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電腦一定要放在客廳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廚房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廳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...</a:t>
            </a:r>
            <a:r>
              <a:rPr lang="ja-JP" altLang="en-US" b="1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千</a:t>
            </a:r>
            <a:r>
              <a:rPr lang="ja-JP" altLang="en-US" b="1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萬不能放在青少年房間</a:t>
            </a:r>
            <a:r>
              <a:rPr lang="en-US" altLang="ja-JP" b="1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!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Font typeface="Symbol" pitchFamily="18" charset="2"/>
              <a:buAutoNum type="alphaLcPeriod" startAt="2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要知道青少年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沉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迷電腦的因素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lphaLcPeriod" startAt="2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要用合適獎勵和處罰後果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lphaLcPeriod" startAt="2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要公正執行電腦家規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AutoNum type="alphaLcPeriod" startAt="2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常常和青少年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告這事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	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003537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	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6505575" cy="444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083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	</a:t>
            </a: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399"/>
            <a:ext cx="6934200" cy="474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5240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dirty="0" smtClean="0">
                <a:solidFill>
                  <a:schemeClr val="bg2">
                    <a:lumMod val="90000"/>
                  </a:schemeClr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電腦和上網問題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(Computer and Internet issues)</a:t>
            </a: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父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母如何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能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幫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助青少年走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出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Gaming, Internet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的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癮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</a:t>
            </a:r>
          </a:p>
          <a:p>
            <a:pPr marL="457200" indent="-457200">
              <a:buFont typeface="+mj-lt"/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裝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password protection </a:t>
            </a: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457200" indent="-457200">
              <a:buFont typeface="+mj-lt"/>
              <a:buAutoNum type="alphaL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安裝過濾軟件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://www1.k9webprotection.com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457200" indent="-457200">
              <a:buFont typeface="+mj-lt"/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裝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monitor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軟件</a:t>
            </a:r>
            <a:r>
              <a:rPr lang="en-US" dirty="0">
                <a:hlinkClick r:id="rId3"/>
              </a:rPr>
              <a:t>http://www.cyberpatrol.com/home</a:t>
            </a:r>
            <a:r>
              <a:rPr lang="en-US" dirty="0" smtClean="0">
                <a:hlinkClick r:id="rId3"/>
              </a:rPr>
              <a:t>/</a:t>
            </a: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457200" indent="-457200">
              <a:buFont typeface="+mj-lt"/>
              <a:buAutoNum type="alphaLcPeriod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可安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裝 </a:t>
            </a:r>
            <a:r>
              <a:rPr lang="en-US" altLang="ja-JP" dirty="0" err="1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NetNanny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software #1 rated, </a:t>
            </a:r>
            <a:r>
              <a:rPr lang="en-US" dirty="0">
                <a:hlinkClick r:id="rId4"/>
              </a:rPr>
              <a:t>http://parental-software-review.toptenreviews.com/net-nanny-review.html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[</a:t>
            </a:r>
            <a:r>
              <a:rPr lang="en-US" dirty="0" smtClean="0"/>
              <a:t>sophisticated filtering and blocking capabilities.] , </a:t>
            </a:r>
            <a:r>
              <a:rPr lang="en-US" dirty="0" smtClean="0">
                <a:latin typeface="HGSHeiseiMinchotaiW9" pitchFamily="18" charset="-128"/>
                <a:ea typeface="HGSHeiseiMinchotaiW9" pitchFamily="18" charset="-128"/>
              </a:rPr>
              <a:t>or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McAfee Safe Eyes also highly rated, </a:t>
            </a:r>
            <a:r>
              <a:rPr lang="en-US" dirty="0" smtClean="0">
                <a:hlinkClick r:id="rId5"/>
              </a:rPr>
              <a:t>http://parental-software-review.toptenreviews.com/mcafee-safe-eyes-review.html</a:t>
            </a:r>
            <a:endParaRPr lang="en-US" dirty="0" smtClean="0"/>
          </a:p>
          <a:p>
            <a:pPr marL="457200" indent="-457200">
              <a:buFont typeface="+mj-lt"/>
              <a:buAutoNum type="alphaLcPeriod" startAt="5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可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到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ESRB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去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查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看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computer game rating </a:t>
            </a: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://www.esrb.org/ratings/search.jsp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770421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8768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altLang="ja-JP" sz="6000" dirty="0">
                <a:latin typeface="HGPHeiseiMinchotaiW9" pitchFamily="18" charset="-128"/>
                <a:ea typeface="HGPHeiseiMinchotaiW9" pitchFamily="18" charset="-128"/>
              </a:rPr>
              <a:t>2</a:t>
            </a:r>
            <a:r>
              <a:rPr lang="en-US" altLang="ja-JP" sz="6000" dirty="0" smtClean="0">
                <a:latin typeface="HGPHeiseiMinchotaiW9" pitchFamily="18" charset="-128"/>
                <a:ea typeface="HGPHeiseiMinchotaiW9" pitchFamily="18" charset="-128"/>
              </a:rPr>
              <a:t>. Bullying/</a:t>
            </a:r>
            <a:r>
              <a:rPr lang="ja-JP" altLang="en-US" sz="6000" dirty="0">
                <a:latin typeface="HGPHeiseiMinchotaiW9" pitchFamily="18" charset="-128"/>
                <a:ea typeface="HGPHeiseiMinchotaiW9" pitchFamily="18" charset="-128"/>
              </a:rPr>
              <a:t>欺侮</a:t>
            </a: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buNone/>
            </a:pPr>
            <a:r>
              <a:rPr lang="en-US" altLang="ja-JP" sz="6000" dirty="0" smtClean="0">
                <a:latin typeface="HGPHeiseiMinchotaiW9" pitchFamily="18" charset="-128"/>
                <a:ea typeface="HGPHeiseiMinchotaiW9" pitchFamily="18" charset="-128"/>
              </a:rPr>
              <a:t>National Center for Education Statistic shows: 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71%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of students report incidents of bullying as a problem at their school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.</a:t>
            </a: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Harassment and bullying have been linked to 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75% of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school-shooting incidents.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Physical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bullying increases in elementary school,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peaks in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middle school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and declines in high school.  Verbal abuse, on the other hand, remains constant.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1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in 4 teachers see nothing wrong with bullying and will only intervene 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4% of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the time.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17% of 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Asian students ages 12 to 18 reported being bullied</a:t>
            </a: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6000" dirty="0" smtClean="0">
                <a:latin typeface="HGPHeiseiMinchotaiW9" pitchFamily="18" charset="-128"/>
                <a:ea typeface="HGPHeiseiMinchotaiW9" pitchFamily="18" charset="-128"/>
              </a:rPr>
              <a:t>Most school bullying happens at hallways, in classrooms, and in school bathrooms. </a:t>
            </a: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51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21634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8768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altLang="ja-JP" sz="6000" dirty="0">
                <a:latin typeface="HGPHeiseiMinchotaiW9" pitchFamily="18" charset="-128"/>
                <a:ea typeface="HGPHeiseiMinchotaiW9" pitchFamily="18" charset="-128"/>
              </a:rPr>
              <a:t>2</a:t>
            </a:r>
            <a:r>
              <a:rPr lang="en-US" altLang="ja-JP" sz="6000" dirty="0" smtClean="0">
                <a:latin typeface="HGPHeiseiMinchotaiW9" pitchFamily="18" charset="-128"/>
                <a:ea typeface="HGPHeiseiMinchotaiW9" pitchFamily="18" charset="-128"/>
              </a:rPr>
              <a:t>. Bullying/</a:t>
            </a:r>
            <a:r>
              <a:rPr lang="ja-JP" altLang="en-US" sz="6000" dirty="0">
                <a:latin typeface="HGPHeiseiMinchotaiW9" pitchFamily="18" charset="-128"/>
                <a:ea typeface="HGPHeiseiMinchotaiW9" pitchFamily="18" charset="-128"/>
              </a:rPr>
              <a:t>欺侮</a:t>
            </a: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spcAft>
                <a:spcPts val="200"/>
              </a:spcAft>
              <a:buNone/>
            </a:pP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Types of </a:t>
            </a: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Bullying/</a:t>
            </a:r>
            <a:r>
              <a:rPr lang="ja-JP" altLang="en-US" sz="6000" dirty="0">
                <a:latin typeface="HGPHeiseiMinchotaiW9" pitchFamily="18" charset="-128"/>
                <a:ea typeface="HGPHeiseiMinchotaiW9" pitchFamily="18" charset="-128"/>
              </a:rPr>
              <a:t>不同類別的</a:t>
            </a:r>
            <a:r>
              <a:rPr lang="ja-JP" altLang="en-US" sz="6000" dirty="0" smtClean="0">
                <a:latin typeface="HGPHeiseiMinchotaiW9" pitchFamily="18" charset="-128"/>
                <a:ea typeface="HGPHeiseiMinchotaiW9" pitchFamily="18" charset="-128"/>
              </a:rPr>
              <a:t>欺侮 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: </a:t>
            </a:r>
            <a:endParaRPr lang="en-US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spcAft>
                <a:spcPts val="200"/>
              </a:spcAft>
              <a:buNone/>
            </a:pP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1. Physical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bullying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 – hitting, kicking, pinching, punching, 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scratching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, spitting, damaging or taking someone else’s belongings.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2. Verbal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bullying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 – name calling, insulting, making racist, sexist or homophobic jokes, teasing, sexually suggestive, abusive language, or offensive remarks.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3. Indirect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bullying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– spreading rumors or stories, excluding others from social groups.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US" sz="6000" b="1" dirty="0" smtClean="0">
                <a:latin typeface="HGPHeiseiMinchotaiW9" pitchFamily="18" charset="-128"/>
                <a:ea typeface="HGPHeiseiMinchotaiW9" pitchFamily="18" charset="-128"/>
              </a:rPr>
              <a:t>4. Cyber </a:t>
            </a:r>
            <a:r>
              <a:rPr lang="en-US" sz="6000" b="1" dirty="0">
                <a:latin typeface="HGPHeiseiMinchotaiW9" pitchFamily="18" charset="-128"/>
                <a:ea typeface="HGPHeiseiMinchotaiW9" pitchFamily="18" charset="-128"/>
              </a:rPr>
              <a:t>bullying</a:t>
            </a:r>
            <a:r>
              <a:rPr lang="en-US" sz="6000" dirty="0">
                <a:latin typeface="HGPHeiseiMinchotaiW9" pitchFamily="18" charset="-128"/>
                <a:ea typeface="HGPHeiseiMinchotaiW9" pitchFamily="18" charset="-128"/>
              </a:rPr>
              <a:t> – sending abusive mail, email and/or text messages, sending bullying pictures/videos via cell phone, phone call bullying, chat-room or IM bullying, or bullying via websites</a:t>
            </a:r>
            <a:r>
              <a:rPr lang="en-US" sz="6000" dirty="0" smtClean="0">
                <a:latin typeface="HGPHeiseiMinchotaiW9" pitchFamily="18" charset="-128"/>
                <a:ea typeface="HGPHeiseiMinchotaiW9" pitchFamily="18" charset="-128"/>
              </a:rPr>
              <a:t>.</a:t>
            </a:r>
            <a:endParaRPr lang="en-US" altLang="ja-JP" sz="60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674967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077200" cy="4419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2. </a:t>
            </a: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Bullying/</a:t>
            </a:r>
            <a:r>
              <a:rPr lang="ja-JP" altLang="en-US" sz="3800" dirty="0">
                <a:latin typeface="HGPHeiseiMinchotaiW9" pitchFamily="18" charset="-128"/>
                <a:ea typeface="HGPHeiseiMinchotaiW9" pitchFamily="18" charset="-128"/>
              </a:rPr>
              <a:t>欺侮</a:t>
            </a: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buNone/>
            </a:pP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Signs </a:t>
            </a: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of your child is being </a:t>
            </a: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bullied/</a:t>
            </a:r>
            <a:r>
              <a:rPr lang="ja-JP" altLang="en-US" sz="3800" dirty="0">
                <a:latin typeface="HGPHeiseiMinchotaiW9" pitchFamily="18" charset="-128"/>
                <a:ea typeface="HGPHeiseiMinchotaiW9" pitchFamily="18" charset="-128"/>
              </a:rPr>
              <a:t>被欺侮的跡象</a:t>
            </a: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: </a:t>
            </a: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3800" dirty="0" smtClean="0">
                <a:latin typeface="HGPHeiseiMinchotaiW9" pitchFamily="18" charset="-128"/>
                <a:ea typeface="HGPHeiseiMinchotaiW9" pitchFamily="18" charset="-128"/>
              </a:rPr>
              <a:t>Unexplained physical marks, bruises, or scrapes.</a:t>
            </a: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3800" dirty="0" smtClean="0">
                <a:latin typeface="HGPHeiseiMinchotaiW9" pitchFamily="18" charset="-128"/>
                <a:ea typeface="HGPHeiseiMinchotaiW9" pitchFamily="18" charset="-128"/>
              </a:rPr>
              <a:t>Unexplained loss of money, lunch, clothing, books...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3800" dirty="0" smtClean="0">
                <a:latin typeface="HGPHeiseiMinchotaiW9" pitchFamily="18" charset="-128"/>
                <a:ea typeface="HGPHeiseiMinchotaiW9" pitchFamily="18" charset="-128"/>
              </a:rPr>
              <a:t>Doesn’t want to go to school or hanging out with peers.</a:t>
            </a:r>
            <a:endParaRPr lang="en-US" sz="38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3800" dirty="0" smtClean="0">
                <a:latin typeface="HGPHeiseiMinchotaiW9" pitchFamily="18" charset="-128"/>
                <a:ea typeface="HGPHeiseiMinchotaiW9" pitchFamily="18" charset="-128"/>
              </a:rPr>
              <a:t>Physical complains: headaches, stomachaches, and frequent visits to the school nurse office. </a:t>
            </a:r>
            <a:endParaRPr lang="en-US" sz="38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3800" dirty="0" smtClean="0">
                <a:latin typeface="HGPHeiseiMinchotaiW9" pitchFamily="18" charset="-128"/>
                <a:ea typeface="HGPHeiseiMinchotaiW9" pitchFamily="18" charset="-128"/>
              </a:rPr>
              <a:t>Waits to get home to use the bathroom</a:t>
            </a: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Sudden drops in school grades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Difficulties sleeping, nightmares, cries to sleep…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3800" dirty="0">
                <a:latin typeface="HGPHeiseiMinchotaiW9" pitchFamily="18" charset="-128"/>
                <a:ea typeface="HGPHeiseiMinchotaiW9" pitchFamily="18" charset="-128"/>
              </a:rPr>
              <a:t> </a:t>
            </a:r>
            <a:r>
              <a:rPr lang="en-US" altLang="ja-JP" sz="3800" dirty="0" smtClean="0">
                <a:latin typeface="HGPHeiseiMinchotaiW9" pitchFamily="18" charset="-128"/>
                <a:ea typeface="HGPHeiseiMinchotaiW9" pitchFamily="18" charset="-128"/>
              </a:rPr>
              <a:t>Begins to bully siblings or younger kids</a:t>
            </a: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60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51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23567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1816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altLang="ja-JP" sz="4400" dirty="0">
                <a:latin typeface="HGPHeiseiMinchotaiW9" pitchFamily="18" charset="-128"/>
                <a:ea typeface="HGPHeiseiMinchotaiW9" pitchFamily="18" charset="-128"/>
              </a:rPr>
              <a:t>2</a:t>
            </a:r>
            <a:r>
              <a:rPr lang="en-US" altLang="ja-JP" sz="4400" dirty="0" smtClean="0">
                <a:latin typeface="HGPHeiseiMinchotaiW9" pitchFamily="18" charset="-128"/>
                <a:ea typeface="HGPHeiseiMinchotaiW9" pitchFamily="18" charset="-128"/>
              </a:rPr>
              <a:t>. </a:t>
            </a: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Bullying/</a:t>
            </a:r>
            <a:r>
              <a:rPr lang="ja-JP" altLang="en-US" sz="5100" dirty="0">
                <a:latin typeface="HGPHeiseiMinchotaiW9" pitchFamily="18" charset="-128"/>
                <a:ea typeface="HGPHeiseiMinchotaiW9" pitchFamily="18" charset="-128"/>
              </a:rPr>
              <a:t>欺侮</a:t>
            </a:r>
            <a:endParaRPr lang="en-US" altLang="ja-JP" sz="51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buNone/>
            </a:pP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What to do when your </a:t>
            </a: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child </a:t>
            </a: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is being </a:t>
            </a: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bullied?/</a:t>
            </a:r>
            <a:r>
              <a:rPr lang="ja-JP" altLang="en-US" sz="4400" dirty="0">
                <a:latin typeface="HGPHeiseiMinchotaiW9" pitchFamily="18" charset="-128"/>
                <a:ea typeface="HGPHeiseiMinchotaiW9" pitchFamily="18" charset="-128"/>
              </a:rPr>
              <a:t>孩子被欺侮</a:t>
            </a:r>
            <a:r>
              <a:rPr lang="en-US" altLang="ja-JP" sz="4400" dirty="0" smtClean="0">
                <a:latin typeface="HGPHeiseiMinchotaiW9" pitchFamily="18" charset="-128"/>
                <a:ea typeface="HGPHeiseiMinchotaiW9" pitchFamily="18" charset="-128"/>
              </a:rPr>
              <a:t>,</a:t>
            </a:r>
            <a:r>
              <a:rPr lang="ja-JP" altLang="en-US" sz="4400" dirty="0" smtClean="0">
                <a:latin typeface="HGPHeiseiMinchotaiW9" pitchFamily="18" charset="-128"/>
                <a:ea typeface="HGPHeiseiMinchotaiW9" pitchFamily="18" charset="-128"/>
              </a:rPr>
              <a:t> </a:t>
            </a:r>
            <a:r>
              <a:rPr lang="ja-JP" altLang="en-US" sz="4400" dirty="0">
                <a:latin typeface="HGPHeiseiMinchotaiW9" pitchFamily="18" charset="-128"/>
                <a:ea typeface="HGPHeiseiMinchotaiW9" pitchFamily="18" charset="-128"/>
              </a:rPr>
              <a:t>怎</a:t>
            </a:r>
            <a:endParaRPr lang="en-US" altLang="ja-JP" sz="4400" dirty="0">
              <a:latin typeface="HGPHeiseiMinchotaiW9" pitchFamily="18" charset="-128"/>
              <a:ea typeface="HGPHeiseiMinchotaiW9" pitchFamily="18" charset="-128"/>
            </a:endParaRPr>
          </a:p>
          <a:p>
            <a:pPr marL="0" indent="0">
              <a:buNone/>
            </a:pPr>
            <a:r>
              <a:rPr lang="ja-JP" altLang="en-US" sz="4400" dirty="0" smtClean="0">
                <a:latin typeface="HGPHeiseiMinchotaiW9" pitchFamily="18" charset="-128"/>
                <a:ea typeface="HGPHeiseiMinchotaiW9" pitchFamily="18" charset="-128"/>
              </a:rPr>
              <a:t>麼</a:t>
            </a:r>
            <a:r>
              <a:rPr lang="ja-JP" altLang="en-US" sz="4400" dirty="0">
                <a:latin typeface="HGPHeiseiMinchotaiW9" pitchFamily="18" charset="-128"/>
                <a:ea typeface="HGPHeiseiMinchotaiW9" pitchFamily="18" charset="-128"/>
              </a:rPr>
              <a:t>辨</a:t>
            </a:r>
            <a:r>
              <a:rPr lang="ja-JP" altLang="en-US" sz="4400" b="1" dirty="0">
                <a:latin typeface="HGPHeiseiMinchotaiW9" pitchFamily="18" charset="-128"/>
                <a:ea typeface="HGPHeiseiMinchotaiW9" pitchFamily="18" charset="-128"/>
              </a:rPr>
              <a:t>呢？</a:t>
            </a:r>
            <a:r>
              <a:rPr lang="en-US" altLang="ja-JP" sz="4400" dirty="0" smtClean="0">
                <a:latin typeface="HGPHeiseiMinchotaiW9" pitchFamily="18" charset="-128"/>
                <a:ea typeface="HGPHeiseiMinchotaiW9" pitchFamily="18" charset="-128"/>
              </a:rPr>
              <a:t> </a:t>
            </a:r>
            <a:endParaRPr lang="en-US" altLang="ja-JP" sz="44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Assure the child/youth not to be afraid</a:t>
            </a:r>
            <a:endParaRPr lang="en-US" altLang="ja-JP" sz="51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Parents are here to help and not to make things worse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Listen and </a:t>
            </a: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collect </a:t>
            </a: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all information from the child/youth </a:t>
            </a:r>
            <a:endParaRPr lang="en-US" sz="51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sz="5100" dirty="0" smtClean="0">
                <a:latin typeface="HGPHeiseiMinchotaiW9" pitchFamily="18" charset="-128"/>
                <a:ea typeface="HGPHeiseiMinchotaiW9" pitchFamily="18" charset="-128"/>
              </a:rPr>
              <a:t>Contact school teacher to discuss and seek help</a:t>
            </a:r>
            <a:endParaRPr lang="en-US" sz="51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If the teacher has not resolved the problem completely, contact the school official such as the vice principle or school administrator or the school district office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Teach your child/youth to speak up when possible when not in physical harm</a:t>
            </a:r>
          </a:p>
          <a:p>
            <a:pPr marL="514350" indent="-514350">
              <a:buFont typeface="Symbol" pitchFamily="18" charset="2"/>
              <a:buAutoNum type="romanLcParenR"/>
            </a:pPr>
            <a:r>
              <a:rPr lang="en-US" altLang="ja-JP" sz="5100" dirty="0" smtClean="0">
                <a:latin typeface="HGPHeiseiMinchotaiW9" pitchFamily="18" charset="-128"/>
                <a:ea typeface="HGPHeiseiMinchotaiW9" pitchFamily="18" charset="-128"/>
              </a:rPr>
              <a:t>Help your child/youth to have new hobby, this can decrease his fear and give him a brand new start to build up confidence.</a:t>
            </a: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60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6000" dirty="0" smtClean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5100" dirty="0">
              <a:latin typeface="HGPHeiseiMinchotaiW9" pitchFamily="18" charset="-128"/>
              <a:ea typeface="HGPHeiseiMinchotaiW9" pitchFamily="18" charset="-128"/>
            </a:endParaRPr>
          </a:p>
          <a:p>
            <a:pPr marL="514350" indent="-514350">
              <a:buFont typeface="Symbol" pitchFamily="18" charset="2"/>
              <a:buAutoNum type="romanLcParenR"/>
            </a:pPr>
            <a:endParaRPr lang="en-US" altLang="ja-JP" sz="3800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17931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題</a:t>
            </a:r>
            <a:r>
              <a:rPr lang="en-US" altLang="ja-JP" sz="2800" b="1" dirty="0" smtClean="0">
                <a:solidFill>
                  <a:schemeClr val="tx1"/>
                </a:solidFill>
              </a:rPr>
              <a:t/>
            </a:r>
            <a:br>
              <a:rPr lang="en-US" altLang="ja-JP" sz="2800" b="1" dirty="0" smtClean="0">
                <a:solidFill>
                  <a:schemeClr val="tx1"/>
                </a:solidFill>
              </a:rPr>
            </a:b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</a:rPr>
              <a:t>3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. 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</a:rPr>
              <a:t>Autism/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自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閉症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dirty="0" smtClean="0">
              <a:latin typeface="HGSHeiseiMinchotaiW9" pitchFamily="18" charset="-128"/>
              <a:ea typeface="HGSHeiseiMinchotaiW9" pitchFamily="18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43769"/>
            <a:ext cx="3505200" cy="3802811"/>
          </a:xfrm>
          <a:prstGeom prst="rect">
            <a:avLst/>
          </a:prstGeom>
        </p:spPr>
      </p:pic>
      <p:pic>
        <p:nvPicPr>
          <p:cNvPr id="4098" name="Picture 2" descr="http://nchspressroom.files.wordpress.com/2013/03/autism-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196" y="2426898"/>
            <a:ext cx="5029200" cy="360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5391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109981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題</a:t>
            </a:r>
            <a:r>
              <a:rPr lang="en-US" altLang="ja-JP" sz="2800" b="1" dirty="0" smtClean="0">
                <a:solidFill>
                  <a:schemeClr val="tx1"/>
                </a:solidFill>
              </a:rPr>
              <a:t/>
            </a:r>
            <a:br>
              <a:rPr lang="en-US" altLang="ja-JP" sz="2800" b="1" dirty="0" smtClean="0">
                <a:solidFill>
                  <a:schemeClr val="tx1"/>
                </a:solidFill>
              </a:rPr>
            </a:b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953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sz="3400" dirty="0">
                <a:latin typeface="HGSHeiseiMinchotaiW9" pitchFamily="18" charset="-128"/>
                <a:ea typeface="HGSHeiseiMinchotaiW9" pitchFamily="18" charset="-128"/>
              </a:rPr>
              <a:t>3</a:t>
            </a: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. </a:t>
            </a: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Autism/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自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閉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症</a:t>
            </a:r>
            <a:endParaRPr lang="en-US" altLang="ja-JP" sz="34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是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一個長期性發展障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礙</a:t>
            </a: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3400" b="1" dirty="0">
                <a:latin typeface="HGSHeiseiMinchotaiW9" pitchFamily="18" charset="-128"/>
                <a:ea typeface="HGSHeiseiMinchotaiW9" pitchFamily="18" charset="-128"/>
              </a:rPr>
              <a:t>每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個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自閉症者都有不同程度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和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發展能力， 但都有三大共通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障礙</a:t>
            </a: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社交能力質素受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損</a:t>
            </a:r>
            <a:endParaRPr lang="en-US" altLang="ja-JP" sz="34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不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能與適齡同輩建立友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誼</a:t>
            </a:r>
            <a:endParaRPr lang="en-US" altLang="ja-JP" sz="31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缺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失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社交的眼神交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流</a:t>
            </a:r>
            <a:r>
              <a:rPr lang="en-US" altLang="ja-JP" sz="31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面部表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情</a:t>
            </a:r>
            <a:r>
              <a:rPr lang="en-US" altLang="ja-JP" sz="31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</a:p>
          <a:p>
            <a:pPr>
              <a:buFont typeface="Wingdings" pitchFamily="2" charset="2"/>
              <a:buChar char="v"/>
            </a:pP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溝通能力</a:t>
            </a: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質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素受損 </a:t>
            </a:r>
            <a:endParaRPr lang="en-US" altLang="ja-JP" sz="3400" dirty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語言發展遲緩</a:t>
            </a:r>
            <a:endParaRPr lang="en-US" altLang="ja-JP" sz="3100" dirty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缺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少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適齡的模</a:t>
            </a:r>
            <a:r>
              <a:rPr lang="ja-JP" altLang="en-US" sz="3100" b="1" dirty="0">
                <a:latin typeface="HGSHeiseiMinchotaiW9" pitchFamily="18" charset="-128"/>
                <a:ea typeface="HGSHeiseiMinchotaiW9" pitchFamily="18" charset="-128"/>
              </a:rPr>
              <a:t>仿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行為和玩</a:t>
            </a:r>
            <a:r>
              <a:rPr lang="ja-JP" altLang="en-US" sz="3100" b="1" dirty="0">
                <a:latin typeface="HGSHeiseiMinchotaiW9" pitchFamily="18" charset="-128"/>
                <a:ea typeface="HGSHeiseiMinchotaiW9" pitchFamily="18" charset="-128"/>
              </a:rPr>
              <a:t>耍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技巧</a:t>
            </a:r>
            <a:endParaRPr lang="en-US" altLang="ja-JP" sz="31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3400" dirty="0" smtClean="0">
                <a:latin typeface="HGSHeiseiMinchotaiW9" pitchFamily="18" charset="-128"/>
                <a:ea typeface="HGSHeiseiMinchotaiW9" pitchFamily="18" charset="-128"/>
              </a:rPr>
              <a:t> 有限</a:t>
            </a:r>
            <a:r>
              <a:rPr lang="en-US" altLang="ja-JP" sz="34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3400" dirty="0">
                <a:latin typeface="HGSHeiseiMinchotaiW9" pitchFamily="18" charset="-128"/>
                <a:ea typeface="HGSHeiseiMinchotaiW9" pitchFamily="18" charset="-128"/>
              </a:rPr>
              <a:t>重覆及偏執性的行為和興趣</a:t>
            </a:r>
            <a:endParaRPr lang="en-US" altLang="ja-JP" sz="3400" dirty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圍繞偏執而有限的興趣</a:t>
            </a:r>
            <a:endParaRPr lang="en-US" altLang="ja-JP" sz="3100" dirty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Tx/>
              <a:buChar char="-"/>
            </a:pP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有偏執而重復的動作癖</a:t>
            </a:r>
            <a:r>
              <a:rPr lang="ja-JP" altLang="en-US" sz="3100" dirty="0" smtClean="0">
                <a:latin typeface="HGSHeiseiMinchotaiW9" pitchFamily="18" charset="-128"/>
                <a:ea typeface="HGSHeiseiMinchotaiW9" pitchFamily="18" charset="-128"/>
              </a:rPr>
              <a:t>好</a:t>
            </a:r>
            <a:r>
              <a:rPr lang="en-US" altLang="ja-JP" sz="31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3100" dirty="0">
                <a:latin typeface="HGSHeiseiMinchotaiW9" pitchFamily="18" charset="-128"/>
                <a:ea typeface="HGSHeiseiMinchotaiW9" pitchFamily="18" charset="-128"/>
              </a:rPr>
              <a:t>例如玩弄手指，不停玩弄物件</a:t>
            </a:r>
            <a:r>
              <a:rPr lang="en-US" altLang="ja-JP" sz="3100" dirty="0" smtClean="0">
                <a:latin typeface="HGSHeiseiMinchotaiW9" pitchFamily="18" charset="-128"/>
                <a:ea typeface="HGSHeiseiMinchotaiW9" pitchFamily="18" charset="-128"/>
              </a:rPr>
              <a:t>...</a:t>
            </a:r>
            <a:endParaRPr lang="en-US" altLang="ja-JP" sz="32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sz="3200" dirty="0" smtClean="0">
                <a:latin typeface="HGSHeiseiMinchotaiW9" pitchFamily="18" charset="-128"/>
                <a:ea typeface="HGSHeiseiMinchotaiW9" pitchFamily="18" charset="-128"/>
              </a:rPr>
              <a:t>有</a:t>
            </a:r>
            <a:r>
              <a:rPr lang="ja-JP" altLang="en-US" sz="3200" dirty="0">
                <a:latin typeface="HGSHeiseiMinchotaiW9" pitchFamily="18" charset="-128"/>
                <a:ea typeface="HGSHeiseiMinchotaiW9" pitchFamily="18" charset="-128"/>
              </a:rPr>
              <a:t>中文綱站</a:t>
            </a:r>
            <a:endParaRPr lang="en-US" sz="3200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sz="3200" dirty="0">
                <a:hlinkClick r:id="rId2"/>
              </a:rPr>
              <a:t>http://www.drugfreeadd.com/default/</a:t>
            </a:r>
            <a:endParaRPr lang="en-US" sz="3200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sz="3800" baseline="-25000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endParaRPr lang="en-US" baseline="-25000" dirty="0" smtClean="0">
              <a:latin typeface="HGSHeiseiMinchotaiW9" pitchFamily="18" charset="-128"/>
              <a:ea typeface="HGSHeiseiMinchotaiW9" pitchFamily="18" charset="-128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375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6172200" cy="990600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題</a:t>
            </a:r>
            <a:r>
              <a:rPr lang="en-US" altLang="ja-JP" sz="2800" b="1" dirty="0" smtClean="0">
                <a:solidFill>
                  <a:schemeClr val="tx1"/>
                </a:solidFill>
              </a:rPr>
              <a:t/>
            </a:r>
            <a:br>
              <a:rPr lang="en-US" altLang="ja-JP" sz="2800" b="1" dirty="0" smtClean="0">
                <a:solidFill>
                  <a:schemeClr val="tx1"/>
                </a:solidFill>
              </a:rPr>
            </a:br>
            <a:endParaRPr lang="en-US" sz="2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ja-JP" sz="2600" dirty="0">
                <a:latin typeface="HGSHeiseiMinchotaiW9" pitchFamily="18" charset="-128"/>
                <a:ea typeface="HGSHeiseiMinchotaiW9" pitchFamily="18" charset="-128"/>
              </a:rPr>
              <a:t>3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.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Asperger/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阿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斯伯格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症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阿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斯伯格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症是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自閉症之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一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是比較輕度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的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自閉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症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大多阿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斯伯格症孩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子在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言語和智力上比較發展正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常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兒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童大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都 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3</a:t>
            </a:r>
            <a:r>
              <a:rPr lang="ja-JP" altLang="en-US" sz="2600" b="1" dirty="0">
                <a:latin typeface="HGSHeiseiMinchotaiW9" pitchFamily="18" charset="-128"/>
                <a:ea typeface="HGSHeiseiMinchotaiW9" pitchFamily="18" charset="-128"/>
              </a:rPr>
              <a:t>歲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後或上學後才被確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診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缺乏社交或情感上互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動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無法與同年的孩子發展關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係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阿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斯伯格症的孩子是可以有很高的智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商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有重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覆及偏執性的行為和興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趣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玩弄手或物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件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或全身搖動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缺乏與他人分享其喜悅、 興趣、 或成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功</a:t>
            </a:r>
            <a:endParaRPr lang="en-US" altLang="ja-JP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HGSHeiseiMinchotaiW9" pitchFamily="18" charset="-128"/>
                <a:ea typeface="HGSHeiseiMinchotaiW9" pitchFamily="18" charset="-128"/>
              </a:rPr>
              <a:t>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有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些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阿斯伯格症的孩子和其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它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發展正常的孩子是一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樣</a:t>
            </a:r>
            <a:r>
              <a:rPr lang="en-US" altLang="ja-JP" sz="2600" dirty="0" smtClean="0">
                <a:latin typeface="HGSHeiseiMinchotaiW9" pitchFamily="18" charset="-128"/>
                <a:ea typeface="HGSHeiseiMinchotaiW9" pitchFamily="18" charset="-128"/>
              </a:rPr>
              <a:t>, 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看</a:t>
            </a:r>
            <a:r>
              <a:rPr lang="ja-JP" altLang="en-US" sz="2600" dirty="0" smtClean="0">
                <a:latin typeface="HGSHeiseiMinchotaiW9" pitchFamily="18" charset="-128"/>
                <a:ea typeface="HGSHeiseiMinchotaiW9" pitchFamily="18" charset="-128"/>
              </a:rPr>
              <a:t>不 出</a:t>
            </a:r>
            <a:r>
              <a:rPr lang="ja-JP" altLang="en-US" sz="2600" dirty="0">
                <a:latin typeface="HGSHeiseiMinchotaiW9" pitchFamily="18" charset="-128"/>
                <a:ea typeface="HGSHeiseiMinchotaiW9" pitchFamily="18" charset="-128"/>
              </a:rPr>
              <a:t>來</a:t>
            </a:r>
            <a:endParaRPr lang="en-US" sz="2600" dirty="0" smtClean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</a:rPr>
              <a:t>有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</a:rPr>
              <a:t>中文綱站</a:t>
            </a:r>
            <a:endParaRPr lang="en-US" dirty="0">
              <a:latin typeface="HGSHeiseiMinchotaiW9" pitchFamily="18" charset="-128"/>
              <a:ea typeface="HGSHeiseiMinchotaiW9" pitchFamily="18" charset="-128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www.autismawakening.org/index.asp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7900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與青少年溝通  </a:t>
            </a:r>
            <a:r>
              <a:rPr lang="en-US" sz="2800" b="1" dirty="0" smtClean="0">
                <a:solidFill>
                  <a:schemeClr val="tx1"/>
                </a:solidFill>
              </a:rPr>
              <a:t>II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181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u="sng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溝通個案的練習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>
              <a:buFont typeface="Wingdings" pitchFamily="2" charset="2"/>
              <a:buChar char="v"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分小組討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論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zh-TW" altLang="en-US" b="1" dirty="0"/>
              <a:t>個案</a:t>
            </a:r>
            <a:r>
              <a:rPr lang="en-US" b="1" dirty="0"/>
              <a:t>2</a:t>
            </a:r>
            <a:r>
              <a:rPr lang="en-US" dirty="0"/>
              <a:t> : </a:t>
            </a:r>
            <a:r>
              <a:rPr lang="zh-TW" altLang="en-US" sz="2500" dirty="0"/>
              <a:t>阿倫是十四歲的男孩子，父母親為阿倫所選擇的朋友很擔憂。因此爭議時常發生，有時氣氛是非常緊張的。阿倫喜歡和一些學校的同學玩在一起，他的母親稱這群朋友為「混混」，並且告訴他這些人對他的影響有多壞。父母希望阿倫能多和教會中的青少年在一起，但阿倫卻覺得他的朋友才「夠酷」。一個月前，父母親設下規則，不准阿倫在週末和他們玩在一起。當父親再次見到他們又玩在一起時，父母親和阿倫的戰爭又爆發到不可收捨的地步。他們的溝通型態是</a:t>
            </a:r>
            <a:r>
              <a:rPr lang="en-US" sz="2500" dirty="0"/>
              <a:t>:</a:t>
            </a:r>
            <a:r>
              <a:rPr lang="zh-TW" altLang="en-US" sz="2500" dirty="0"/>
              <a:t>「迎頭痛擊」、接著是「大發脾氣」、「為自已辯白」、或是消極的退下來，雙方都堅持自己是對，不願讓</a:t>
            </a:r>
            <a:r>
              <a:rPr lang="zh-TW" altLang="en-US" sz="2500" dirty="0" smtClean="0"/>
              <a:t>步</a:t>
            </a:r>
            <a:r>
              <a:rPr lang="zh-TW" altLang="en-US" sz="2500" dirty="0"/>
              <a:t>。</a:t>
            </a:r>
            <a:endParaRPr lang="en-US" altLang="ja-JP" sz="2500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lvl="0" indent="0">
              <a:buNone/>
            </a:pPr>
            <a:r>
              <a:rPr lang="en-US" altLang="zh-TW" b="1" dirty="0" smtClean="0"/>
              <a:t>1. </a:t>
            </a:r>
            <a:r>
              <a:rPr lang="zh-TW" altLang="en-US" b="1" dirty="0" smtClean="0"/>
              <a:t>你</a:t>
            </a:r>
            <a:r>
              <a:rPr lang="zh-TW" altLang="en-US" b="1" dirty="0"/>
              <a:t>覺得阿倫生氣的原因和方式是什麼呢</a:t>
            </a:r>
            <a:r>
              <a:rPr lang="en-US" b="1" dirty="0"/>
              <a:t>? </a:t>
            </a:r>
            <a:r>
              <a:rPr lang="zh-TW" altLang="en-US" b="1" dirty="0"/>
              <a:t>你對阿倫的父母有什麼可以幫助他們溝通的建議呢</a:t>
            </a:r>
            <a:r>
              <a:rPr lang="zh-TW" altLang="en-US" b="1" dirty="0" smtClean="0"/>
              <a:t>？</a:t>
            </a: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10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864709" cy="801444"/>
          </a:xfrm>
        </p:spPr>
        <p:txBody>
          <a:bodyPr/>
          <a:lstStyle/>
          <a:p>
            <a:r>
              <a:rPr lang="ja-JP" altLang="en-US" sz="2800" b="1" dirty="0">
                <a:solidFill>
                  <a:schemeClr val="tx1"/>
                </a:solidFill>
              </a:rPr>
              <a:t>青少年常見的問題</a:t>
            </a:r>
            <a:endParaRPr lang="en-US" sz="28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1054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思考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 </a:t>
            </a:r>
          </a:p>
          <a:p>
            <a:pPr marL="457200" indent="-457200">
              <a:buAutoNum type="arabicPeriod"/>
            </a:pP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今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天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我做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父母的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是不是常常只想我的孩子有很多問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題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?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有沒有想過其實</a:t>
            </a:r>
            <a:r>
              <a:rPr lang="ja-JP" altLang="en-US" b="1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每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個人都是有很多問題的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, 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因為在主裡我們都是罪人。</a:t>
            </a:r>
            <a:endParaRPr lang="en-US" altLang="ja-JP" u="sng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ja-JP" altLang="en-US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功課</a:t>
            </a:r>
            <a:r>
              <a:rPr lang="en-US" altLang="ja-JP" u="sng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: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 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1.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試在家用溝通的技巧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(Telling, Listening, Accepting)</a:t>
            </a:r>
          </a:p>
          <a:p>
            <a:pPr marL="0" indent="0">
              <a:buNone/>
            </a:pP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和青少年對話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。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accent1"/>
                </a:solidFill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2. 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嘗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試在家用溝通的方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式</a:t>
            </a: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(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敬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拜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/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傾談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/</a:t>
            </a:r>
            <a:r>
              <a:rPr lang="ja-JP" altLang="en-US" b="1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告</a:t>
            </a: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)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去</a:t>
            </a:r>
            <a:r>
              <a:rPr lang="ja-JP" altLang="en-US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和青少年對話</a:t>
            </a:r>
            <a:r>
              <a:rPr lang="ja-JP" altLang="en-US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。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Revelation Song by Kari </a:t>
            </a:r>
            <a:r>
              <a:rPr lang="en-US" altLang="ja-JP" dirty="0" err="1" smtClean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Jobe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://www.youtube.com/watch?v=ONpG8GcqhqY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ja-JP" dirty="0">
                <a:latin typeface="HGSHeiseiMinchotaiW9" pitchFamily="18" charset="-128"/>
                <a:ea typeface="HGSHeiseiMinchotaiW9" pitchFamily="18" charset="-128"/>
                <a:sym typeface="Wingdings" pitchFamily="2" charset="2"/>
              </a:rPr>
              <a:t>A video for parents: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www.youtube.com/watch?v=BGOrBSBeIpQ</a:t>
            </a: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latin typeface="HGSHeiseiMinchotaiW9" pitchFamily="18" charset="-128"/>
              <a:ea typeface="HGSHeiseiMinchotaiW9" pitchFamily="18" charset="-128"/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 marL="457200" indent="-457200">
              <a:buAutoNum type="alphaLcPeriod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altLang="ja-JP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altLang="ja-JP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964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8098</TotalTime>
  <Words>2001</Words>
  <Application>Microsoft Office PowerPoint</Application>
  <PresentationFormat>On-screen Show (4:3)</PresentationFormat>
  <Paragraphs>195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Waveform</vt:lpstr>
      <vt:lpstr>養育合神心意的兒女 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</vt:lpstr>
      <vt:lpstr>青少年常見的問題 </vt:lpstr>
      <vt:lpstr>青少年常見的問題 </vt:lpstr>
      <vt:lpstr>青少年常見的問題 </vt:lpstr>
      <vt:lpstr>與青少年溝通  II</vt:lpstr>
      <vt:lpstr>青少年常見的問題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養育合神心意的兒女</dc:title>
  <dc:creator>Tse Family</dc:creator>
  <cp:lastModifiedBy>Kathy T</cp:lastModifiedBy>
  <cp:revision>510</cp:revision>
  <dcterms:created xsi:type="dcterms:W3CDTF">2013-05-22T20:58:38Z</dcterms:created>
  <dcterms:modified xsi:type="dcterms:W3CDTF">2013-07-06T23:26:49Z</dcterms:modified>
</cp:coreProperties>
</file>