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C502C-9764-4F39-A085-4EBC0B5D59C3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66D3D-7AA0-45BC-B673-01F70459D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8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66D3D-7AA0-45BC-B673-01F70459DC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1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7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4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1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8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30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75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9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5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0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BBBD1-802F-4508-8FF0-1DA885EFD7D2}" type="datetimeFigureOut">
              <a:rPr lang="en-US" smtClean="0"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EB170-8181-4160-AD80-14DF81E5C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1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/>
              <a:t>羅馬書</a:t>
            </a:r>
            <a:r>
              <a:rPr lang="en-US" altLang="zh-TW" b="1" dirty="0"/>
              <a:t>﹝</a:t>
            </a:r>
            <a:r>
              <a:rPr lang="zh-TW" altLang="en-US" b="1" dirty="0"/>
              <a:t>一</a:t>
            </a:r>
            <a:r>
              <a:rPr lang="en-US" altLang="zh-TW" b="1" dirty="0"/>
              <a:t>﹞</a:t>
            </a:r>
            <a:r>
              <a:rPr lang="zh-TW" altLang="en-US" b="1" dirty="0"/>
              <a:t>引言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三谷基督徒會堂成人主日</a:t>
            </a:r>
            <a:r>
              <a:rPr lang="zh-TW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學</a:t>
            </a:r>
            <a:endParaRPr lang="en-US" altLang="zh-TW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06/02/2013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99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19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685800"/>
            <a:ext cx="4312920" cy="58674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作者及其背</a:t>
            </a:r>
            <a:r>
              <a:rPr lang="zh-TW" alt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景</a:t>
            </a:r>
            <a:endParaRPr lang="en-US" altLang="zh-TW" sz="2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內証外証均為使徒保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羅</a:t>
            </a:r>
            <a:endParaRPr lang="en-US" altLang="zh-TW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保羅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是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基督的使徒，天國的公民，在基督耶穌裡的親愛弟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兄</a:t>
            </a:r>
            <a:endParaRPr lang="en-US" altLang="zh-TW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TW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羅馬書在保羅書信中的地位</a:t>
            </a:r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新約廿一卷書信中，保羅寫了十三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卷，大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約可分四個時段完成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。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羅馬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書寫於第二個時段，屬於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「辯論書信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」</a:t>
            </a:r>
            <a:endParaRPr lang="en-US" altLang="zh-TW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是論及教義最完整的一封書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信，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諶</a:t>
            </a:r>
            <a:r>
              <a:rPr lang="zh-TW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稱為「新約中的新約，福音中的福音」</a:t>
            </a:r>
            <a:endParaRPr lang="en-US" altLang="zh-TW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羅馬書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影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響後世甚鉅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：聖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徒如奧古斯丁，加爾文等均受益於此書；羅馬書加上加拉太書成為馬丁路德宗教改革的基礎；此書亦極度影響了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19-20 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世紀的宗教復興</a:t>
            </a:r>
            <a:endParaRPr lang="en-US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endParaRPr lang="en-US" sz="2200" dirty="0"/>
          </a:p>
          <a:p>
            <a:pPr lvl="1"/>
            <a:endParaRPr lang="en-US" sz="2000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685800"/>
            <a:ext cx="4267200" cy="60198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著書曰期，著書地點，持信人及著書對</a:t>
            </a:r>
            <a:r>
              <a:rPr lang="zh-TW" alt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象</a:t>
            </a:r>
            <a:endParaRPr lang="en-US" altLang="zh-TW" sz="2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著書曰期約在主後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56-57 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年，於第三次旅行佈道時。著書地點為哥林多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。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此信由堅革哩教會的女執事非比帶給羅馬教會的眾弟兄姊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妹</a:t>
            </a:r>
            <a:endParaRPr lang="en-US" altLang="zh-TW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TW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著書動</a:t>
            </a:r>
            <a:r>
              <a:rPr lang="zh-TW" alt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機</a:t>
            </a:r>
            <a:endParaRPr lang="en-US" altLang="zh-TW" sz="2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自稱為外邦人的使徒，傳福音與外邦人的首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都</a:t>
            </a:r>
            <a:endParaRPr lang="en-US" altLang="zh-TW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保羅非常看重羅馬的工作，花了最大的工夫，詳述神的全權與救贖，與福音的內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容</a:t>
            </a:r>
            <a:endParaRPr lang="en-US" altLang="zh-TW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zh-TW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主旨與特</a:t>
            </a:r>
            <a:r>
              <a:rPr lang="zh-TW" alt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徵</a:t>
            </a:r>
            <a:endParaRPr lang="en-US" altLang="zh-TW" sz="2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福音本是神的大能，要救一切相信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的。本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書神學結構非常嚴謹與深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廣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，單是引</a:t>
            </a:r>
            <a:r>
              <a:rPr lang="zh-TW" alt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言，</a:t>
            </a:r>
            <a:r>
              <a:rPr lang="zh-TW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己是</a:t>
            </a:r>
            <a:r>
              <a:rPr lang="zh-TW" altLang="en-US" sz="2200" b="1" dirty="0"/>
              <a:t>「系統神學</a:t>
            </a:r>
            <a:r>
              <a:rPr lang="zh-TW" altLang="en-US" sz="2200" b="1" dirty="0" smtClean="0"/>
              <a:t>」</a:t>
            </a:r>
            <a:r>
              <a:rPr lang="en-US" sz="2000" b="1" dirty="0"/>
              <a:t/>
            </a:r>
            <a:br>
              <a:rPr lang="en-US" sz="2000" b="1" dirty="0"/>
            </a:b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1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85800"/>
            <a:ext cx="4495800" cy="5867400"/>
          </a:xfrm>
        </p:spPr>
        <p:txBody>
          <a:bodyPr>
            <a:normAutofit/>
          </a:bodyPr>
          <a:lstStyle/>
          <a:p>
            <a:r>
              <a:rPr lang="zh-TW" altLang="en-US" sz="2400" b="1" dirty="0"/>
              <a:t>全書大</a:t>
            </a:r>
            <a:r>
              <a:rPr lang="zh-TW" altLang="en-US" sz="2400" b="1" dirty="0" smtClean="0"/>
              <a:t>綱</a:t>
            </a:r>
            <a:endParaRPr lang="en-US" altLang="zh-TW" sz="2400" b="1" dirty="0" smtClean="0"/>
          </a:p>
          <a:p>
            <a:pPr lvl="1"/>
            <a:r>
              <a:rPr lang="zh-TW" altLang="en-US" sz="2000" b="1" dirty="0"/>
              <a:t>本書先論基本教義，即罪與救贖與生命的問題，再論基督徒生活的準則，即生活倫理的問</a:t>
            </a:r>
            <a:r>
              <a:rPr lang="zh-TW" altLang="en-US" sz="2000" b="1" dirty="0" smtClean="0"/>
              <a:t>題</a:t>
            </a:r>
            <a:endParaRPr lang="en-US" altLang="zh-TW" sz="2000" b="1" dirty="0" smtClean="0"/>
          </a:p>
          <a:p>
            <a:pPr lvl="1"/>
            <a:r>
              <a:rPr lang="zh-TW" altLang="en-US" sz="2000" b="1" dirty="0" smtClean="0"/>
              <a:t>中間特</a:t>
            </a:r>
            <a:r>
              <a:rPr lang="zh-TW" altLang="en-US" sz="2000" b="1" dirty="0"/>
              <a:t>別插入一段重要信息，即論到福音與選民；由過去的歷史，帶入未來的盼望</a:t>
            </a:r>
            <a:endParaRPr lang="en-US" altLang="zh-TW" sz="2000" b="1" dirty="0" smtClean="0"/>
          </a:p>
          <a:p>
            <a:pPr lvl="1"/>
            <a:endParaRPr lang="en-US" sz="2000" dirty="0"/>
          </a:p>
          <a:p>
            <a:r>
              <a:rPr lang="en-US" sz="2400" b="1" dirty="0"/>
              <a:t>I.   </a:t>
            </a:r>
            <a:r>
              <a:rPr lang="zh-TW" altLang="en-US" sz="2400" b="1" dirty="0"/>
              <a:t>完全的救恩（</a:t>
            </a:r>
            <a:r>
              <a:rPr lang="en-US" sz="2400" b="1" dirty="0"/>
              <a:t>1-8</a:t>
            </a:r>
            <a:r>
              <a:rPr lang="zh-TW" altLang="en-US" sz="2400" b="1" dirty="0"/>
              <a:t>）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II.  </a:t>
            </a:r>
            <a:r>
              <a:rPr lang="zh-TW" altLang="en-US" sz="2400" b="1" dirty="0"/>
              <a:t>福音與選民（</a:t>
            </a:r>
            <a:r>
              <a:rPr lang="en-US" sz="2400" b="1" dirty="0"/>
              <a:t>9-11</a:t>
            </a:r>
            <a:r>
              <a:rPr lang="zh-TW" altLang="en-US" sz="2400" b="1" dirty="0"/>
              <a:t>）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III. </a:t>
            </a:r>
            <a:r>
              <a:rPr lang="zh-TW" altLang="en-US" sz="2400" b="1" dirty="0"/>
              <a:t>正常的基督徒生活（</a:t>
            </a:r>
            <a:r>
              <a:rPr lang="en-US" sz="2400" b="1" dirty="0"/>
              <a:t>12-16</a:t>
            </a:r>
            <a:r>
              <a:rPr lang="zh-TW" altLang="en-US" sz="2400" b="1" dirty="0"/>
              <a:t>）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343400" cy="5791200"/>
          </a:xfrm>
        </p:spPr>
        <p:txBody>
          <a:bodyPr>
            <a:normAutofit/>
          </a:bodyPr>
          <a:lstStyle/>
          <a:p>
            <a:r>
              <a:rPr lang="zh-TW" altLang="en-US" sz="2400" b="1" dirty="0"/>
              <a:t>屬靈意義與教</a:t>
            </a:r>
            <a:r>
              <a:rPr lang="zh-TW" altLang="en-US" sz="2400" b="1" dirty="0" smtClean="0"/>
              <a:t>訓</a:t>
            </a:r>
            <a:endParaRPr lang="en-US" altLang="zh-TW" sz="2400" b="1" dirty="0" smtClean="0"/>
          </a:p>
          <a:p>
            <a:pPr lvl="1"/>
            <a:r>
              <a:rPr lang="zh-TW" altLang="en-US" sz="2000" b="1" dirty="0"/>
              <a:t>基督捨身的完全救法，解決我們的罪行與罪性；將罪的刑罰（未信前），罪的權勢（己信時），與罪的存在（未來）一次解</a:t>
            </a:r>
            <a:r>
              <a:rPr lang="zh-TW" altLang="en-US" sz="2000" b="1" dirty="0" smtClean="0"/>
              <a:t>決</a:t>
            </a:r>
            <a:endParaRPr lang="en-US" altLang="zh-TW" sz="2000" b="1" dirty="0" smtClean="0"/>
          </a:p>
          <a:p>
            <a:pPr lvl="1"/>
            <a:r>
              <a:rPr lang="zh-TW" altLang="en-US" sz="2000" b="1" dirty="0"/>
              <a:t>不但如此，神更應許將基督復活的生命，藉著聖靈的內住，灌注我們生命之中，成為新生的人，得以榮神益人，改變世</a:t>
            </a:r>
            <a:r>
              <a:rPr lang="zh-TW" altLang="en-US" sz="2000" b="1" dirty="0" smtClean="0"/>
              <a:t>界</a:t>
            </a:r>
            <a:endParaRPr lang="en-US" altLang="zh-TW" sz="2000" b="1" dirty="0" smtClean="0"/>
          </a:p>
          <a:p>
            <a:pPr lvl="1"/>
            <a:r>
              <a:rPr lang="zh-TW" altLang="en-US" sz="2000" b="1" dirty="0"/>
              <a:t>我們只要將自己獻上，就得著這豐盛的生命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026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685799"/>
            <a:ext cx="6949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u="sng" dirty="0"/>
              <a:t>日期</a:t>
            </a:r>
            <a:r>
              <a:rPr lang="en-US" sz="2400" b="1" dirty="0"/>
              <a:t>		</a:t>
            </a:r>
            <a:r>
              <a:rPr lang="zh-TW" altLang="en-US" sz="2400" b="1" u="sng" dirty="0"/>
              <a:t>經文</a:t>
            </a:r>
            <a:r>
              <a:rPr lang="en-US" sz="2400" b="1" dirty="0"/>
              <a:t>		</a:t>
            </a:r>
            <a:r>
              <a:rPr lang="zh-TW" altLang="en-US" sz="2400" b="1" u="sng" dirty="0"/>
              <a:t>課</a:t>
            </a:r>
            <a:r>
              <a:rPr lang="zh-TW" altLang="en-US" sz="2400" b="1" u="sng" dirty="0" smtClean="0"/>
              <a:t>程</a:t>
            </a:r>
            <a:r>
              <a:rPr lang="en-US" sz="2400" b="1" dirty="0" smtClean="0"/>
              <a:t>   </a:t>
            </a:r>
          </a:p>
          <a:p>
            <a:r>
              <a:rPr lang="en-US" sz="2400" b="1" dirty="0" smtClean="0"/>
              <a:t>    </a:t>
            </a:r>
            <a:r>
              <a:rPr lang="en-US" sz="2400" b="1" dirty="0"/>
              <a:t>	</a:t>
            </a:r>
          </a:p>
          <a:p>
            <a:r>
              <a:rPr lang="en-US" sz="2400" b="1" dirty="0"/>
              <a:t>06/02				</a:t>
            </a:r>
            <a:r>
              <a:rPr lang="zh-TW" altLang="en-US" sz="2400" b="1" dirty="0"/>
              <a:t>概</a:t>
            </a:r>
            <a:r>
              <a:rPr lang="zh-TW" altLang="en-US" sz="2400" b="1" dirty="0" smtClean="0"/>
              <a:t>論</a:t>
            </a:r>
            <a:r>
              <a:rPr lang="en-US" sz="2400" b="1" dirty="0" smtClean="0"/>
              <a:t>        </a:t>
            </a:r>
            <a:r>
              <a:rPr lang="en-US" sz="2400" b="1" dirty="0"/>
              <a:t>	</a:t>
            </a:r>
          </a:p>
          <a:p>
            <a:r>
              <a:rPr lang="en-US" sz="2400" b="1" dirty="0"/>
              <a:t>06/09		1-2		</a:t>
            </a:r>
            <a:r>
              <a:rPr lang="zh-TW" altLang="en-US" sz="2400" b="1" dirty="0"/>
              <a:t>因信稱義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一</a:t>
            </a:r>
            <a:r>
              <a:rPr lang="en-US" altLang="zh-TW" sz="2400" b="1" dirty="0" smtClean="0"/>
              <a:t>﹞</a:t>
            </a:r>
            <a:endParaRPr lang="en-US" sz="2400" b="1" dirty="0"/>
          </a:p>
          <a:p>
            <a:r>
              <a:rPr lang="en-US" sz="2400" b="1" dirty="0"/>
              <a:t>06/16	</a:t>
            </a:r>
            <a:r>
              <a:rPr lang="en-US" sz="2400" b="1" dirty="0" smtClean="0"/>
              <a:t>	2-3</a:t>
            </a:r>
            <a:r>
              <a:rPr lang="en-US" sz="2400" b="1" dirty="0"/>
              <a:t>		</a:t>
            </a:r>
            <a:r>
              <a:rPr lang="zh-TW" altLang="en-US" sz="2400" b="1" dirty="0"/>
              <a:t>因信稱義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二</a:t>
            </a:r>
            <a:r>
              <a:rPr lang="en-US" altLang="zh-TW" sz="2400" b="1" dirty="0" smtClean="0"/>
              <a:t>﹞</a:t>
            </a:r>
            <a:endParaRPr lang="en-US" sz="2400" b="1" dirty="0"/>
          </a:p>
          <a:p>
            <a:r>
              <a:rPr lang="en-US" sz="2400" b="1" dirty="0"/>
              <a:t>06/23		4-5		</a:t>
            </a:r>
            <a:r>
              <a:rPr lang="zh-TW" altLang="en-US" sz="2400" b="1" dirty="0"/>
              <a:t>因信稱義的實例與喜</a:t>
            </a:r>
            <a:r>
              <a:rPr lang="zh-TW" altLang="en-US" sz="2400" b="1" dirty="0" smtClean="0"/>
              <a:t>樂</a:t>
            </a:r>
            <a:endParaRPr lang="en-US" sz="2400" b="1" dirty="0"/>
          </a:p>
          <a:p>
            <a:r>
              <a:rPr lang="en-US" sz="2400" b="1" dirty="0"/>
              <a:t>06/30		6-7		</a:t>
            </a:r>
            <a:r>
              <a:rPr lang="zh-TW" altLang="en-US" sz="2400" b="1" dirty="0"/>
              <a:t>成聖與得勝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一</a:t>
            </a:r>
            <a:r>
              <a:rPr lang="en-US" altLang="zh-TW" sz="2400" b="1" dirty="0" smtClean="0"/>
              <a:t>﹞</a:t>
            </a:r>
            <a:endParaRPr lang="en-US" sz="2400" b="1" dirty="0"/>
          </a:p>
          <a:p>
            <a:r>
              <a:rPr lang="en-US" sz="2400" b="1" dirty="0"/>
              <a:t>07/07		7-8		</a:t>
            </a:r>
            <a:r>
              <a:rPr lang="zh-TW" altLang="en-US" sz="2400" b="1" dirty="0"/>
              <a:t>成聖與得勝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二</a:t>
            </a:r>
            <a:r>
              <a:rPr lang="en-US" altLang="zh-TW" sz="2400" b="1" dirty="0" smtClean="0"/>
              <a:t>﹞</a:t>
            </a:r>
            <a:endParaRPr lang="en-US" sz="2400" b="1" dirty="0"/>
          </a:p>
          <a:p>
            <a:r>
              <a:rPr lang="en-US" sz="2400" b="1" dirty="0"/>
              <a:t>07/14		9-10		</a:t>
            </a:r>
            <a:r>
              <a:rPr lang="zh-TW" altLang="en-US" sz="2400" b="1" dirty="0"/>
              <a:t>福音與選民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一</a:t>
            </a:r>
            <a:r>
              <a:rPr lang="en-US" altLang="zh-TW" sz="2400" b="1" dirty="0" smtClean="0"/>
              <a:t>﹞</a:t>
            </a:r>
            <a:endParaRPr lang="en-US" sz="2400" b="1" dirty="0"/>
          </a:p>
          <a:p>
            <a:r>
              <a:rPr lang="en-US" sz="2400" b="1" dirty="0"/>
              <a:t>07/21		10-11		</a:t>
            </a:r>
            <a:r>
              <a:rPr lang="zh-TW" altLang="en-US" sz="2400" b="1" dirty="0"/>
              <a:t>福音與選民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二</a:t>
            </a:r>
            <a:r>
              <a:rPr lang="en-US" altLang="zh-TW" sz="2400" b="1" dirty="0" smtClean="0"/>
              <a:t>﹞</a:t>
            </a:r>
            <a:endParaRPr lang="en-US" sz="2400" b="1" dirty="0"/>
          </a:p>
          <a:p>
            <a:r>
              <a:rPr lang="en-US" sz="2400" b="1" dirty="0"/>
              <a:t>07/28		12		</a:t>
            </a:r>
            <a:r>
              <a:rPr lang="zh-TW" altLang="en-US" sz="2400" b="1" dirty="0"/>
              <a:t>愛神愛</a:t>
            </a:r>
            <a:r>
              <a:rPr lang="zh-TW" altLang="en-US" sz="2400" b="1" dirty="0" smtClean="0"/>
              <a:t>人</a:t>
            </a:r>
            <a:endParaRPr lang="en-US" sz="2400" b="1" dirty="0"/>
          </a:p>
          <a:p>
            <a:r>
              <a:rPr lang="en-US" sz="2400" b="1" dirty="0" smtClean="0"/>
              <a:t>08/11</a:t>
            </a:r>
            <a:r>
              <a:rPr lang="en-US" sz="2400" b="1" dirty="0"/>
              <a:t>		13-14		</a:t>
            </a:r>
            <a:r>
              <a:rPr lang="zh-TW" altLang="en-US" sz="2400" b="1" dirty="0"/>
              <a:t>彼此相待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一</a:t>
            </a:r>
            <a:r>
              <a:rPr lang="en-US" altLang="zh-TW" sz="2400" b="1" dirty="0" smtClean="0"/>
              <a:t>﹞</a:t>
            </a:r>
            <a:r>
              <a:rPr lang="en-US" sz="2400" b="1" dirty="0"/>
              <a:t>	</a:t>
            </a:r>
          </a:p>
          <a:p>
            <a:r>
              <a:rPr lang="en-US" sz="2400" b="1" dirty="0"/>
              <a:t>08/18		14-15		</a:t>
            </a:r>
            <a:r>
              <a:rPr lang="zh-TW" altLang="en-US" sz="2400" b="1" dirty="0"/>
              <a:t>彼此相待</a:t>
            </a:r>
            <a:r>
              <a:rPr lang="en-US" altLang="zh-TW" sz="2400" b="1" dirty="0"/>
              <a:t>﹝</a:t>
            </a:r>
            <a:r>
              <a:rPr lang="zh-TW" altLang="en-US" sz="2400" b="1" dirty="0"/>
              <a:t>二</a:t>
            </a:r>
            <a:r>
              <a:rPr lang="en-US" altLang="zh-TW" sz="2400" b="1" dirty="0" smtClean="0"/>
              <a:t>﹞</a:t>
            </a:r>
            <a:endParaRPr lang="en-US" sz="2400" b="1" dirty="0"/>
          </a:p>
          <a:p>
            <a:r>
              <a:rPr lang="en-US" sz="2400" b="1" dirty="0"/>
              <a:t>08/25		16		</a:t>
            </a:r>
            <a:r>
              <a:rPr lang="zh-TW" altLang="en-US" sz="2400" b="1" dirty="0"/>
              <a:t>總結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207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"/>
            <a:ext cx="8153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u="sng" dirty="0"/>
              <a:t>思想問</a:t>
            </a:r>
            <a:r>
              <a:rPr lang="zh-TW" altLang="en-US" sz="2800" b="1" u="sng" dirty="0" smtClean="0"/>
              <a:t>題</a:t>
            </a:r>
            <a:endParaRPr lang="en-US" altLang="zh-TW" sz="2800" b="1" u="sng" dirty="0" smtClean="0"/>
          </a:p>
          <a:p>
            <a:endParaRPr lang="en-US" sz="2400" dirty="0"/>
          </a:p>
          <a:p>
            <a:r>
              <a:rPr lang="zh-TW" altLang="en-US" sz="2400" b="1" dirty="0"/>
              <a:t>一</a:t>
            </a:r>
            <a:r>
              <a:rPr lang="en-US" altLang="zh-TW" sz="2400" b="1" dirty="0"/>
              <a:t>‧</a:t>
            </a:r>
            <a:r>
              <a:rPr lang="zh-TW" altLang="en-US" sz="2400" b="1" dirty="0"/>
              <a:t>請問羅馬書那一章節對你影響最大</a:t>
            </a:r>
            <a:r>
              <a:rPr lang="zh-TW" altLang="en-US" sz="2400" b="1" dirty="0" smtClean="0"/>
              <a:t>？</a:t>
            </a:r>
            <a:endParaRPr lang="en-US" altLang="zh-TW" sz="2400" b="1" dirty="0" smtClean="0"/>
          </a:p>
          <a:p>
            <a:endParaRPr lang="en-US" sz="2400" dirty="0"/>
          </a:p>
          <a:p>
            <a:r>
              <a:rPr lang="zh-TW" altLang="en-US" sz="2400" b="1" dirty="0"/>
              <a:t>二</a:t>
            </a:r>
            <a:r>
              <a:rPr lang="en-US" altLang="zh-TW" sz="2400" b="1" dirty="0"/>
              <a:t>‧</a:t>
            </a:r>
            <a:r>
              <a:rPr lang="zh-TW" altLang="en-US" sz="2400" b="1" dirty="0"/>
              <a:t>作為神的選民，猶太人背負了何種責任？誰是真猶太人</a:t>
            </a:r>
            <a:r>
              <a:rPr lang="zh-TW" altLang="en-US" sz="2400" b="1" dirty="0" smtClean="0"/>
              <a:t>？</a:t>
            </a:r>
            <a:endParaRPr lang="en-US" altLang="zh-TW" sz="2400" b="1" dirty="0" smtClean="0"/>
          </a:p>
          <a:p>
            <a:endParaRPr lang="en-US" sz="2400" dirty="0"/>
          </a:p>
          <a:p>
            <a:r>
              <a:rPr lang="zh-TW" altLang="en-US" sz="2400" b="1" dirty="0"/>
              <a:t>三</a:t>
            </a:r>
            <a:r>
              <a:rPr lang="en-US" altLang="zh-TW" sz="2400" b="1" dirty="0"/>
              <a:t>‧</a:t>
            </a:r>
            <a:r>
              <a:rPr lang="zh-TW" altLang="en-US" sz="2400" b="1" dirty="0"/>
              <a:t>如何得到救恩？一次得救，永遠得救嗎</a:t>
            </a:r>
            <a:r>
              <a:rPr lang="zh-TW" altLang="en-US" sz="2400" b="1" dirty="0" smtClean="0"/>
              <a:t>？</a:t>
            </a:r>
            <a:endParaRPr lang="en-US" altLang="zh-TW" sz="2400" b="1" dirty="0" smtClean="0"/>
          </a:p>
          <a:p>
            <a:endParaRPr lang="en-US" sz="2400" dirty="0"/>
          </a:p>
          <a:p>
            <a:r>
              <a:rPr lang="zh-TW" altLang="en-US" sz="2400" b="1" dirty="0"/>
              <a:t>四</a:t>
            </a:r>
            <a:r>
              <a:rPr lang="en-US" altLang="zh-TW" sz="2400" b="1" dirty="0"/>
              <a:t>‧</a:t>
            </a:r>
            <a:r>
              <a:rPr lang="zh-TW" altLang="en-US" sz="2400" b="1" dirty="0"/>
              <a:t>如何成聖得勝</a:t>
            </a:r>
            <a:r>
              <a:rPr lang="zh-TW" altLang="en-US" sz="2400" b="1" dirty="0" smtClean="0"/>
              <a:t>？</a:t>
            </a:r>
            <a:endParaRPr lang="en-US" altLang="zh-TW" sz="2400" b="1" dirty="0" smtClean="0"/>
          </a:p>
          <a:p>
            <a:endParaRPr lang="en-US" sz="2400" dirty="0"/>
          </a:p>
          <a:p>
            <a:r>
              <a:rPr lang="zh-TW" altLang="en-US" sz="2400" b="1" dirty="0"/>
              <a:t>五</a:t>
            </a:r>
            <a:r>
              <a:rPr lang="en-US" altLang="zh-TW" sz="2400" b="1" dirty="0"/>
              <a:t>‧</a:t>
            </a:r>
            <a:r>
              <a:rPr lang="zh-TW" altLang="en-US" sz="2400" b="1" dirty="0"/>
              <a:t>我們當如何看自己？如何對待弟兄？如何看待眾人</a:t>
            </a:r>
            <a:r>
              <a:rPr lang="zh-TW" altLang="en-US" sz="2400" b="1" dirty="0" smtClean="0"/>
              <a:t>？</a:t>
            </a:r>
            <a:endParaRPr lang="en-US" altLang="zh-TW" sz="2400" b="1" dirty="0" smtClean="0"/>
          </a:p>
          <a:p>
            <a:endParaRPr lang="en-US" sz="2400" dirty="0"/>
          </a:p>
          <a:p>
            <a:r>
              <a:rPr lang="zh-TW" altLang="en-US" sz="2400" b="1" dirty="0"/>
              <a:t>六</a:t>
            </a:r>
            <a:r>
              <a:rPr lang="en-US" altLang="zh-TW" sz="2400" b="1" dirty="0"/>
              <a:t>‧</a:t>
            </a:r>
            <a:r>
              <a:rPr lang="zh-TW" altLang="en-US" sz="2400" b="1" dirty="0"/>
              <a:t>對執政掌權的，我們當存何種態度</a:t>
            </a:r>
            <a:r>
              <a:rPr lang="zh-TW" altLang="en-US" sz="2400" b="1" dirty="0" smtClean="0"/>
              <a:t>？</a:t>
            </a:r>
            <a:endParaRPr lang="en-US" altLang="zh-TW" sz="2400" b="1" dirty="0" smtClean="0"/>
          </a:p>
          <a:p>
            <a:endParaRPr lang="en-US" sz="2400" dirty="0"/>
          </a:p>
          <a:p>
            <a:r>
              <a:rPr lang="zh-TW" altLang="en-US" sz="2400" b="1" dirty="0"/>
              <a:t>七</a:t>
            </a:r>
            <a:r>
              <a:rPr lang="en-US" altLang="zh-TW" sz="2400" b="1" dirty="0"/>
              <a:t>‧</a:t>
            </a:r>
            <a:r>
              <a:rPr lang="zh-TW" altLang="en-US" sz="2400" b="1" dirty="0"/>
              <a:t>基督徒處世原則為何；凡事都可行嗎？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770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770</Words>
  <Application>Microsoft Office PowerPoint</Application>
  <PresentationFormat>On-screen Show (4:3)</PresentationFormat>
  <Paragraphs>57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羅馬書﹝一﹞引言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羅馬書﹝一﹞引言</dc:title>
  <dc:creator>cchsin</dc:creator>
  <cp:lastModifiedBy>cchsin</cp:lastModifiedBy>
  <cp:revision>8</cp:revision>
  <dcterms:created xsi:type="dcterms:W3CDTF">2013-05-31T00:07:38Z</dcterms:created>
  <dcterms:modified xsi:type="dcterms:W3CDTF">2013-05-31T19:19:17Z</dcterms:modified>
</cp:coreProperties>
</file>