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5"/>
  </p:notesMasterIdLst>
  <p:sldIdLst>
    <p:sldId id="260" r:id="rId5"/>
    <p:sldId id="258" r:id="rId6"/>
    <p:sldId id="259" r:id="rId7"/>
    <p:sldId id="276" r:id="rId8"/>
    <p:sldId id="278" r:id="rId9"/>
    <p:sldId id="279" r:id="rId10"/>
    <p:sldId id="270" r:id="rId11"/>
    <p:sldId id="264" r:id="rId12"/>
    <p:sldId id="265" r:id="rId13"/>
    <p:sldId id="266" r:id="rId14"/>
    <p:sldId id="267" r:id="rId15"/>
    <p:sldId id="262" r:id="rId16"/>
    <p:sldId id="268" r:id="rId17"/>
    <p:sldId id="269" r:id="rId18"/>
    <p:sldId id="271" r:id="rId19"/>
    <p:sldId id="277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ECFF"/>
    <a:srgbClr val="CCFFCC"/>
    <a:srgbClr val="CCFFFF"/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3" d="100"/>
          <a:sy n="73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71B89-F72D-4973-A4EC-2BF4EC57648A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83ABF-B7DC-4716-996E-76E0238A9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14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086D6-B962-40D2-AD72-55AB0AAC9929}" type="slidenum">
              <a:rPr lang="en-US"/>
              <a:pPr/>
              <a:t>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9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0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9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5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7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7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23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04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35869-33C7-4CE0-9FC5-2D03046C47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46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AF409-A403-4139-92D0-EDDED95F00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7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6C5BC-E5C4-4E81-977F-28E2D679D6F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17FFA-5841-48DB-964B-C0BE0D26D11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3519C-DD80-4712-92A5-6563E77F05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68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E7A2C-9C80-47F5-8808-D6A872B7EB0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79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25A4C-E0E8-4707-8114-E0B09DE5E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04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F7A0F-4B6C-4B65-9EC5-728866F4B9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826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8FE2F-D9DA-46D7-8C7A-3584363480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51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CEAFF-2EA5-4600-9711-DA880673AA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99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4888F-D9DC-49A5-B773-2AF5868C5B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888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0BA95-782F-4133-93B1-DC7803522D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4525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B9C2B-E15B-4CE2-BC61-0AE66D53A1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309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1A922-D116-4A0B-9B66-09842F5EAB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56784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C453D-086F-4098-A6D8-CFCDA01768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7896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F60C2-F6D7-4ABE-9296-42C3FE2F9E9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5494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A59A7-1593-4054-B149-A62507D46B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68571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50A20-B76A-4D9E-840A-DA29B38D52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0892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CD2FA-ECE7-44BC-8BA8-7921E2D972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0903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E4319-68E6-407D-B39F-FDE0495CCE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01299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E63F-FA43-4D90-A28E-30C23DF0A88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7236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553B-64D8-49D7-AE13-C0CEAFB0C1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15988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35869-33C7-4CE0-9FC5-2D03046C47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73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AF409-A403-4139-92D0-EDDED95F00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851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6C5BC-E5C4-4E81-977F-28E2D679D6F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752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17FFA-5841-48DB-964B-C0BE0D26D11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211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3519C-DD80-4712-92A5-6563E77F05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6488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E7A2C-9C80-47F5-8808-D6A872B7EB0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76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25A4C-E0E8-4707-8114-E0B09DE5E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4391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F7A0F-4B6C-4B65-9EC5-728866F4B9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0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8FE2F-D9DA-46D7-8C7A-3584363480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327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CEAFF-2EA5-4600-9711-DA880673AA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530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4888F-D9DC-49A5-B773-2AF5868C5B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97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ABFE-05EF-4F96-B047-ECEDB350BE2B}" type="datetimeFigureOut">
              <a:rPr lang="en-US" smtClean="0"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A09E7-08C4-4D14-86C0-83F12B459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7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E7025D-D919-42DB-8364-5D37C02E0EE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8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EB4292-01B3-4D76-A2A4-46B900148F8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82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E7025D-D919-42DB-8364-5D37C02E0EE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05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biblicaljoy.files.wordpress.com/2011/06/judges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7210" y="228600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士師記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419600"/>
            <a:ext cx="716734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破碎的百姓</a:t>
            </a:r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信實的上帝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51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home.puiching.edu.mo/cem/attachments/2011/03/2_201103311713051BW4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" t="3474" r="51303" b="54398"/>
          <a:stretch/>
        </p:blipFill>
        <p:spPr bwMode="auto">
          <a:xfrm>
            <a:off x="0" y="2177"/>
            <a:ext cx="4648200" cy="647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home.puiching.edu.mo/cem/attachments/2011/03/2_201103311713051BW4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46208" r="51333" b="4848"/>
          <a:stretch/>
        </p:blipFill>
        <p:spPr bwMode="auto">
          <a:xfrm>
            <a:off x="4648200" y="2178"/>
            <a:ext cx="4509247" cy="685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Brace 1"/>
          <p:cNvSpPr/>
          <p:nvPr/>
        </p:nvSpPr>
        <p:spPr>
          <a:xfrm>
            <a:off x="1371600" y="2895600"/>
            <a:ext cx="457200" cy="2514600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388620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被擄前</a:t>
            </a:r>
            <a:endParaRPr lang="en-US" sz="2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1412796" y="5486400"/>
            <a:ext cx="416004" cy="762000"/>
          </a:xfrm>
          <a:prstGeom prst="leftBrace">
            <a:avLst>
              <a:gd name="adj1" fmla="val 8333"/>
              <a:gd name="adj2" fmla="val 48286"/>
            </a:avLst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9804" y="563656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被擄後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4797" y="1371600"/>
            <a:ext cx="311331" cy="30044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5852" y="3151415"/>
            <a:ext cx="311331" cy="30044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953000" y="381000"/>
            <a:ext cx="311331" cy="30044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53000" y="1981200"/>
            <a:ext cx="311331" cy="30044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53000" y="3585754"/>
            <a:ext cx="311331" cy="30044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7" grpId="0"/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5769" y="1143000"/>
            <a:ext cx="6445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以色列進迦南地後約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350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年的歷史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685966"/>
              </p:ext>
            </p:extLst>
          </p:nvPr>
        </p:nvGraphicFramePr>
        <p:xfrm>
          <a:off x="228600" y="1905000"/>
          <a:ext cx="8763000" cy="4572000"/>
        </p:xfrm>
        <a:graphic>
          <a:graphicData uri="http://schemas.openxmlformats.org/drawingml/2006/table">
            <a:tbl>
              <a:tblPr bandRow="1">
                <a:tableStyleId>{D27102A9-8310-4765-A935-A1911B00CA55}</a:tableStyleId>
              </a:tblPr>
              <a:tblGrid>
                <a:gridCol w="3894667"/>
                <a:gridCol w="1541639"/>
                <a:gridCol w="3326694"/>
              </a:tblGrid>
              <a:tr h="114300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自亞伯蘭誕生─</a:t>
                      </a:r>
                      <a:endParaRPr lang="en-US" altLang="zh-TW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約瑟死在埃及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400</a:t>
                      </a:r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年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家族時代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自約瑟的離世─</a:t>
                      </a:r>
                      <a:endParaRPr lang="en-US" altLang="zh-TW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以色列出埃及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400</a:t>
                      </a:r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年</a:t>
                      </a:r>
                      <a:endParaRPr lang="en-US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部族時代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自百姓出埃及─</a:t>
                      </a:r>
                      <a:endParaRPr lang="en-US" altLang="zh-TW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掃羅第一國王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400</a:t>
                      </a:r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年</a:t>
                      </a:r>
                      <a:endParaRPr lang="en-US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神治時代</a:t>
                      </a:r>
                      <a:endParaRPr lang="en-US" altLang="zh-TW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華康康楷體 Std W5" pitchFamily="66" charset="-120"/>
                          <a:ea typeface="華康康楷體 Std W5" pitchFamily="66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FF0000"/>
                          </a:solidFill>
                          <a:latin typeface="華康康楷體 Std W5" pitchFamily="66" charset="-120"/>
                          <a:ea typeface="華康康楷體 Std W5" pitchFamily="66" charset="-120"/>
                        </a:rPr>
                        <a:t>士師記、路得記</a:t>
                      </a:r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華康康楷體 Std W5" pitchFamily="66" charset="-120"/>
                          <a:ea typeface="華康康楷體 Std W5" pitchFamily="66" charset="-120"/>
                        </a:rPr>
                        <a:t>)</a:t>
                      </a:r>
                      <a:endParaRPr lang="en-US" sz="2800" dirty="0">
                        <a:solidFill>
                          <a:srgbClr val="FF0000"/>
                        </a:solidFill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自掃羅當君王─</a:t>
                      </a:r>
                      <a:endParaRPr lang="en-US" altLang="zh-TW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西底家王被擄</a:t>
                      </a:r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400</a:t>
                      </a:r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年</a:t>
                      </a:r>
                      <a:endParaRPr lang="en-US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康楷體 Std W5" pitchFamily="66" charset="-120"/>
                          <a:ea typeface="華康康楷體 Std W5" pitchFamily="66" charset="-120"/>
                        </a:rPr>
                        <a:t>君治時代</a:t>
                      </a:r>
                      <a:endParaRPr lang="en-US" sz="3200" dirty="0" smtClean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  <a:p>
                      <a:endParaRPr lang="en-US" sz="3200" dirty="0">
                        <a:latin typeface="華康康楷體 Std W5" pitchFamily="66" charset="-120"/>
                        <a:ea typeface="華康康楷體 Std W5" pitchFamily="66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64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37" name="Line 65"/>
          <p:cNvSpPr>
            <a:spLocks noChangeShapeType="1"/>
          </p:cNvSpPr>
          <p:nvPr/>
        </p:nvSpPr>
        <p:spPr bwMode="auto">
          <a:xfrm flipH="1" flipV="1">
            <a:off x="5795963" y="3324225"/>
            <a:ext cx="160337" cy="273050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674" name="Picture 2" descr="Bible timelin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1652588"/>
            <a:ext cx="72675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842963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亞當被造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521075" y="2495550"/>
            <a:ext cx="396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洪水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4398963" y="2495550"/>
            <a:ext cx="609600" cy="133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雅各、約瑟</a:t>
            </a:r>
          </a:p>
          <a:p>
            <a:r>
              <a:rPr kumimoji="1" lang="zh-TW" altLang="en-US" sz="1400">
                <a:ea typeface="SimHei" pitchFamily="49" charset="-122"/>
              </a:rPr>
              <a:t>亞伯拉罕、以撒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4945063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寄居埃及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5297488" y="2495550"/>
            <a:ext cx="396875" cy="133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出埃及，進迦南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715000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5995988" y="2495550"/>
            <a:ext cx="3968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王國：掃羅、大衛、所羅門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346825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南國猶大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7261225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兩約之間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7627938" y="2495550"/>
            <a:ext cx="396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基督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7848600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教會時代</a:t>
            </a:r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V="1">
            <a:off x="102552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370681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V="1">
            <a:off x="469106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 flipV="1">
            <a:off x="512921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V="1">
            <a:off x="548322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 flipV="1">
            <a:off x="5918064" y="2276475"/>
            <a:ext cx="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 flipV="1">
            <a:off x="618172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 flipV="1">
            <a:off x="652621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V="1">
            <a:off x="7035800" y="2279650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V="1">
            <a:off x="744537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V="1">
            <a:off x="7805738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 flipV="1">
            <a:off x="802957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6435725" y="1612900"/>
            <a:ext cx="0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 flipH="1" flipV="1">
            <a:off x="6834188" y="2274888"/>
            <a:ext cx="3175" cy="22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2" name="Text Box 30"/>
          <p:cNvSpPr txBox="1">
            <a:spLocks noChangeArrowheads="1"/>
          </p:cNvSpPr>
          <p:nvPr/>
        </p:nvSpPr>
        <p:spPr bwMode="auto">
          <a:xfrm>
            <a:off x="1017588" y="498475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800">
                <a:ea typeface="SimHei" pitchFamily="49" charset="-122"/>
              </a:rPr>
              <a:t>聖經歷史</a:t>
            </a:r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>
            <a:off x="1022350" y="22748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12" name="Rectangle 40"/>
          <p:cNvSpPr>
            <a:spLocks noChangeArrowheads="1"/>
          </p:cNvSpPr>
          <p:nvPr/>
        </p:nvSpPr>
        <p:spPr bwMode="auto">
          <a:xfrm>
            <a:off x="4248150" y="998538"/>
            <a:ext cx="68421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3" name="Rectangle 41"/>
          <p:cNvSpPr>
            <a:spLocks noChangeArrowheads="1"/>
          </p:cNvSpPr>
          <p:nvPr/>
        </p:nvSpPr>
        <p:spPr bwMode="auto">
          <a:xfrm>
            <a:off x="4932363" y="998538"/>
            <a:ext cx="1009650" cy="2159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4" name="Rectangle 42"/>
          <p:cNvSpPr>
            <a:spLocks noChangeArrowheads="1"/>
          </p:cNvSpPr>
          <p:nvPr/>
        </p:nvSpPr>
        <p:spPr bwMode="auto">
          <a:xfrm>
            <a:off x="5940425" y="998538"/>
            <a:ext cx="611188" cy="2159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5" name="Rectangle 43"/>
          <p:cNvSpPr>
            <a:spLocks noChangeArrowheads="1"/>
          </p:cNvSpPr>
          <p:nvPr/>
        </p:nvSpPr>
        <p:spPr bwMode="auto">
          <a:xfrm>
            <a:off x="6551613" y="998538"/>
            <a:ext cx="865187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6" name="Rectangle 44"/>
          <p:cNvSpPr>
            <a:spLocks noChangeArrowheads="1"/>
          </p:cNvSpPr>
          <p:nvPr/>
        </p:nvSpPr>
        <p:spPr bwMode="auto">
          <a:xfrm>
            <a:off x="7416800" y="998538"/>
            <a:ext cx="107950" cy="215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7" name="Rectangle 45"/>
          <p:cNvSpPr>
            <a:spLocks noChangeArrowheads="1"/>
          </p:cNvSpPr>
          <p:nvPr/>
        </p:nvSpPr>
        <p:spPr bwMode="auto">
          <a:xfrm>
            <a:off x="7524750" y="998538"/>
            <a:ext cx="250825" cy="2159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8" name="Rectangle 46"/>
          <p:cNvSpPr>
            <a:spLocks noChangeArrowheads="1"/>
          </p:cNvSpPr>
          <p:nvPr/>
        </p:nvSpPr>
        <p:spPr bwMode="auto">
          <a:xfrm>
            <a:off x="7775575" y="998538"/>
            <a:ext cx="73025" cy="215900"/>
          </a:xfrm>
          <a:prstGeom prst="rect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9" name="Rectangle 47"/>
          <p:cNvSpPr>
            <a:spLocks noChangeArrowheads="1"/>
          </p:cNvSpPr>
          <p:nvPr/>
        </p:nvSpPr>
        <p:spPr bwMode="auto">
          <a:xfrm>
            <a:off x="7848600" y="998538"/>
            <a:ext cx="252413" cy="2159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20" name="Text Box 48"/>
          <p:cNvSpPr txBox="1">
            <a:spLocks noChangeArrowheads="1"/>
          </p:cNvSpPr>
          <p:nvPr/>
        </p:nvSpPr>
        <p:spPr bwMode="auto">
          <a:xfrm>
            <a:off x="6654800" y="2498725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亡國被擄</a:t>
            </a:r>
          </a:p>
        </p:txBody>
      </p:sp>
      <p:sp>
        <p:nvSpPr>
          <p:cNvPr id="28721" name="Text Box 49"/>
          <p:cNvSpPr txBox="1">
            <a:spLocks noChangeArrowheads="1"/>
          </p:cNvSpPr>
          <p:nvPr/>
        </p:nvSpPr>
        <p:spPr bwMode="auto">
          <a:xfrm>
            <a:off x="6875463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被擄歸回</a:t>
            </a:r>
          </a:p>
        </p:txBody>
      </p:sp>
      <p:sp>
        <p:nvSpPr>
          <p:cNvPr id="28722" name="Text Box 50"/>
          <p:cNvSpPr txBox="1">
            <a:spLocks noChangeArrowheads="1"/>
          </p:cNvSpPr>
          <p:nvPr/>
        </p:nvSpPr>
        <p:spPr bwMode="auto">
          <a:xfrm>
            <a:off x="5937250" y="1314450"/>
            <a:ext cx="1073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 dirty="0">
                <a:ea typeface="SimHei" pitchFamily="49" charset="-122"/>
              </a:rPr>
              <a:t>北國以色列</a:t>
            </a:r>
          </a:p>
        </p:txBody>
      </p:sp>
      <p:sp>
        <p:nvSpPr>
          <p:cNvPr id="28723" name="Text Box 51"/>
          <p:cNvSpPr txBox="1">
            <a:spLocks noChangeArrowheads="1"/>
          </p:cNvSpPr>
          <p:nvPr/>
        </p:nvSpPr>
        <p:spPr bwMode="auto">
          <a:xfrm>
            <a:off x="4348163" y="64611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夏</a:t>
            </a:r>
          </a:p>
        </p:txBody>
      </p:sp>
      <p:sp>
        <p:nvSpPr>
          <p:cNvPr id="28724" name="Text Box 52"/>
          <p:cNvSpPr txBox="1">
            <a:spLocks noChangeArrowheads="1"/>
          </p:cNvSpPr>
          <p:nvPr/>
        </p:nvSpPr>
        <p:spPr bwMode="auto">
          <a:xfrm>
            <a:off x="5272088" y="64611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商</a:t>
            </a:r>
          </a:p>
        </p:txBody>
      </p:sp>
      <p:sp>
        <p:nvSpPr>
          <p:cNvPr id="28725" name="Text Box 53"/>
          <p:cNvSpPr txBox="1">
            <a:spLocks noChangeArrowheads="1"/>
          </p:cNvSpPr>
          <p:nvPr/>
        </p:nvSpPr>
        <p:spPr bwMode="auto">
          <a:xfrm>
            <a:off x="6064250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西</a:t>
            </a:r>
          </a:p>
          <a:p>
            <a:r>
              <a:rPr kumimoji="1" lang="zh-TW" altLang="en-US" sz="1400">
                <a:ea typeface="SimHei" pitchFamily="49" charset="-122"/>
              </a:rPr>
              <a:t>周</a:t>
            </a:r>
          </a:p>
        </p:txBody>
      </p:sp>
      <p:sp>
        <p:nvSpPr>
          <p:cNvPr id="28726" name="Text Box 54"/>
          <p:cNvSpPr txBox="1">
            <a:spLocks noChangeArrowheads="1"/>
          </p:cNvSpPr>
          <p:nvPr/>
        </p:nvSpPr>
        <p:spPr bwMode="auto">
          <a:xfrm>
            <a:off x="6746875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東</a:t>
            </a:r>
          </a:p>
          <a:p>
            <a:r>
              <a:rPr kumimoji="1" lang="zh-TW" altLang="en-US" sz="1400">
                <a:ea typeface="SimHei" pitchFamily="49" charset="-122"/>
              </a:rPr>
              <a:t>周</a:t>
            </a:r>
          </a:p>
        </p:txBody>
      </p:sp>
      <p:sp>
        <p:nvSpPr>
          <p:cNvPr id="28727" name="Text Box 55"/>
          <p:cNvSpPr txBox="1">
            <a:spLocks noChangeArrowheads="1"/>
          </p:cNvSpPr>
          <p:nvPr/>
        </p:nvSpPr>
        <p:spPr bwMode="auto">
          <a:xfrm>
            <a:off x="7294563" y="1208088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秦</a:t>
            </a:r>
          </a:p>
        </p:txBody>
      </p:sp>
      <p:sp>
        <p:nvSpPr>
          <p:cNvPr id="28728" name="Text Box 56"/>
          <p:cNvSpPr txBox="1">
            <a:spLocks noChangeArrowheads="1"/>
          </p:cNvSpPr>
          <p:nvPr/>
        </p:nvSpPr>
        <p:spPr bwMode="auto">
          <a:xfrm>
            <a:off x="7459663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西</a:t>
            </a:r>
          </a:p>
          <a:p>
            <a:r>
              <a:rPr kumimoji="1" lang="zh-TW" altLang="en-US" sz="1400">
                <a:ea typeface="SimHei" pitchFamily="49" charset="-122"/>
              </a:rPr>
              <a:t>漢</a:t>
            </a:r>
          </a:p>
        </p:txBody>
      </p:sp>
      <p:sp>
        <p:nvSpPr>
          <p:cNvPr id="28729" name="Text Box 57"/>
          <p:cNvSpPr txBox="1">
            <a:spLocks noChangeArrowheads="1"/>
          </p:cNvSpPr>
          <p:nvPr/>
        </p:nvSpPr>
        <p:spPr bwMode="auto">
          <a:xfrm>
            <a:off x="7639050" y="120967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新</a:t>
            </a:r>
          </a:p>
        </p:txBody>
      </p:sp>
      <p:sp>
        <p:nvSpPr>
          <p:cNvPr id="28730" name="Text Box 58"/>
          <p:cNvSpPr txBox="1">
            <a:spLocks noChangeArrowheads="1"/>
          </p:cNvSpPr>
          <p:nvPr/>
        </p:nvSpPr>
        <p:spPr bwMode="auto">
          <a:xfrm>
            <a:off x="7785100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東</a:t>
            </a:r>
          </a:p>
          <a:p>
            <a:r>
              <a:rPr kumimoji="1" lang="zh-TW" altLang="en-US" sz="1400">
                <a:ea typeface="SimHei" pitchFamily="49" charset="-122"/>
              </a:rPr>
              <a:t>漢</a:t>
            </a:r>
          </a:p>
        </p:txBody>
      </p:sp>
      <p:sp>
        <p:nvSpPr>
          <p:cNvPr id="28731" name="Text Box 59" descr="Stationery"/>
          <p:cNvSpPr txBox="1">
            <a:spLocks noChangeArrowheads="1"/>
          </p:cNvSpPr>
          <p:nvPr/>
        </p:nvSpPr>
        <p:spPr bwMode="auto">
          <a:xfrm>
            <a:off x="5354638" y="5945188"/>
            <a:ext cx="930275" cy="7064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>
                <a:ea typeface="SimHei" pitchFamily="49" charset="-122"/>
              </a:rPr>
              <a:t>士師</a:t>
            </a:r>
          </a:p>
          <a:p>
            <a:pPr algn="ctr"/>
            <a:r>
              <a:rPr lang="en-US" altLang="zh-TW">
                <a:solidFill>
                  <a:schemeClr val="accent2"/>
                </a:solidFill>
                <a:ea typeface="新細明體" charset="-120"/>
              </a:rPr>
              <a:t>Judges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28732" name="Text Box 60"/>
          <p:cNvSpPr txBox="1">
            <a:spLocks noChangeArrowheads="1"/>
          </p:cNvSpPr>
          <p:nvPr/>
        </p:nvSpPr>
        <p:spPr bwMode="auto">
          <a:xfrm>
            <a:off x="695325" y="1655763"/>
            <a:ext cx="395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200">
                <a:ea typeface="新細明體" charset="-120"/>
              </a:rPr>
              <a:t>BC</a:t>
            </a:r>
          </a:p>
        </p:txBody>
      </p:sp>
      <p:sp>
        <p:nvSpPr>
          <p:cNvPr id="28733" name="AutoShape 61"/>
          <p:cNvSpPr>
            <a:spLocks/>
          </p:cNvSpPr>
          <p:nvPr/>
        </p:nvSpPr>
        <p:spPr bwMode="auto">
          <a:xfrm rot="16200000">
            <a:off x="2787650" y="2271713"/>
            <a:ext cx="209550" cy="3873500"/>
          </a:xfrm>
          <a:prstGeom prst="leftBrace">
            <a:avLst>
              <a:gd name="adj1" fmla="val 154040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34" name="AutoShape 62"/>
          <p:cNvSpPr>
            <a:spLocks/>
          </p:cNvSpPr>
          <p:nvPr/>
        </p:nvSpPr>
        <p:spPr bwMode="auto">
          <a:xfrm rot="16200000">
            <a:off x="5235575" y="3965575"/>
            <a:ext cx="209550" cy="488950"/>
          </a:xfrm>
          <a:prstGeom prst="leftBrace">
            <a:avLst>
              <a:gd name="adj1" fmla="val 43177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35" name="Text Box 63"/>
          <p:cNvSpPr txBox="1">
            <a:spLocks noChangeArrowheads="1"/>
          </p:cNvSpPr>
          <p:nvPr/>
        </p:nvSpPr>
        <p:spPr bwMode="auto">
          <a:xfrm>
            <a:off x="2497138" y="4349750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創世記</a:t>
            </a:r>
          </a:p>
        </p:txBody>
      </p:sp>
      <p:sp>
        <p:nvSpPr>
          <p:cNvPr id="28736" name="Text Box 64"/>
          <p:cNvSpPr txBox="1">
            <a:spLocks noChangeArrowheads="1"/>
          </p:cNvSpPr>
          <p:nvPr/>
        </p:nvSpPr>
        <p:spPr bwMode="auto">
          <a:xfrm>
            <a:off x="4833938" y="4349750"/>
            <a:ext cx="9969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出埃及記</a:t>
            </a:r>
          </a:p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利未記</a:t>
            </a:r>
          </a:p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民數記</a:t>
            </a:r>
          </a:p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申命記</a:t>
            </a:r>
          </a:p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約書亞記</a:t>
            </a:r>
          </a:p>
        </p:txBody>
      </p:sp>
      <p:sp>
        <p:nvSpPr>
          <p:cNvPr id="56" name="Line 65"/>
          <p:cNvSpPr>
            <a:spLocks noChangeShapeType="1"/>
          </p:cNvSpPr>
          <p:nvPr/>
        </p:nvSpPr>
        <p:spPr bwMode="auto">
          <a:xfrm flipH="1" flipV="1">
            <a:off x="5859463" y="3352800"/>
            <a:ext cx="160337" cy="2730500"/>
          </a:xfrm>
          <a:prstGeom prst="line">
            <a:avLst/>
          </a:prstGeom>
          <a:noFill/>
          <a:ln w="9525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Up Arrow 1"/>
          <p:cNvSpPr/>
          <p:nvPr/>
        </p:nvSpPr>
        <p:spPr>
          <a:xfrm>
            <a:off x="5815012" y="1295400"/>
            <a:ext cx="204788" cy="558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8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38163" y="328613"/>
            <a:ext cx="1401762" cy="682625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538163" y="5657850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38163" y="4887913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538163" y="4133850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538163" y="3363913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538163" y="2601913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538163" y="1085850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538163" y="1839913"/>
            <a:ext cx="1401762" cy="68262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531813" y="4191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迦南七族</a:t>
            </a:r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531813" y="1208088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赫人 </a:t>
            </a:r>
          </a:p>
        </p:txBody>
      </p:sp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531813" y="3484563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迦南人 </a:t>
            </a:r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531813" y="2725738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亞摩利人 </a:t>
            </a: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531813" y="5002213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希未人 </a:t>
            </a:r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531813" y="4243388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比利洗人 </a:t>
            </a:r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538163" y="1966913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革迦撒人 </a:t>
            </a:r>
          </a:p>
        </p:txBody>
      </p:sp>
      <p:sp>
        <p:nvSpPr>
          <p:cNvPr id="57363" name="Rectangle 19"/>
          <p:cNvSpPr>
            <a:spLocks noChangeArrowheads="1"/>
          </p:cNvSpPr>
          <p:nvPr/>
        </p:nvSpPr>
        <p:spPr bwMode="auto">
          <a:xfrm>
            <a:off x="531813" y="5768975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耶布斯人 </a:t>
            </a:r>
          </a:p>
        </p:txBody>
      </p:sp>
      <p:sp>
        <p:nvSpPr>
          <p:cNvPr id="57365" name="Rectangle 21"/>
          <p:cNvSpPr>
            <a:spLocks noChangeArrowheads="1"/>
          </p:cNvSpPr>
          <p:nvPr/>
        </p:nvSpPr>
        <p:spPr bwMode="auto">
          <a:xfrm>
            <a:off x="2228850" y="1208088"/>
            <a:ext cx="2139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恐懼之子 </a:t>
            </a:r>
          </a:p>
        </p:txBody>
      </p:sp>
      <p:sp>
        <p:nvSpPr>
          <p:cNvPr id="57366" name="Rectangle 22"/>
          <p:cNvSpPr>
            <a:spLocks noChangeArrowheads="1"/>
          </p:cNvSpPr>
          <p:nvPr/>
        </p:nvSpPr>
        <p:spPr bwMode="auto">
          <a:xfrm>
            <a:off x="2228850" y="3484563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低地族 </a:t>
            </a:r>
          </a:p>
        </p:txBody>
      </p:sp>
      <p:sp>
        <p:nvSpPr>
          <p:cNvPr id="57367" name="Rectangle 23"/>
          <p:cNvSpPr>
            <a:spLocks noChangeArrowheads="1"/>
          </p:cNvSpPr>
          <p:nvPr/>
        </p:nvSpPr>
        <p:spPr bwMode="auto">
          <a:xfrm>
            <a:off x="2228850" y="2725738"/>
            <a:ext cx="247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山地族，有名的 </a:t>
            </a:r>
          </a:p>
        </p:txBody>
      </p:sp>
      <p:sp>
        <p:nvSpPr>
          <p:cNvPr id="57368" name="Rectangle 24"/>
          <p:cNvSpPr>
            <a:spLocks noChangeArrowheads="1"/>
          </p:cNvSpPr>
          <p:nvPr/>
        </p:nvSpPr>
        <p:spPr bwMode="auto">
          <a:xfrm>
            <a:off x="2228850" y="50022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村民</a:t>
            </a:r>
          </a:p>
        </p:txBody>
      </p:sp>
      <p:sp>
        <p:nvSpPr>
          <p:cNvPr id="57369" name="Rectangle 25"/>
          <p:cNvSpPr>
            <a:spLocks noChangeArrowheads="1"/>
          </p:cNvSpPr>
          <p:nvPr/>
        </p:nvSpPr>
        <p:spPr bwMode="auto">
          <a:xfrm>
            <a:off x="2228850" y="4243388"/>
            <a:ext cx="170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隸屬於村莊</a:t>
            </a:r>
          </a:p>
        </p:txBody>
      </p:sp>
      <p:sp>
        <p:nvSpPr>
          <p:cNvPr id="57370" name="Rectangle 26"/>
          <p:cNvSpPr>
            <a:spLocks noChangeArrowheads="1"/>
          </p:cNvSpPr>
          <p:nvPr/>
        </p:nvSpPr>
        <p:spPr bwMode="auto">
          <a:xfrm>
            <a:off x="2228850" y="1966913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黏土地的居民 </a:t>
            </a:r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2228850" y="5761038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踹穀者 </a:t>
            </a:r>
          </a:p>
        </p:txBody>
      </p:sp>
      <p:sp>
        <p:nvSpPr>
          <p:cNvPr id="57379" name="Line 35"/>
          <p:cNvSpPr>
            <a:spLocks noChangeShapeType="1"/>
          </p:cNvSpPr>
          <p:nvPr/>
        </p:nvSpPr>
        <p:spPr bwMode="auto">
          <a:xfrm>
            <a:off x="0" y="1801813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0" name="Line 36"/>
          <p:cNvSpPr>
            <a:spLocks noChangeShapeType="1"/>
          </p:cNvSpPr>
          <p:nvPr/>
        </p:nvSpPr>
        <p:spPr bwMode="auto">
          <a:xfrm>
            <a:off x="0" y="2563813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1" name="Line 37"/>
          <p:cNvSpPr>
            <a:spLocks noChangeShapeType="1"/>
          </p:cNvSpPr>
          <p:nvPr/>
        </p:nvSpPr>
        <p:spPr bwMode="auto">
          <a:xfrm>
            <a:off x="0" y="3325813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2" name="Line 38"/>
          <p:cNvSpPr>
            <a:spLocks noChangeShapeType="1"/>
          </p:cNvSpPr>
          <p:nvPr/>
        </p:nvSpPr>
        <p:spPr bwMode="auto">
          <a:xfrm>
            <a:off x="0" y="4092575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3" name="Line 39"/>
          <p:cNvSpPr>
            <a:spLocks noChangeShapeType="1"/>
          </p:cNvSpPr>
          <p:nvPr/>
        </p:nvSpPr>
        <p:spPr bwMode="auto">
          <a:xfrm>
            <a:off x="0" y="4851400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4" name="Line 40"/>
          <p:cNvSpPr>
            <a:spLocks noChangeShapeType="1"/>
          </p:cNvSpPr>
          <p:nvPr/>
        </p:nvSpPr>
        <p:spPr bwMode="auto">
          <a:xfrm>
            <a:off x="0" y="5614988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5" name="Line 41"/>
          <p:cNvSpPr>
            <a:spLocks noChangeShapeType="1"/>
          </p:cNvSpPr>
          <p:nvPr/>
        </p:nvSpPr>
        <p:spPr bwMode="auto">
          <a:xfrm>
            <a:off x="0" y="6383338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86" name="Line 42"/>
          <p:cNvSpPr>
            <a:spLocks noChangeShapeType="1"/>
          </p:cNvSpPr>
          <p:nvPr/>
        </p:nvSpPr>
        <p:spPr bwMode="auto">
          <a:xfrm>
            <a:off x="0" y="1054100"/>
            <a:ext cx="9144000" cy="0"/>
          </a:xfrm>
          <a:prstGeom prst="line">
            <a:avLst/>
          </a:prstGeom>
          <a:noFill/>
          <a:ln w="952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7389" name="Picture 45" descr="map-7-nations-of-canaan_s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3" r="22896"/>
          <a:stretch>
            <a:fillRect/>
          </a:stretch>
        </p:blipFill>
        <p:spPr bwMode="auto">
          <a:xfrm>
            <a:off x="4783138" y="0"/>
            <a:ext cx="43529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90" name="Text Box 46"/>
          <p:cNvSpPr txBox="1">
            <a:spLocks noChangeArrowheads="1"/>
          </p:cNvSpPr>
          <p:nvPr/>
        </p:nvSpPr>
        <p:spPr bwMode="auto">
          <a:xfrm>
            <a:off x="8074025" y="684213"/>
            <a:ext cx="879475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希未人</a:t>
            </a:r>
          </a:p>
        </p:txBody>
      </p:sp>
      <p:sp>
        <p:nvSpPr>
          <p:cNvPr id="57391" name="Text Box 47"/>
          <p:cNvSpPr txBox="1">
            <a:spLocks noChangeArrowheads="1"/>
          </p:cNvSpPr>
          <p:nvPr/>
        </p:nvSpPr>
        <p:spPr bwMode="auto">
          <a:xfrm>
            <a:off x="7234238" y="1836738"/>
            <a:ext cx="1108075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革迦撒人</a:t>
            </a:r>
          </a:p>
        </p:txBody>
      </p:sp>
      <p:sp>
        <p:nvSpPr>
          <p:cNvPr id="57392" name="Text Box 48"/>
          <p:cNvSpPr txBox="1">
            <a:spLocks noChangeArrowheads="1"/>
          </p:cNvSpPr>
          <p:nvPr/>
        </p:nvSpPr>
        <p:spPr bwMode="auto">
          <a:xfrm>
            <a:off x="6761163" y="3678238"/>
            <a:ext cx="1108075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亞摩利人</a:t>
            </a:r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6224588" y="4333875"/>
            <a:ext cx="1108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耶布斯人</a:t>
            </a:r>
          </a:p>
        </p:txBody>
      </p:sp>
      <p:sp>
        <p:nvSpPr>
          <p:cNvPr id="57394" name="Text Box 50"/>
          <p:cNvSpPr txBox="1">
            <a:spLocks noChangeArrowheads="1"/>
          </p:cNvSpPr>
          <p:nvPr/>
        </p:nvSpPr>
        <p:spPr bwMode="auto">
          <a:xfrm rot="-3264318">
            <a:off x="6319044" y="2759869"/>
            <a:ext cx="879475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迦南人</a:t>
            </a:r>
          </a:p>
        </p:txBody>
      </p:sp>
      <p:sp>
        <p:nvSpPr>
          <p:cNvPr id="57395" name="Text Box 51"/>
          <p:cNvSpPr txBox="1">
            <a:spLocks noChangeArrowheads="1"/>
          </p:cNvSpPr>
          <p:nvPr/>
        </p:nvSpPr>
        <p:spPr bwMode="auto">
          <a:xfrm>
            <a:off x="4789488" y="4679950"/>
            <a:ext cx="1108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比利洗人</a:t>
            </a:r>
          </a:p>
        </p:txBody>
      </p:sp>
      <p:sp>
        <p:nvSpPr>
          <p:cNvPr id="57396" name="Text Box 52"/>
          <p:cNvSpPr txBox="1">
            <a:spLocks noChangeArrowheads="1"/>
          </p:cNvSpPr>
          <p:nvPr/>
        </p:nvSpPr>
        <p:spPr bwMode="auto">
          <a:xfrm rot="-2928844">
            <a:off x="5657056" y="5441157"/>
            <a:ext cx="6508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itchFamily="49" charset="-122"/>
              </a:rPr>
              <a:t>赫人</a:t>
            </a:r>
          </a:p>
        </p:txBody>
      </p:sp>
      <p:sp>
        <p:nvSpPr>
          <p:cNvPr id="57397" name="Rectangle 53"/>
          <p:cNvSpPr>
            <a:spLocks noChangeArrowheads="1"/>
          </p:cNvSpPr>
          <p:nvPr/>
        </p:nvSpPr>
        <p:spPr bwMode="auto">
          <a:xfrm>
            <a:off x="1979613" y="328613"/>
            <a:ext cx="2746375" cy="682625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7398" name="Rectangle 54"/>
          <p:cNvSpPr>
            <a:spLocks noChangeArrowheads="1"/>
          </p:cNvSpPr>
          <p:nvPr/>
        </p:nvSpPr>
        <p:spPr bwMode="auto">
          <a:xfrm>
            <a:off x="2228850" y="4191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F5F5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原文字義、字根</a:t>
            </a: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>
            <a:off x="8189481" y="3971699"/>
            <a:ext cx="877163" cy="369332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itchFamily="49" charset="-122"/>
              </a:rPr>
              <a:t>亞捫人</a:t>
            </a:r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8207987" y="5075816"/>
            <a:ext cx="877163" cy="369332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itchFamily="49" charset="-122"/>
              </a:rPr>
              <a:t>摩押人</a:t>
            </a:r>
          </a:p>
        </p:txBody>
      </p:sp>
      <p:sp>
        <p:nvSpPr>
          <p:cNvPr id="46" name="Text Box 47"/>
          <p:cNvSpPr txBox="1">
            <a:spLocks noChangeArrowheads="1"/>
          </p:cNvSpPr>
          <p:nvPr/>
        </p:nvSpPr>
        <p:spPr bwMode="auto">
          <a:xfrm>
            <a:off x="7332663" y="6226863"/>
            <a:ext cx="877163" cy="369332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itchFamily="49" charset="-122"/>
              </a:rPr>
              <a:t>以東人</a:t>
            </a:r>
          </a:p>
        </p:txBody>
      </p:sp>
      <p:sp>
        <p:nvSpPr>
          <p:cNvPr id="47" name="Text Box 47"/>
          <p:cNvSpPr txBox="1">
            <a:spLocks noChangeArrowheads="1"/>
          </p:cNvSpPr>
          <p:nvPr/>
        </p:nvSpPr>
        <p:spPr bwMode="auto">
          <a:xfrm>
            <a:off x="8244273" y="6492700"/>
            <a:ext cx="877163" cy="369332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itchFamily="49" charset="-122"/>
              </a:rPr>
              <a:t>米甸人</a:t>
            </a:r>
          </a:p>
        </p:txBody>
      </p:sp>
    </p:spTree>
    <p:extLst>
      <p:ext uri="{BB962C8B-B14F-4D97-AF65-F5344CB8AC3E}">
        <p14:creationId xmlns:p14="http://schemas.microsoft.com/office/powerpoint/2010/main" val="28728872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12 tribes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4368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4" name="Freeform 22"/>
          <p:cNvSpPr>
            <a:spLocks/>
          </p:cNvSpPr>
          <p:nvPr/>
        </p:nvSpPr>
        <p:spPr bwMode="auto">
          <a:xfrm>
            <a:off x="4460875" y="3417888"/>
            <a:ext cx="1854200" cy="306387"/>
          </a:xfrm>
          <a:custGeom>
            <a:avLst/>
            <a:gdLst>
              <a:gd name="T0" fmla="*/ 1168 w 1168"/>
              <a:gd name="T1" fmla="*/ 167 h 193"/>
              <a:gd name="T2" fmla="*/ 912 w 1168"/>
              <a:gd name="T3" fmla="*/ 39 h 193"/>
              <a:gd name="T4" fmla="*/ 572 w 1168"/>
              <a:gd name="T5" fmla="*/ 26 h 193"/>
              <a:gd name="T6" fmla="*/ 0 w 1168"/>
              <a:gd name="T7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" h="193">
                <a:moveTo>
                  <a:pt x="1168" y="167"/>
                </a:moveTo>
                <a:cubicBezTo>
                  <a:pt x="1125" y="146"/>
                  <a:pt x="1011" y="63"/>
                  <a:pt x="912" y="39"/>
                </a:cubicBezTo>
                <a:cubicBezTo>
                  <a:pt x="813" y="15"/>
                  <a:pt x="724" y="0"/>
                  <a:pt x="572" y="26"/>
                </a:cubicBezTo>
                <a:cubicBezTo>
                  <a:pt x="420" y="52"/>
                  <a:pt x="119" y="158"/>
                  <a:pt x="0" y="193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4127500" y="0"/>
            <a:ext cx="1054100" cy="3225800"/>
          </a:xfrm>
          <a:custGeom>
            <a:avLst/>
            <a:gdLst>
              <a:gd name="T0" fmla="*/ 664 w 664"/>
              <a:gd name="T1" fmla="*/ 0 h 2032"/>
              <a:gd name="T2" fmla="*/ 148 w 664"/>
              <a:gd name="T3" fmla="*/ 841 h 2032"/>
              <a:gd name="T4" fmla="*/ 0 w 664"/>
              <a:gd name="T5" fmla="*/ 2032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4" h="2032">
                <a:moveTo>
                  <a:pt x="664" y="0"/>
                </a:moveTo>
                <a:cubicBezTo>
                  <a:pt x="578" y="140"/>
                  <a:pt x="259" y="502"/>
                  <a:pt x="148" y="841"/>
                </a:cubicBezTo>
                <a:cubicBezTo>
                  <a:pt x="37" y="1180"/>
                  <a:pt x="31" y="1784"/>
                  <a:pt x="0" y="2032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4572000" y="1600200"/>
            <a:ext cx="457200" cy="762000"/>
          </a:xfrm>
          <a:custGeom>
            <a:avLst/>
            <a:gdLst>
              <a:gd name="T0" fmla="*/ 288 w 288"/>
              <a:gd name="T1" fmla="*/ 0 h 480"/>
              <a:gd name="T2" fmla="*/ 144 w 288"/>
              <a:gd name="T3" fmla="*/ 240 h 480"/>
              <a:gd name="T4" fmla="*/ 0 w 288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" h="480">
                <a:moveTo>
                  <a:pt x="288" y="0"/>
                </a:moveTo>
                <a:cubicBezTo>
                  <a:pt x="240" y="80"/>
                  <a:pt x="192" y="160"/>
                  <a:pt x="144" y="240"/>
                </a:cubicBezTo>
                <a:cubicBezTo>
                  <a:pt x="96" y="320"/>
                  <a:pt x="48" y="408"/>
                  <a:pt x="0" y="4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auto">
          <a:xfrm>
            <a:off x="5610225" y="2249488"/>
            <a:ext cx="822325" cy="1593850"/>
          </a:xfrm>
          <a:custGeom>
            <a:avLst/>
            <a:gdLst>
              <a:gd name="T0" fmla="*/ 498 w 518"/>
              <a:gd name="T1" fmla="*/ 935 h 1004"/>
              <a:gd name="T2" fmla="*/ 450 w 518"/>
              <a:gd name="T3" fmla="*/ 935 h 1004"/>
              <a:gd name="T4" fmla="*/ 358 w 518"/>
              <a:gd name="T5" fmla="*/ 521 h 1004"/>
              <a:gd name="T6" fmla="*/ 0 w 518"/>
              <a:gd name="T7" fmla="*/ 0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8" h="1004">
                <a:moveTo>
                  <a:pt x="498" y="935"/>
                </a:moveTo>
                <a:cubicBezTo>
                  <a:pt x="518" y="955"/>
                  <a:pt x="473" y="1004"/>
                  <a:pt x="450" y="935"/>
                </a:cubicBezTo>
                <a:cubicBezTo>
                  <a:pt x="427" y="866"/>
                  <a:pt x="433" y="677"/>
                  <a:pt x="358" y="521"/>
                </a:cubicBezTo>
                <a:cubicBezTo>
                  <a:pt x="283" y="365"/>
                  <a:pt x="75" y="109"/>
                  <a:pt x="0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3" name="Freeform 11"/>
          <p:cNvSpPr>
            <a:spLocks/>
          </p:cNvSpPr>
          <p:nvPr/>
        </p:nvSpPr>
        <p:spPr bwMode="auto">
          <a:xfrm>
            <a:off x="4419600" y="3124200"/>
            <a:ext cx="2133600" cy="1600200"/>
          </a:xfrm>
          <a:custGeom>
            <a:avLst/>
            <a:gdLst>
              <a:gd name="T0" fmla="*/ 1344 w 1344"/>
              <a:gd name="T1" fmla="*/ 1008 h 1008"/>
              <a:gd name="T2" fmla="*/ 864 w 1344"/>
              <a:gd name="T3" fmla="*/ 624 h 1008"/>
              <a:gd name="T4" fmla="*/ 288 w 1344"/>
              <a:gd name="T5" fmla="*/ 192 h 1008"/>
              <a:gd name="T6" fmla="*/ 0 w 1344"/>
              <a:gd name="T7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4" h="1008">
                <a:moveTo>
                  <a:pt x="1344" y="1008"/>
                </a:moveTo>
                <a:cubicBezTo>
                  <a:pt x="1192" y="884"/>
                  <a:pt x="1040" y="760"/>
                  <a:pt x="864" y="624"/>
                </a:cubicBezTo>
                <a:cubicBezTo>
                  <a:pt x="688" y="488"/>
                  <a:pt x="432" y="296"/>
                  <a:pt x="288" y="192"/>
                </a:cubicBezTo>
                <a:cubicBezTo>
                  <a:pt x="144" y="88"/>
                  <a:pt x="192" y="152"/>
                  <a:pt x="0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4" name="Freeform 12"/>
          <p:cNvSpPr>
            <a:spLocks/>
          </p:cNvSpPr>
          <p:nvPr/>
        </p:nvSpPr>
        <p:spPr bwMode="auto">
          <a:xfrm>
            <a:off x="4876800" y="3810000"/>
            <a:ext cx="685800" cy="1371600"/>
          </a:xfrm>
          <a:custGeom>
            <a:avLst/>
            <a:gdLst>
              <a:gd name="T0" fmla="*/ 432 w 432"/>
              <a:gd name="T1" fmla="*/ 864 h 864"/>
              <a:gd name="T2" fmla="*/ 336 w 432"/>
              <a:gd name="T3" fmla="*/ 432 h 864"/>
              <a:gd name="T4" fmla="*/ 0 w 432"/>
              <a:gd name="T5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864">
                <a:moveTo>
                  <a:pt x="432" y="864"/>
                </a:moveTo>
                <a:cubicBezTo>
                  <a:pt x="420" y="720"/>
                  <a:pt x="408" y="576"/>
                  <a:pt x="336" y="432"/>
                </a:cubicBezTo>
                <a:cubicBezTo>
                  <a:pt x="264" y="288"/>
                  <a:pt x="128" y="120"/>
                  <a:pt x="0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5" name="Freeform 13"/>
          <p:cNvSpPr>
            <a:spLocks/>
          </p:cNvSpPr>
          <p:nvPr/>
        </p:nvSpPr>
        <p:spPr bwMode="auto">
          <a:xfrm>
            <a:off x="3200400" y="3505200"/>
            <a:ext cx="1066800" cy="838200"/>
          </a:xfrm>
          <a:custGeom>
            <a:avLst/>
            <a:gdLst>
              <a:gd name="T0" fmla="*/ 0 w 672"/>
              <a:gd name="T1" fmla="*/ 528 h 528"/>
              <a:gd name="T2" fmla="*/ 432 w 672"/>
              <a:gd name="T3" fmla="*/ 288 h 528"/>
              <a:gd name="T4" fmla="*/ 672 w 672"/>
              <a:gd name="T5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2" h="528">
                <a:moveTo>
                  <a:pt x="0" y="528"/>
                </a:moveTo>
                <a:cubicBezTo>
                  <a:pt x="160" y="452"/>
                  <a:pt x="320" y="376"/>
                  <a:pt x="432" y="288"/>
                </a:cubicBezTo>
                <a:cubicBezTo>
                  <a:pt x="544" y="200"/>
                  <a:pt x="608" y="88"/>
                  <a:pt x="672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251325" y="22225"/>
            <a:ext cx="13366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米所波大米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4860925" y="1241425"/>
            <a:ext cx="13366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迦南王耶賓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6172200" y="3581400"/>
            <a:ext cx="6508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亞捫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6359525" y="4670425"/>
            <a:ext cx="6508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米甸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257800" y="5105400"/>
            <a:ext cx="6508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摩押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590800" y="4191000"/>
            <a:ext cx="8794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非利士</a:t>
            </a:r>
          </a:p>
        </p:txBody>
      </p:sp>
      <p:sp>
        <p:nvSpPr>
          <p:cNvPr id="3092" name="Freeform 20"/>
          <p:cNvSpPr>
            <a:spLocks/>
          </p:cNvSpPr>
          <p:nvPr/>
        </p:nvSpPr>
        <p:spPr bwMode="auto">
          <a:xfrm>
            <a:off x="3657600" y="3886200"/>
            <a:ext cx="877888" cy="2392363"/>
          </a:xfrm>
          <a:custGeom>
            <a:avLst/>
            <a:gdLst>
              <a:gd name="T0" fmla="*/ 0 w 553"/>
              <a:gd name="T1" fmla="*/ 1507 h 1507"/>
              <a:gd name="T2" fmla="*/ 132 w 553"/>
              <a:gd name="T3" fmla="*/ 677 h 1507"/>
              <a:gd name="T4" fmla="*/ 553 w 553"/>
              <a:gd name="T5" fmla="*/ 0 h 1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3" h="1507">
                <a:moveTo>
                  <a:pt x="0" y="1507"/>
                </a:moveTo>
                <a:cubicBezTo>
                  <a:pt x="22" y="1369"/>
                  <a:pt x="40" y="928"/>
                  <a:pt x="132" y="677"/>
                </a:cubicBezTo>
                <a:cubicBezTo>
                  <a:pt x="224" y="426"/>
                  <a:pt x="465" y="141"/>
                  <a:pt x="553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3235325" y="6100763"/>
            <a:ext cx="879475" cy="376237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FFFFFF"/>
                </a:solidFill>
                <a:ea typeface="SimHei" pitchFamily="49" charset="-122"/>
              </a:rPr>
              <a:t>亞瑪力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288925" y="477838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士師時代</a:t>
            </a:r>
          </a:p>
        </p:txBody>
      </p:sp>
    </p:spTree>
    <p:extLst>
      <p:ext uri="{BB962C8B-B14F-4D97-AF65-F5344CB8AC3E}">
        <p14:creationId xmlns:p14="http://schemas.microsoft.com/office/powerpoint/2010/main" val="69248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ce.fhl.net/liang/lax/lax-2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811" y="4353"/>
            <a:ext cx="4992189" cy="676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bca.us/articles/2009052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353"/>
            <a:ext cx="5181600" cy="685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44622"/>
            <a:ext cx="40318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沒有完全征服迦南敵人</a:t>
            </a:r>
            <a:endParaRPr lang="en-US" altLang="zh-TW" sz="3000" dirty="0" smtClean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日後成為網羅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2:3)</a:t>
            </a:r>
          </a:p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引誘百姓拜偶像離棄神</a:t>
            </a:r>
            <a:endParaRPr lang="en-US" altLang="zh-TW" sz="3000" dirty="0" smtClean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在信仰與道德上敗落</a:t>
            </a:r>
            <a:endParaRPr lang="en-US" altLang="zh-TW" sz="3000" dirty="0" smtClean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000" dirty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2419391"/>
            <a:ext cx="41518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神藉仇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敵攻擊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以色列人</a:t>
            </a:r>
            <a:endParaRPr lang="en-US" altLang="zh-TW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lvl="0"/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他們受苦時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呼就求神</a:t>
            </a:r>
            <a:endParaRPr lang="en-US" altLang="zh-TW" sz="30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lvl="0"/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神便與起士帥拯救他們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8" name="Picture 4" descr="http://121.img.pp.sohu.com/images/blog/2008/1/9/9/19/117f90617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0"/>
            <a:ext cx="52578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486400" y="43434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47905" y="37338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086600" y="3810000"/>
            <a:ext cx="228600" cy="2667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10668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438900" y="3202576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001000" y="9144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086600" y="2202765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86700" y="1946951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869283" y="3202576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62205" y="44577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812280" y="3274587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4635" y="323499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11</a:t>
            </a:r>
            <a:endParaRPr lang="en-US" sz="1400" dirty="0"/>
          </a:p>
        </p:txBody>
      </p:sp>
      <p:sp>
        <p:nvSpPr>
          <p:cNvPr id="22" name="Freeform 21"/>
          <p:cNvSpPr/>
          <p:nvPr/>
        </p:nvSpPr>
        <p:spPr>
          <a:xfrm>
            <a:off x="5146766" y="4689566"/>
            <a:ext cx="1894114" cy="574765"/>
          </a:xfrm>
          <a:custGeom>
            <a:avLst/>
            <a:gdLst>
              <a:gd name="connsiteX0" fmla="*/ 0 w 1894114"/>
              <a:gd name="connsiteY0" fmla="*/ 0 h 574765"/>
              <a:gd name="connsiteX1" fmla="*/ 39188 w 1894114"/>
              <a:gd name="connsiteY1" fmla="*/ 65314 h 574765"/>
              <a:gd name="connsiteX2" fmla="*/ 117565 w 1894114"/>
              <a:gd name="connsiteY2" fmla="*/ 130628 h 574765"/>
              <a:gd name="connsiteX3" fmla="*/ 195943 w 1894114"/>
              <a:gd name="connsiteY3" fmla="*/ 195943 h 574765"/>
              <a:gd name="connsiteX4" fmla="*/ 235131 w 1894114"/>
              <a:gd name="connsiteY4" fmla="*/ 274320 h 574765"/>
              <a:gd name="connsiteX5" fmla="*/ 248194 w 1894114"/>
              <a:gd name="connsiteY5" fmla="*/ 313508 h 574765"/>
              <a:gd name="connsiteX6" fmla="*/ 287383 w 1894114"/>
              <a:gd name="connsiteY6" fmla="*/ 326571 h 574765"/>
              <a:gd name="connsiteX7" fmla="*/ 378823 w 1894114"/>
              <a:gd name="connsiteY7" fmla="*/ 444137 h 574765"/>
              <a:gd name="connsiteX8" fmla="*/ 404948 w 1894114"/>
              <a:gd name="connsiteY8" fmla="*/ 483325 h 574765"/>
              <a:gd name="connsiteX9" fmla="*/ 483325 w 1894114"/>
              <a:gd name="connsiteY9" fmla="*/ 509451 h 574765"/>
              <a:gd name="connsiteX10" fmla="*/ 522514 w 1894114"/>
              <a:gd name="connsiteY10" fmla="*/ 535577 h 574765"/>
              <a:gd name="connsiteX11" fmla="*/ 613954 w 1894114"/>
              <a:gd name="connsiteY11" fmla="*/ 561703 h 574765"/>
              <a:gd name="connsiteX12" fmla="*/ 653143 w 1894114"/>
              <a:gd name="connsiteY12" fmla="*/ 574765 h 574765"/>
              <a:gd name="connsiteX13" fmla="*/ 1045028 w 1894114"/>
              <a:gd name="connsiteY13" fmla="*/ 561703 h 574765"/>
              <a:gd name="connsiteX14" fmla="*/ 1084217 w 1894114"/>
              <a:gd name="connsiteY14" fmla="*/ 548640 h 574765"/>
              <a:gd name="connsiteX15" fmla="*/ 1240971 w 1894114"/>
              <a:gd name="connsiteY15" fmla="*/ 470263 h 574765"/>
              <a:gd name="connsiteX16" fmla="*/ 1280160 w 1894114"/>
              <a:gd name="connsiteY16" fmla="*/ 457200 h 574765"/>
              <a:gd name="connsiteX17" fmla="*/ 1319348 w 1894114"/>
              <a:gd name="connsiteY17" fmla="*/ 444137 h 574765"/>
              <a:gd name="connsiteX18" fmla="*/ 1698171 w 1894114"/>
              <a:gd name="connsiteY18" fmla="*/ 444137 h 574765"/>
              <a:gd name="connsiteX19" fmla="*/ 1776548 w 1894114"/>
              <a:gd name="connsiteY19" fmla="*/ 418011 h 574765"/>
              <a:gd name="connsiteX20" fmla="*/ 1854925 w 1894114"/>
              <a:gd name="connsiteY20" fmla="*/ 404948 h 574765"/>
              <a:gd name="connsiteX21" fmla="*/ 1894114 w 1894114"/>
              <a:gd name="connsiteY21" fmla="*/ 378823 h 57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4114" h="574765">
                <a:moveTo>
                  <a:pt x="0" y="0"/>
                </a:moveTo>
                <a:cubicBezTo>
                  <a:pt x="13063" y="21771"/>
                  <a:pt x="23954" y="45002"/>
                  <a:pt x="39188" y="65314"/>
                </a:cubicBezTo>
                <a:cubicBezTo>
                  <a:pt x="77352" y="116200"/>
                  <a:pt x="73310" y="93749"/>
                  <a:pt x="117565" y="130628"/>
                </a:cubicBezTo>
                <a:cubicBezTo>
                  <a:pt x="218147" y="214446"/>
                  <a:pt x="98643" y="131076"/>
                  <a:pt x="195943" y="195943"/>
                </a:cubicBezTo>
                <a:cubicBezTo>
                  <a:pt x="228772" y="294435"/>
                  <a:pt x="184489" y="173038"/>
                  <a:pt x="235131" y="274320"/>
                </a:cubicBezTo>
                <a:cubicBezTo>
                  <a:pt x="241289" y="286636"/>
                  <a:pt x="238458" y="303772"/>
                  <a:pt x="248194" y="313508"/>
                </a:cubicBezTo>
                <a:cubicBezTo>
                  <a:pt x="257931" y="323244"/>
                  <a:pt x="274320" y="322217"/>
                  <a:pt x="287383" y="326571"/>
                </a:cubicBezTo>
                <a:cubicBezTo>
                  <a:pt x="419444" y="524663"/>
                  <a:pt x="276504" y="321354"/>
                  <a:pt x="378823" y="444137"/>
                </a:cubicBezTo>
                <a:cubicBezTo>
                  <a:pt x="388873" y="456198"/>
                  <a:pt x="391635" y="475004"/>
                  <a:pt x="404948" y="483325"/>
                </a:cubicBezTo>
                <a:cubicBezTo>
                  <a:pt x="428301" y="497921"/>
                  <a:pt x="460411" y="494175"/>
                  <a:pt x="483325" y="509451"/>
                </a:cubicBezTo>
                <a:cubicBezTo>
                  <a:pt x="496388" y="518160"/>
                  <a:pt x="508472" y="528556"/>
                  <a:pt x="522514" y="535577"/>
                </a:cubicBezTo>
                <a:cubicBezTo>
                  <a:pt x="543393" y="546016"/>
                  <a:pt x="594424" y="556123"/>
                  <a:pt x="613954" y="561703"/>
                </a:cubicBezTo>
                <a:cubicBezTo>
                  <a:pt x="627194" y="565486"/>
                  <a:pt x="640080" y="570411"/>
                  <a:pt x="653143" y="574765"/>
                </a:cubicBezTo>
                <a:cubicBezTo>
                  <a:pt x="783771" y="570411"/>
                  <a:pt x="914566" y="569610"/>
                  <a:pt x="1045028" y="561703"/>
                </a:cubicBezTo>
                <a:cubicBezTo>
                  <a:pt x="1058772" y="560870"/>
                  <a:pt x="1072180" y="555327"/>
                  <a:pt x="1084217" y="548640"/>
                </a:cubicBezTo>
                <a:cubicBezTo>
                  <a:pt x="1236154" y="464230"/>
                  <a:pt x="1088387" y="521124"/>
                  <a:pt x="1240971" y="470263"/>
                </a:cubicBezTo>
                <a:lnTo>
                  <a:pt x="1280160" y="457200"/>
                </a:lnTo>
                <a:lnTo>
                  <a:pt x="1319348" y="444137"/>
                </a:lnTo>
                <a:cubicBezTo>
                  <a:pt x="1482783" y="464567"/>
                  <a:pt x="1471982" y="469269"/>
                  <a:pt x="1698171" y="444137"/>
                </a:cubicBezTo>
                <a:cubicBezTo>
                  <a:pt x="1725541" y="441096"/>
                  <a:pt x="1749384" y="422538"/>
                  <a:pt x="1776548" y="418011"/>
                </a:cubicBezTo>
                <a:lnTo>
                  <a:pt x="1854925" y="404948"/>
                </a:lnTo>
                <a:lnTo>
                  <a:pt x="1894114" y="378823"/>
                </a:lnTo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146766" y="563880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 smtClean="0">
                <a:solidFill>
                  <a:schemeClr val="bg2">
                    <a:lumMod val="25000"/>
                  </a:schemeClr>
                </a:solidFill>
              </a:rPr>
              <a:t>西緬</a:t>
            </a:r>
            <a:endParaRPr lang="en-US" sz="1400" b="1" dirty="0">
              <a:solidFill>
                <a:schemeClr val="bg2">
                  <a:lumMod val="25000"/>
                </a:schemeClr>
              </a:solidFill>
              <a:ea typeface="文鼎大标宋简" pitchFamily="49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762205" y="172706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73472" y="16764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10</a:t>
            </a:r>
            <a:endParaRPr lang="en-US" sz="1400" dirty="0"/>
          </a:p>
        </p:txBody>
      </p:sp>
      <p:sp>
        <p:nvSpPr>
          <p:cNvPr id="28" name="Oval 27"/>
          <p:cNvSpPr/>
          <p:nvPr/>
        </p:nvSpPr>
        <p:spPr>
          <a:xfrm>
            <a:off x="5873931" y="36195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04527" y="357991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12</a:t>
            </a:r>
            <a:endParaRPr lang="en-US" sz="1400" dirty="0"/>
          </a:p>
        </p:txBody>
      </p:sp>
      <p:sp>
        <p:nvSpPr>
          <p:cNvPr id="24" name="Oval 23"/>
          <p:cNvSpPr/>
          <p:nvPr/>
        </p:nvSpPr>
        <p:spPr>
          <a:xfrm>
            <a:off x="6477000" y="1444950"/>
            <a:ext cx="247635" cy="3853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010400" y="1535496"/>
            <a:ext cx="197560" cy="36950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601378" y="2831789"/>
            <a:ext cx="332822" cy="1926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44507" y="4076700"/>
            <a:ext cx="266700" cy="2667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324079" y="2111614"/>
            <a:ext cx="999035" cy="307777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latin typeface="華康黑體 Std W9" pitchFamily="34" charset="-120"/>
                <a:ea typeface="華康黑體 Std W9" pitchFamily="34" charset="-120"/>
              </a:rPr>
              <a:t>底波拉</a:t>
            </a:r>
            <a:endParaRPr lang="en-US" sz="1400" dirty="0">
              <a:latin typeface="華康黑體 Std W9" pitchFamily="34" charset="-12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09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3174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作者：撒母耳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1749771"/>
            <a:ext cx="6734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按猶太人的「他勒目」法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典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(Talmud)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33600" y="2310825"/>
            <a:ext cx="5020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參士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18:31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、撒上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2:25,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7:15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2844225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撒母耳從各支派的文獻中編撰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64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752600"/>
            <a:ext cx="7380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著書時地：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1050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1000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間於示羅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27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752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著書時地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310825"/>
            <a:ext cx="5636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書名：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士師是什麼樣的人？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9495" y="3799582"/>
            <a:ext cx="70118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拯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救者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3:9,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6:14,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10:1,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13:5)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審判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英文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Judges(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4:4-5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附帶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工作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474922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共十二位士師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33599" y="2819400"/>
            <a:ext cx="68798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希伯來 </a:t>
            </a:r>
            <a:r>
              <a:rPr lang="en-US" altLang="zh-TW" sz="32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shophtim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，有審判，維護，懲治，管治的意思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89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joy.org.tw/images/goodnews/book8-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0"/>
            <a:ext cx="8915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613954"/>
            <a:ext cx="11429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200" b="1" dirty="0" smtClean="0"/>
              <a:t>俄陀聶</a:t>
            </a:r>
            <a:endParaRPr lang="en-US" sz="2200" b="1" dirty="0"/>
          </a:p>
        </p:txBody>
      </p:sp>
      <p:sp>
        <p:nvSpPr>
          <p:cNvPr id="3" name="Rectangle 2"/>
          <p:cNvSpPr/>
          <p:nvPr/>
        </p:nvSpPr>
        <p:spPr>
          <a:xfrm>
            <a:off x="761999" y="1752600"/>
            <a:ext cx="457199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89020" y="598564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219200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133600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738735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6394118"/>
            <a:ext cx="259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r>
              <a:rPr lang="zh-TW" altLang="en-US" sz="2400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sym typeface="Wingdings"/>
              </a:rPr>
              <a:t>=</a:t>
            </a:r>
            <a:r>
              <a:rPr lang="zh-TW" altLang="en-US" sz="2400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zh-TW" altLang="en-US" sz="2400" dirty="0" smtClean="0">
                <a:solidFill>
                  <a:srgbClr val="FF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記載較為詳盡</a:t>
            </a:r>
            <a:endParaRPr lang="en-US" sz="2400" dirty="0">
              <a:solidFill>
                <a:srgbClr val="FF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9833" y="4262735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6015335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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52600" y="1221432"/>
            <a:ext cx="3276600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不同支派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不同背景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不同個性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不同才能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209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t1.gstatic.com/images?q=tbn:ANd9GcT507nyW8SyUm21sJoEOZPUi5fhCh7ndTABYDbkHoASYdwRg-q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31" y="3276600"/>
            <a:ext cx="9144000" cy="36576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6577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士師不是君王，不是什麼屬靈偉人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33400"/>
            <a:ext cx="8770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他們是神在急難時所興起揀選的器皿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參亞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4:6)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990600"/>
            <a:ext cx="7398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耶和華才是真正的「王」和「拯救者」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1447800"/>
            <a:ext cx="8770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弟兄們哪，可見你們蒙召的，按著肉體有智慧的不多，有能力的不多，有尊貴的也不多。神卻揀選了世上愚拙的，叫有智慧的羞愧；又揀選了世上軟弱的，叫那強壯的羞愧。神也揀選了世上卑賤的，被人厭惡的，以及那無有的，為要廢掉那有的。使一切有血氣的，在神面前一個也不能自誇。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林前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1:26-29)</a:t>
            </a:r>
            <a:endParaRPr lang="zh-TW" altLang="en-US" sz="2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3386792"/>
            <a:ext cx="3602268" cy="2062103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儷黑 Std W7" pitchFamily="34" charset="-120"/>
                <a:ea typeface="華康儷黑 Std W7" pitchFamily="34" charset="-120"/>
              </a:rPr>
              <a:t>耶弗他─妓女之子</a:t>
            </a:r>
            <a:endParaRPr lang="en-US" altLang="zh-TW" sz="3200" dirty="0" smtClean="0">
              <a:latin typeface="華康儷黑 Std W7" pitchFamily="34" charset="-120"/>
              <a:ea typeface="華康儷黑 Std W7" pitchFamily="34" charset="-120"/>
            </a:endParaRPr>
          </a:p>
          <a:p>
            <a:r>
              <a:rPr lang="zh-TW" altLang="en-US" sz="3200" dirty="0" smtClean="0">
                <a:latin typeface="華康儷黑 Std W7" pitchFamily="34" charset="-120"/>
                <a:ea typeface="華康儷黑 Std W7" pitchFamily="34" charset="-120"/>
              </a:rPr>
              <a:t>基   甸─貧苦寒士</a:t>
            </a:r>
            <a:endParaRPr lang="en-US" altLang="zh-TW" sz="3200" dirty="0" smtClean="0">
              <a:latin typeface="華康儷黑 Std W7" pitchFamily="34" charset="-120"/>
              <a:ea typeface="華康儷黑 Std W7" pitchFamily="34" charset="-120"/>
            </a:endParaRPr>
          </a:p>
          <a:p>
            <a:r>
              <a:rPr lang="zh-TW" altLang="en-US" sz="3200" dirty="0" smtClean="0">
                <a:latin typeface="華康儷黑 Std W7" pitchFamily="34" charset="-120"/>
                <a:ea typeface="華康儷黑 Std W7" pitchFamily="34" charset="-120"/>
              </a:rPr>
              <a:t>底波拉─女流之輩</a:t>
            </a:r>
            <a:endParaRPr lang="en-US" altLang="zh-TW" sz="3200" dirty="0" smtClean="0">
              <a:latin typeface="華康儷黑 Std W7" pitchFamily="34" charset="-120"/>
              <a:ea typeface="華康儷黑 Std W7" pitchFamily="34" charset="-120"/>
            </a:endParaRPr>
          </a:p>
          <a:p>
            <a:r>
              <a:rPr lang="zh-TW" altLang="en-US" sz="3200" dirty="0" smtClean="0">
                <a:latin typeface="華康儷黑 Std W7" pitchFamily="34" charset="-120"/>
                <a:ea typeface="華康儷黑 Std W7" pitchFamily="34" charset="-120"/>
              </a:rPr>
              <a:t>珊   迦─村夫</a:t>
            </a:r>
            <a:r>
              <a:rPr lang="en-US" altLang="zh-TW" sz="3200" dirty="0" smtClean="0">
                <a:latin typeface="華康儷黑 Std W7" pitchFamily="34" charset="-120"/>
                <a:ea typeface="華康儷黑 Std W7" pitchFamily="34" charset="-120"/>
              </a:rPr>
              <a:t>....</a:t>
            </a:r>
            <a:endParaRPr lang="en-US" sz="3200" dirty="0">
              <a:latin typeface="華康儷黑 Std W7" pitchFamily="34" charset="-120"/>
              <a:ea typeface="華康儷黑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488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752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著書時地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310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書名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2844225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五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大網分段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76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 t="5250" r="23165" b="40964"/>
          <a:stretch/>
        </p:blipFill>
        <p:spPr bwMode="auto">
          <a:xfrm>
            <a:off x="1066801" y="24495"/>
            <a:ext cx="683963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06435" y="381000"/>
            <a:ext cx="523220" cy="25801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dirty="0" smtClean="0"/>
              <a:t>【</a:t>
            </a:r>
            <a:r>
              <a:rPr lang="zh-TW" altLang="en-US" sz="2200" dirty="0" smtClean="0"/>
              <a:t>舊約概論</a:t>
            </a:r>
            <a:r>
              <a:rPr lang="en-US" altLang="zh-TW" sz="2200" dirty="0"/>
              <a:t>】</a:t>
            </a:r>
            <a:r>
              <a:rPr lang="zh-TW" altLang="en-US" sz="2200" dirty="0" smtClean="0"/>
              <a:t>馬有藻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4038600"/>
            <a:ext cx="172354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敗落的慘況</a:t>
            </a:r>
            <a:endParaRPr lang="en-US" sz="2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1651" y="4038600"/>
            <a:ext cx="172354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敗落的結果</a:t>
            </a:r>
            <a:endParaRPr lang="en-US" sz="2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6604" y="3810000"/>
            <a:ext cx="118419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敗落</a:t>
            </a:r>
            <a:endParaRPr lang="en-US" altLang="zh-TW" sz="24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400" dirty="0">
                <a:latin typeface="華康宗楷體 Std W7" pitchFamily="66" charset="-120"/>
                <a:ea typeface="華康宗楷體 Std W7" pitchFamily="66" charset="-120"/>
              </a:rPr>
              <a:t>的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原因</a:t>
            </a:r>
            <a:endParaRPr lang="en-US" sz="2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5302" y="381000"/>
            <a:ext cx="415498" cy="369332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 smtClean="0"/>
              <a:t>序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89702" y="381000"/>
            <a:ext cx="646331" cy="369332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 smtClean="0"/>
              <a:t>主體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392668"/>
            <a:ext cx="415498" cy="369332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 smtClean="0"/>
              <a:t>跋</a:t>
            </a:r>
            <a:endParaRPr lang="en-US" b="1" dirty="0"/>
          </a:p>
        </p:txBody>
      </p:sp>
      <p:pic>
        <p:nvPicPr>
          <p:cNvPr id="7" name="Picture 2" descr="http://www.ch.fhl.net/xoops/uploads/tad_book3/20110531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2"/>
            <a:ext cx="9144001" cy="6900426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3200400" y="1747297"/>
            <a:ext cx="0" cy="2893700"/>
          </a:xfrm>
          <a:prstGeom prst="line">
            <a:avLst/>
          </a:prstGeom>
          <a:ln w="889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79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752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著書時地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310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書名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2844225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五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大網分段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598714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六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本書特點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878" y="1143000"/>
            <a:ext cx="47516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「那時以色到中沒有王，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各人任意而行」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17:6,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18:1,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19:1,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21:25)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39978" y="2743200"/>
            <a:ext cx="48077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「沒有趕出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(1:9,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27,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29,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30,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31,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33)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1000" y="3951982"/>
            <a:ext cx="30828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「叩拜別神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(2:11-12,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17,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19)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61435" y="5094982"/>
            <a:ext cx="2372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七次的循環 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6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4" name="Picture 46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130550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Line 5"/>
          <p:cNvSpPr>
            <a:spLocks noChangeShapeType="1"/>
          </p:cNvSpPr>
          <p:nvPr/>
        </p:nvSpPr>
        <p:spPr bwMode="auto">
          <a:xfrm flipV="1">
            <a:off x="381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914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V="1">
            <a:off x="1524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21336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33655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V="1">
            <a:off x="37338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V="1">
            <a:off x="4343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V="1">
            <a:off x="48768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54102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5867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V="1">
            <a:off x="61722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V="1">
            <a:off x="6629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V="1">
            <a:off x="70485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V="1">
            <a:off x="7329488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 flipV="1">
            <a:off x="7505700" y="3359150"/>
            <a:ext cx="0" cy="119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 flipV="1">
            <a:off x="76962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 flipV="1">
            <a:off x="8153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 flipV="1">
            <a:off x="86106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204788" y="3740150"/>
            <a:ext cx="36195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波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大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古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珊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田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738188" y="37401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1347788" y="3740150"/>
            <a:ext cx="36195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伊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957388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3189288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3557588" y="3740150"/>
            <a:ext cx="361950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南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耶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賓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4167188" y="37401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底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波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4703763" y="37401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5233988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甸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684838" y="3740150"/>
            <a:ext cx="3619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808080"/>
                </a:solidFill>
                <a:ea typeface="SimHei" pitchFamily="49" charset="-122"/>
              </a:rPr>
              <a:t>亞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808080"/>
                </a:solidFill>
                <a:ea typeface="SimHei" pitchFamily="49" charset="-122"/>
              </a:rPr>
              <a:t>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808080"/>
                </a:solidFill>
                <a:ea typeface="SimHei" pitchFamily="49" charset="-122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808080"/>
                </a:solidFill>
                <a:ea typeface="SimHei" pitchFamily="49" charset="-122"/>
              </a:rPr>
              <a:t>勒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5997575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6453188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睚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珥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6872288" y="3740150"/>
            <a:ext cx="36195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非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亞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7150100" y="37401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耶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弗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他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7329488" y="4556125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讚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7516813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7693025" y="4556125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頓</a:t>
            </a: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7977188" y="3740150"/>
            <a:ext cx="3619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非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8434388" y="37401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孫</a:t>
            </a: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 flipV="1">
            <a:off x="7875588" y="3359150"/>
            <a:ext cx="0" cy="119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92" name="Line 44"/>
          <p:cNvSpPr>
            <a:spLocks noChangeShapeType="1"/>
          </p:cNvSpPr>
          <p:nvPr/>
        </p:nvSpPr>
        <p:spPr bwMode="auto">
          <a:xfrm>
            <a:off x="315913" y="2736850"/>
            <a:ext cx="851217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4239232" y="2570163"/>
            <a:ext cx="66236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0000"/>
                </a:solidFill>
                <a:ea typeface="新細明體" pitchFamily="18" charset="-120"/>
              </a:rPr>
              <a:t>350</a:t>
            </a:r>
            <a:r>
              <a:rPr lang="zh-TW" altLang="en-US" sz="1400" dirty="0">
                <a:solidFill>
                  <a:srgbClr val="000000"/>
                </a:solidFill>
                <a:ea typeface="SimHei" pitchFamily="49" charset="-122"/>
              </a:rPr>
              <a:t>年</a:t>
            </a:r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288925" y="477838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41700" y="381000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犯罪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4197350" y="1066800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受苦</a:t>
            </a:r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3441700" y="1676400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哀求</a:t>
            </a: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2673350" y="1066800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蒙救</a:t>
            </a:r>
          </a:p>
        </p:txBody>
      </p:sp>
      <p:sp>
        <p:nvSpPr>
          <p:cNvPr id="2103" name="AutoShape 55"/>
          <p:cNvSpPr>
            <a:spLocks noChangeArrowheads="1"/>
          </p:cNvSpPr>
          <p:nvPr/>
        </p:nvSpPr>
        <p:spPr bwMode="auto">
          <a:xfrm>
            <a:off x="2965450" y="488950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04" name="AutoShape 56"/>
          <p:cNvSpPr>
            <a:spLocks noChangeArrowheads="1"/>
          </p:cNvSpPr>
          <p:nvPr/>
        </p:nvSpPr>
        <p:spPr bwMode="auto">
          <a:xfrm rot="5400000">
            <a:off x="4202113" y="547688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05" name="AutoShape 57"/>
          <p:cNvSpPr>
            <a:spLocks noChangeArrowheads="1"/>
          </p:cNvSpPr>
          <p:nvPr/>
        </p:nvSpPr>
        <p:spPr bwMode="auto">
          <a:xfrm rot="10800000">
            <a:off x="4143375" y="157797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06" name="AutoShape 58"/>
          <p:cNvSpPr>
            <a:spLocks noChangeArrowheads="1"/>
          </p:cNvSpPr>
          <p:nvPr/>
        </p:nvSpPr>
        <p:spPr bwMode="auto">
          <a:xfrm rot="16200000">
            <a:off x="2908300" y="152082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5008563" y="1017588"/>
            <a:ext cx="6639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 smtClean="0">
                <a:solidFill>
                  <a:srgbClr val="FF6600"/>
                </a:solidFill>
                <a:ea typeface="新細明體" pitchFamily="18" charset="-120"/>
              </a:rPr>
              <a:t>x </a:t>
            </a:r>
            <a:r>
              <a:rPr lang="en-US" altLang="zh-TW" sz="2800" b="1" dirty="0" smtClean="0">
                <a:solidFill>
                  <a:srgbClr val="FF6600"/>
                </a:solidFill>
                <a:ea typeface="新細明體" pitchFamily="18" charset="-120"/>
              </a:rPr>
              <a:t>7</a:t>
            </a:r>
            <a:endParaRPr lang="en-US" altLang="zh-TW" sz="2800" b="1" dirty="0">
              <a:solidFill>
                <a:srgbClr val="FF6600"/>
              </a:solidFill>
              <a:ea typeface="新細明體" pitchFamily="18" charset="-120"/>
            </a:endParaRPr>
          </a:p>
        </p:txBody>
      </p:sp>
      <p:sp>
        <p:nvSpPr>
          <p:cNvPr id="2108" name="Text Box 60"/>
          <p:cNvSpPr txBox="1">
            <a:spLocks noChangeArrowheads="1"/>
          </p:cNvSpPr>
          <p:nvPr/>
        </p:nvSpPr>
        <p:spPr bwMode="auto">
          <a:xfrm>
            <a:off x="260350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1</a:t>
            </a:r>
          </a:p>
        </p:txBody>
      </p:sp>
      <p:sp>
        <p:nvSpPr>
          <p:cNvPr id="2109" name="Text Box 61"/>
          <p:cNvSpPr txBox="1">
            <a:spLocks noChangeArrowheads="1"/>
          </p:cNvSpPr>
          <p:nvPr/>
        </p:nvSpPr>
        <p:spPr bwMode="auto">
          <a:xfrm>
            <a:off x="1393825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2</a:t>
            </a:r>
          </a:p>
        </p:txBody>
      </p:sp>
      <p:sp>
        <p:nvSpPr>
          <p:cNvPr id="2110" name="Text Box 62"/>
          <p:cNvSpPr txBox="1">
            <a:spLocks noChangeArrowheads="1"/>
          </p:cNvSpPr>
          <p:nvPr/>
        </p:nvSpPr>
        <p:spPr bwMode="auto">
          <a:xfrm>
            <a:off x="3578225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3</a:t>
            </a:r>
          </a:p>
        </p:txBody>
      </p: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4749800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4</a:t>
            </a:r>
          </a:p>
        </p:txBody>
      </p:sp>
      <p:sp>
        <p:nvSpPr>
          <p:cNvPr id="2112" name="Text Box 64"/>
          <p:cNvSpPr txBox="1">
            <a:spLocks noChangeArrowheads="1"/>
          </p:cNvSpPr>
          <p:nvPr/>
        </p:nvSpPr>
        <p:spPr bwMode="auto">
          <a:xfrm>
            <a:off x="5715000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5</a:t>
            </a:r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6934200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6</a:t>
            </a:r>
          </a:p>
        </p:txBody>
      </p:sp>
      <p:sp>
        <p:nvSpPr>
          <p:cNvPr id="59" name="Text Box 65"/>
          <p:cNvSpPr txBox="1">
            <a:spLocks noChangeArrowheads="1"/>
          </p:cNvSpPr>
          <p:nvPr/>
        </p:nvSpPr>
        <p:spPr bwMode="auto">
          <a:xfrm>
            <a:off x="8037513" y="281940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 smtClean="0">
                <a:solidFill>
                  <a:srgbClr val="FF6600"/>
                </a:solidFill>
                <a:ea typeface="新細明體" pitchFamily="18" charset="-120"/>
              </a:rPr>
              <a:t>7</a:t>
            </a:r>
            <a:endParaRPr lang="en-US" altLang="zh-TW" sz="2000" b="1" dirty="0">
              <a:solidFill>
                <a:srgbClr val="FF6600"/>
              </a:solidFill>
              <a:ea typeface="新細明體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49716" y="1954610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圓體 Std W9" pitchFamily="50" charset="-120"/>
                <a:ea typeface="華康圓體 Std W9" pitchFamily="50" charset="-120"/>
              </a:rPr>
              <a:t>一代不如一代</a:t>
            </a:r>
            <a:endParaRPr lang="en-US" sz="3400" dirty="0"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48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lex\Desktop\士師、路得\附圖表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" t="55087" r="50000" b="15688"/>
          <a:stretch/>
        </p:blipFill>
        <p:spPr bwMode="auto">
          <a:xfrm>
            <a:off x="787738" y="304799"/>
            <a:ext cx="7289462" cy="60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24600" y="506343"/>
            <a:ext cx="2133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/>
              <a:t>犯 罪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472646" y="4419600"/>
            <a:ext cx="2133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/>
              <a:t>受苦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2095143"/>
            <a:ext cx="3124200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信徒</a:t>
            </a:r>
            <a:endParaRPr lang="en-US" altLang="zh-TW" sz="5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生活</a:t>
            </a:r>
            <a:endParaRPr lang="en-US" altLang="zh-TW" sz="5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寫照</a:t>
            </a:r>
            <a:endParaRPr lang="en-US" altLang="zh-TW" sz="50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680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士師記概論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歷史背景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167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作者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75260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著書時地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310825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書名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2844225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五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大網分段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598714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六</a:t>
            </a:r>
            <a:r>
              <a:rPr lang="en-US" altLang="zh-TW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本書特點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1167825"/>
            <a:ext cx="3995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七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主題：妥協的失敗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8922" y="174671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容讓、不切底</a:t>
            </a:r>
            <a:endParaRPr lang="en-US" sz="3200" dirty="0">
              <a:solidFill>
                <a:schemeClr val="bg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6200" y="2551836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承認自己的軟弱≠認罪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7628" y="29966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≠悔改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871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論：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9819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為何讀此書？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143000"/>
            <a:ext cx="85795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美國倡導自由、摒棄信仰、任意妄為的寫照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sym typeface="Wingdings"/>
            </a:endParaRPr>
          </a:p>
          <a:p>
            <a:r>
              <a:rPr lang="zh-TW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了解靈性軟弱的原因、開始、過程、以至結果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從每位士師身上學習成功及失敗之處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2768025"/>
            <a:ext cx="85795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可朝三方面解讀：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領導方式的優點及缺點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sym typeface="Wingdings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         家庭關係探索─父母的失責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sym typeface="Wingdings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         神的旨意與人的順服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93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lex\Desktop\士師、路得\附圖表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0" t="52896" r="3081" b="14633"/>
          <a:stretch/>
        </p:blipFill>
        <p:spPr bwMode="auto">
          <a:xfrm>
            <a:off x="742772" y="-13064"/>
            <a:ext cx="7410628" cy="679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48600" y="1785878"/>
            <a:ext cx="553998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400" dirty="0" smtClean="0"/>
              <a:t>【</a:t>
            </a:r>
            <a:r>
              <a:rPr lang="zh-TW" altLang="en-US" sz="2400" dirty="0" smtClean="0"/>
              <a:t>舊約概論</a:t>
            </a:r>
            <a:r>
              <a:rPr lang="en-US" altLang="zh-TW" sz="2400" dirty="0" smtClean="0"/>
              <a:t>】</a:t>
            </a:r>
            <a:r>
              <a:rPr lang="zh-TW" altLang="en-US" sz="2400" dirty="0" smtClean="0"/>
              <a:t>馬有藻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248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1353</Words>
  <Application>Microsoft Office PowerPoint</Application>
  <PresentationFormat>On-screen Show (4:3)</PresentationFormat>
  <Paragraphs>296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44</cp:revision>
  <dcterms:created xsi:type="dcterms:W3CDTF">2013-08-20T18:20:12Z</dcterms:created>
  <dcterms:modified xsi:type="dcterms:W3CDTF">2013-09-01T02:41:57Z</dcterms:modified>
</cp:coreProperties>
</file>