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6" r:id="rId6"/>
    <p:sldId id="257" r:id="rId7"/>
    <p:sldId id="258" r:id="rId8"/>
    <p:sldId id="260" r:id="rId9"/>
    <p:sldId id="261" r:id="rId10"/>
    <p:sldId id="264" r:id="rId11"/>
    <p:sldId id="271" r:id="rId12"/>
    <p:sldId id="267" r:id="rId13"/>
    <p:sldId id="268" r:id="rId14"/>
    <p:sldId id="266" r:id="rId15"/>
    <p:sldId id="273" r:id="rId16"/>
    <p:sldId id="272" r:id="rId17"/>
    <p:sldId id="262" r:id="rId18"/>
  </p:sldIdLst>
  <p:sldSz cx="9144000" cy="6858000" type="screen4x3"/>
  <p:notesSz cx="6858000" cy="9144000"/>
  <p:embeddedFontLst>
    <p:embeddedFont>
      <p:font typeface="SimHei" panose="02010609060101010101" pitchFamily="49" charset="-122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華康儷中黑" panose="02010601000101010101" pitchFamily="1" charset="-12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4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0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8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7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3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6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9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7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6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89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295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14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33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67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100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844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55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58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79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36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16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06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62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11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46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38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840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05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96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47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6C844-D966-49F3-8020-952E6A1D21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761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665A9-33C5-4CEB-B5BD-4EB6E7C859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669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91BDD-6AD9-4717-A634-EBEE70140CB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968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397BB-27AA-4A89-9D00-8DDD10A6DCB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396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08F21-007D-4DF2-8008-FA1C0B7C04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905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5DF7-36BB-4B15-8508-657E3C4D0D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98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D31040-FB6E-4E29-A82F-1BE7CAA2B8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569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233A8-6696-4795-9A2D-83CE10E017D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044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B16DE-0985-4007-8E7B-AE7BD34DB4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055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07D45-A1FA-41F8-B0D3-3B0C593C33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68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9DDDE-0DD5-4844-9FE0-A0A1CE1301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396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6C844-D966-49F3-8020-952E6A1D21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760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665A9-33C5-4CEB-B5BD-4EB6E7C859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215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91BDD-6AD9-4717-A634-EBEE70140CB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28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397BB-27AA-4A89-9D00-8DDD10A6DCB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262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08F21-007D-4DF2-8008-FA1C0B7C04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553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5DF7-36BB-4B15-8508-657E3C4D0D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175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D31040-FB6E-4E29-A82F-1BE7CAA2B8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518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233A8-6696-4795-9A2D-83CE10E017D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452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B16DE-0985-4007-8E7B-AE7BD34DB4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830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07D45-A1FA-41F8-B0D3-3B0C593C33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683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9DDDE-0DD5-4844-9FE0-A0A1CE1301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8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814F4-4B32-464F-8D28-3BE0D10B6BFB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93CA4-FB30-44D8-BFA6-7EB064768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9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74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F6836-97C6-4BFF-B1FC-761EA95C362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77019-5D40-4A3A-9737-1665F03DE7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8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931110-924D-458E-8015-F75F917CEDE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56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931110-924D-458E-8015-F75F917CEDE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9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vineyardop.org/files/images/201265-cust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430617">
            <a:off x="6142393" y="2111300"/>
            <a:ext cx="223651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平凡的人</a:t>
            </a:r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altLang="zh-TW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 rot="21403859">
            <a:off x="6812926" y="394939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超凡的神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35467"/>
            <a:ext cx="4033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itchFamily="66" charset="-120"/>
                <a:ea typeface="華康行楷體 Std W5" pitchFamily="66" charset="-120"/>
              </a:rPr>
              <a:t>士師記</a:t>
            </a:r>
            <a:r>
              <a:rPr lang="en-US" altLang="zh-TW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itchFamily="66" charset="-120"/>
                <a:ea typeface="華康行楷體 Std W5" pitchFamily="66" charset="-120"/>
              </a:rPr>
              <a:t>3:7-31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itchFamily="66" charset="-120"/>
              <a:ea typeface="華康行楷體 Std W5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22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Vt3-qaU2vjo/TkkpF7fcnII/AAAAAAAAAS4/j8L7MVjMXu8/s1600/cover_matthew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8" b="11581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04799" y="465909"/>
            <a:ext cx="8534399" cy="130193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4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那時以色列沒有王，各人任意而行」</a:t>
            </a:r>
            <a:endParaRPr lang="en-US" altLang="zh-TW" sz="40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(17:6,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18:1,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19:1,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21:25)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352800" y="3886200"/>
            <a:ext cx="2819400" cy="21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172200" y="3888377"/>
            <a:ext cx="1752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00200" y="4343400"/>
            <a:ext cx="4267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17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usq0rerwh98z.cloudfront.net/cdn/farfuture/-CwQ9EmxTaSIocoq81hsk-0vr3Cc94Vo4eZjKWddGYc/mtime:1332953417/sites/default/files/imagecache/homebannerimage/AboutRayp30m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64" y="102326"/>
            <a:ext cx="3524250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76200"/>
            <a:ext cx="5623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solidFill>
                  <a:prstClr val="black"/>
                </a:solidFill>
              </a:rPr>
              <a:t>“People are not trying to do wrong.  </a:t>
            </a:r>
          </a:p>
          <a:p>
            <a:r>
              <a:rPr lang="en-US" altLang="zh-TW" sz="2800" b="1" dirty="0">
                <a:solidFill>
                  <a:prstClr val="black"/>
                </a:solidFill>
              </a:rPr>
              <a:t>  They were determined to do right,</a:t>
            </a:r>
          </a:p>
          <a:p>
            <a:r>
              <a:rPr lang="en-US" sz="2800" b="1" dirty="0">
                <a:solidFill>
                  <a:prstClr val="black"/>
                </a:solidFill>
              </a:rPr>
              <a:t>  but the problem is that they were</a:t>
            </a:r>
          </a:p>
          <a:p>
            <a:r>
              <a:rPr lang="en-US" sz="2800" b="1" dirty="0">
                <a:solidFill>
                  <a:prstClr val="black"/>
                </a:solidFill>
              </a:rPr>
              <a:t>  trying to do </a:t>
            </a:r>
            <a:r>
              <a:rPr lang="en-US" sz="2800" b="1" dirty="0">
                <a:solidFill>
                  <a:srgbClr val="C00000"/>
                </a:solidFill>
              </a:rPr>
              <a:t>what was right in their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  own eyes!</a:t>
            </a:r>
            <a:r>
              <a:rPr lang="en-US" sz="2800" b="1" dirty="0">
                <a:solidFill>
                  <a:prstClr val="black"/>
                </a:solidFill>
              </a:rPr>
              <a:t>  </a:t>
            </a:r>
            <a:r>
              <a:rPr lang="en-US" sz="2800" b="1" i="1" dirty="0">
                <a:solidFill>
                  <a:srgbClr val="0070C0"/>
                </a:solidFill>
              </a:rPr>
              <a:t>Intending to do right</a:t>
            </a:r>
          </a:p>
          <a:p>
            <a:r>
              <a:rPr lang="en-US" sz="2800" b="1" i="1" dirty="0">
                <a:solidFill>
                  <a:srgbClr val="0070C0"/>
                </a:solidFill>
              </a:rPr>
              <a:t>  but ending up all wrong.”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563" y="2597877"/>
            <a:ext cx="3405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Ray Stedman (1917-1992)</a:t>
            </a:r>
          </a:p>
        </p:txBody>
      </p:sp>
      <p:pic>
        <p:nvPicPr>
          <p:cNvPr id="5" name="Picture 2" descr="http://www.sennaya.com/images/dostoevsky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52134"/>
            <a:ext cx="2438400" cy="306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533400" y="4770060"/>
            <a:ext cx="3886200" cy="20117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2800" b="1" dirty="0" smtClean="0">
                <a:solidFill>
                  <a:prstClr val="black"/>
                </a:solidFill>
              </a:rPr>
              <a:t>Fyodor Dostoyevsky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zh-TW" altLang="en-US" sz="2800" b="1" dirty="0">
                <a:solidFill>
                  <a:prstClr val="black"/>
                </a:solidFill>
              </a:rPr>
              <a:t> </a:t>
            </a:r>
            <a:r>
              <a:rPr lang="zh-TW" altLang="en-US" sz="2800" b="1" dirty="0" smtClean="0">
                <a:solidFill>
                  <a:prstClr val="black"/>
                </a:solidFill>
              </a:rPr>
              <a:t> </a:t>
            </a:r>
            <a:r>
              <a:rPr lang="zh-TW" altLang="en-US" sz="28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十九世紀</a:t>
            </a:r>
            <a:r>
              <a:rPr lang="zh-TW" altLang="en-US" sz="28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蘇</a:t>
            </a:r>
            <a:r>
              <a:rPr lang="zh-TW" altLang="en-US" sz="28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俄</a:t>
            </a:r>
            <a:r>
              <a:rPr lang="zh-TW" altLang="en-US" sz="28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文豪</a:t>
            </a:r>
            <a:endParaRPr lang="en-US" altLang="zh-TW" sz="28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zh-TW" altLang="en-US" sz="28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名著「罪與罰」的作者</a:t>
            </a:r>
            <a:endParaRPr lang="en-US" sz="28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05" y="3307140"/>
            <a:ext cx="62407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TW" altLang="en-US" sz="32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「如果上帝不存在，</a:t>
            </a:r>
            <a:endParaRPr lang="en-US" altLang="zh-TW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一切都是允許的。」</a:t>
            </a:r>
          </a:p>
        </p:txBody>
      </p:sp>
    </p:spTree>
    <p:extLst>
      <p:ext uri="{BB962C8B-B14F-4D97-AF65-F5344CB8AC3E}">
        <p14:creationId xmlns:p14="http://schemas.microsoft.com/office/powerpoint/2010/main" val="374293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5548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3:7-31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神的器皿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3174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以色列的光景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797" y="1143000"/>
            <a:ext cx="35958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逐漸敗落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(5-6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忘記神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(7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事奉巴力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(7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道德敗壞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E.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反覆行惡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(12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zh-TW" alt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8" name="Picture 4" descr="http://biblewalk.files.wordpress.com/2011/04/baal-worshi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532" y="795526"/>
            <a:ext cx="4504268" cy="32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://www.gaychristian101.com/images/Canaanitegodde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97542"/>
            <a:ext cx="2574411" cy="309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191000" y="4038600"/>
            <a:ext cx="510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迦南日神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–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 掌管風雨農業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名字都是複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數 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妻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「亞斯他錄」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-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月神天后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掌管生殖及爭戰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" y="546976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亞舍拉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–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 亞述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生育女神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76200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偶像巴力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8400" y="762000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獻長子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43400" y="3124200"/>
            <a:ext cx="4267200" cy="53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受苦加倍 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年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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18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年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43400" y="3657600"/>
            <a:ext cx="4267200" cy="53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耶和華使摩押王強盛？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9346" y="449580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耶</a:t>
            </a:r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和</a:t>
            </a:r>
            <a:r>
              <a:rPr lang="zh-TW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華獨一神</a:t>
            </a:r>
            <a:endParaRPr lang="en-US" altLang="zh-TW" sz="2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91000" y="4191000"/>
            <a:ext cx="4876800" cy="1676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耶和華所造的、各適其用、就是惡人、也為禍患的日子所造。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箴言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16:4)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19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2" grpId="0"/>
      <p:bldP spid="19" grpId="0"/>
      <p:bldP spid="20" grpId="0"/>
      <p:bldP spid="21" grpId="0" animBg="1"/>
      <p:bldP spid="26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5548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3:7-31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神的器皿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3995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首三位士師之比較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復興就需要復興的器皿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-152400" y="1630740"/>
            <a:ext cx="9244838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“God often choose the most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unlikely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people</a:t>
            </a:r>
          </a:p>
          <a:p>
            <a:pPr>
              <a:lnSpc>
                <a:spcPts val="3400"/>
              </a:lnSpc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  and equip them with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unusual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tools and methods</a:t>
            </a:r>
          </a:p>
          <a:p>
            <a:pPr>
              <a:lnSpc>
                <a:spcPts val="3400"/>
              </a:lnSpc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 to accomplish the most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unpredictable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results”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5" name="Picture 2" descr="http://b.vimeocdn.com/ts/102/346/102346781_6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0271" r="11250" b="6142"/>
          <a:stretch/>
        </p:blipFill>
        <p:spPr bwMode="auto">
          <a:xfrm>
            <a:off x="0" y="3200400"/>
            <a:ext cx="4713175" cy="3581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5800" y="48006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時勢造英雄</a:t>
            </a:r>
            <a:r>
              <a:rPr lang="en-US" altLang="zh-TW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40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769" y="320040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透過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不可能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的人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用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不尋常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的方法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達成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不可預知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的結果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147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130550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9" name="Line 3"/>
          <p:cNvSpPr>
            <a:spLocks noChangeShapeType="1"/>
          </p:cNvSpPr>
          <p:nvPr/>
        </p:nvSpPr>
        <p:spPr bwMode="auto">
          <a:xfrm flipV="1">
            <a:off x="381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V="1">
            <a:off x="914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1524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 flipV="1">
            <a:off x="21336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33655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192088" y="3713163"/>
            <a:ext cx="387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米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所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波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大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米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王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古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珊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田</a:t>
            </a: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725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pPr algn="ctr"/>
            <a:r>
              <a:rPr lang="zh-TW" altLang="en-US" sz="1600" dirty="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pPr algn="ctr"/>
            <a:r>
              <a:rPr lang="zh-TW" altLang="en-US" sz="1600" dirty="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1335088" y="3713163"/>
            <a:ext cx="3873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押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王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伊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磯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倫</a:t>
            </a:r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19446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31765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pPr algn="ctr"/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34859" name="Text Box 43"/>
          <p:cNvSpPr txBox="1">
            <a:spLocks noChangeArrowheads="1"/>
          </p:cNvSpPr>
          <p:nvPr/>
        </p:nvSpPr>
        <p:spPr bwMode="auto">
          <a:xfrm>
            <a:off x="288925" y="4254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solidFill>
                  <a:srgbClr val="660066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3390900" y="3159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犯罪</a:t>
            </a:r>
          </a:p>
        </p:txBody>
      </p:sp>
      <p:sp>
        <p:nvSpPr>
          <p:cNvPr id="34861" name="Text Box 45"/>
          <p:cNvSpPr txBox="1">
            <a:spLocks noChangeArrowheads="1"/>
          </p:cNvSpPr>
          <p:nvPr/>
        </p:nvSpPr>
        <p:spPr bwMode="auto">
          <a:xfrm>
            <a:off x="41846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受苦</a:t>
            </a:r>
          </a:p>
        </p:txBody>
      </p:sp>
      <p:sp>
        <p:nvSpPr>
          <p:cNvPr id="34862" name="Text Box 46"/>
          <p:cNvSpPr txBox="1">
            <a:spLocks noChangeArrowheads="1"/>
          </p:cNvSpPr>
          <p:nvPr/>
        </p:nvSpPr>
        <p:spPr bwMode="auto">
          <a:xfrm>
            <a:off x="3390900" y="16621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呼求</a:t>
            </a:r>
          </a:p>
        </p:txBody>
      </p:sp>
      <p:sp>
        <p:nvSpPr>
          <p:cNvPr id="34863" name="Text Box 47"/>
          <p:cNvSpPr txBox="1">
            <a:spLocks noChangeArrowheads="1"/>
          </p:cNvSpPr>
          <p:nvPr/>
        </p:nvSpPr>
        <p:spPr bwMode="auto">
          <a:xfrm>
            <a:off x="25844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蒙救</a:t>
            </a:r>
          </a:p>
        </p:txBody>
      </p:sp>
      <p:sp>
        <p:nvSpPr>
          <p:cNvPr id="34864" name="AutoShape 48"/>
          <p:cNvSpPr>
            <a:spLocks noChangeArrowheads="1"/>
          </p:cNvSpPr>
          <p:nvPr/>
        </p:nvSpPr>
        <p:spPr bwMode="auto">
          <a:xfrm>
            <a:off x="2927350" y="476250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65" name="AutoShape 49"/>
          <p:cNvSpPr>
            <a:spLocks noChangeArrowheads="1"/>
          </p:cNvSpPr>
          <p:nvPr/>
        </p:nvSpPr>
        <p:spPr bwMode="auto">
          <a:xfrm rot="5400000">
            <a:off x="4240213" y="534988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66" name="AutoShape 50"/>
          <p:cNvSpPr>
            <a:spLocks noChangeArrowheads="1"/>
          </p:cNvSpPr>
          <p:nvPr/>
        </p:nvSpPr>
        <p:spPr bwMode="auto">
          <a:xfrm rot="10800000">
            <a:off x="4181475" y="159067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67" name="AutoShape 51"/>
          <p:cNvSpPr>
            <a:spLocks noChangeArrowheads="1"/>
          </p:cNvSpPr>
          <p:nvPr/>
        </p:nvSpPr>
        <p:spPr bwMode="auto">
          <a:xfrm rot="16200000">
            <a:off x="2870200" y="153352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68" name="Text Box 52"/>
          <p:cNvSpPr txBox="1">
            <a:spLocks noChangeArrowheads="1"/>
          </p:cNvSpPr>
          <p:nvPr/>
        </p:nvSpPr>
        <p:spPr bwMode="auto">
          <a:xfrm>
            <a:off x="5046663" y="968375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6600"/>
                </a:solidFill>
                <a:ea typeface="新細明體" charset="-120"/>
              </a:rPr>
              <a:t>X </a:t>
            </a:r>
            <a:r>
              <a:rPr lang="en-US" altLang="zh-TW" sz="3200" dirty="0" smtClean="0">
                <a:solidFill>
                  <a:srgbClr val="FF6600"/>
                </a:solidFill>
                <a:ea typeface="新細明體" charset="-120"/>
              </a:rPr>
              <a:t>7</a:t>
            </a:r>
            <a:endParaRPr lang="en-US" altLang="zh-TW" sz="3200" dirty="0">
              <a:solidFill>
                <a:srgbClr val="FF6600"/>
              </a:solidFill>
              <a:ea typeface="新細明體" charset="-120"/>
            </a:endParaRPr>
          </a:p>
        </p:txBody>
      </p:sp>
      <p:sp>
        <p:nvSpPr>
          <p:cNvPr id="34869" name="Text Box 53"/>
          <p:cNvSpPr txBox="1">
            <a:spLocks noChangeArrowheads="1"/>
          </p:cNvSpPr>
          <p:nvPr/>
        </p:nvSpPr>
        <p:spPr bwMode="auto">
          <a:xfrm>
            <a:off x="25400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solidFill>
                  <a:schemeClr val="bg2"/>
                </a:solidFill>
                <a:ea typeface="新細明體" charset="-120"/>
              </a:rPr>
              <a:t>1</a:t>
            </a:r>
          </a:p>
        </p:txBody>
      </p:sp>
      <p:sp>
        <p:nvSpPr>
          <p:cNvPr id="34870" name="Text Box 54"/>
          <p:cNvSpPr txBox="1">
            <a:spLocks noChangeArrowheads="1"/>
          </p:cNvSpPr>
          <p:nvPr/>
        </p:nvSpPr>
        <p:spPr bwMode="auto">
          <a:xfrm>
            <a:off x="1387475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solidFill>
                  <a:schemeClr val="bg2"/>
                </a:solidFill>
                <a:ea typeface="新細明體" charset="-120"/>
              </a:rPr>
              <a:t>2</a:t>
            </a:r>
          </a:p>
        </p:txBody>
      </p:sp>
      <p:sp>
        <p:nvSpPr>
          <p:cNvPr id="34875" name="Line 59"/>
          <p:cNvSpPr>
            <a:spLocks noChangeShapeType="1"/>
          </p:cNvSpPr>
          <p:nvPr/>
        </p:nvSpPr>
        <p:spPr bwMode="auto">
          <a:xfrm>
            <a:off x="315913" y="2711450"/>
            <a:ext cx="8512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76" name="Text Box 60"/>
          <p:cNvSpPr txBox="1">
            <a:spLocks noChangeArrowheads="1"/>
          </p:cNvSpPr>
          <p:nvPr/>
        </p:nvSpPr>
        <p:spPr bwMode="auto">
          <a:xfrm>
            <a:off x="4219989" y="2517775"/>
            <a:ext cx="70243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>
                <a:ea typeface="新細明體" charset="-120"/>
              </a:rPr>
              <a:t>350</a:t>
            </a:r>
            <a:r>
              <a:rPr lang="zh-TW" altLang="en-US" sz="1600" dirty="0">
                <a:ea typeface="SimHei" pitchFamily="49" charset="-122"/>
              </a:rPr>
              <a:t>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486400"/>
            <a:ext cx="2209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i="1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雙倍的邪惡</a:t>
            </a:r>
            <a:endParaRPr lang="en-US" sz="3000" i="1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72386" y="3786356"/>
            <a:ext cx="5436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人企圖棄絕神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30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結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果走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進更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邪惡的處境裡面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1095" y="4724400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9" pitchFamily="34" charset="-120"/>
                <a:ea typeface="華康黑體 Std W9" pitchFamily="34" charset="-120"/>
              </a:rPr>
              <a:t>神的命令並不是約束，乃是保護</a:t>
            </a:r>
            <a:endParaRPr lang="en-US" sz="2400" dirty="0"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36575" y="5285095"/>
            <a:ext cx="377825" cy="103950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Box 60"/>
          <p:cNvSpPr txBox="1">
            <a:spLocks noChangeArrowheads="1"/>
          </p:cNvSpPr>
          <p:nvPr/>
        </p:nvSpPr>
        <p:spPr bwMode="auto">
          <a:xfrm>
            <a:off x="260350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1</a:t>
            </a:r>
          </a:p>
        </p:txBody>
      </p:sp>
      <p:sp>
        <p:nvSpPr>
          <p:cNvPr id="34" name="Text Box 61"/>
          <p:cNvSpPr txBox="1">
            <a:spLocks noChangeArrowheads="1"/>
          </p:cNvSpPr>
          <p:nvPr/>
        </p:nvSpPr>
        <p:spPr bwMode="auto">
          <a:xfrm>
            <a:off x="1393825" y="2825750"/>
            <a:ext cx="3273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b="1" dirty="0">
                <a:solidFill>
                  <a:srgbClr val="FF6600"/>
                </a:solidFill>
                <a:ea typeface="新細明體" pitchFamily="18" charset="-120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5482118"/>
            <a:ext cx="62504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招聚</a:t>
            </a:r>
            <a:r>
              <a:rPr lang="zh-TW" altLang="en-US" sz="3000" u="sng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亞捫人</a:t>
            </a:r>
            <a:r>
              <a:rPr lang="en-US" altLang="zh-TW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羅得的後裔</a:t>
            </a:r>
            <a:r>
              <a:rPr lang="en-US" altLang="zh-TW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及</a:t>
            </a:r>
            <a:endParaRPr lang="en-US" altLang="zh-TW" sz="3000" dirty="0" smtClean="0">
              <a:solidFill>
                <a:schemeClr val="accent3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u="sng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亞瑪力人</a:t>
            </a:r>
            <a:r>
              <a:rPr lang="en-US" altLang="zh-TW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accent3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以掃的後裔，創</a:t>
            </a:r>
            <a:r>
              <a:rPr lang="en-US" altLang="zh-TW" sz="3000" dirty="0" smtClean="0">
                <a:solidFill>
                  <a:schemeClr val="accent3">
                    <a:lumMod val="50000"/>
                  </a:schemeClr>
                </a:solidFill>
                <a:ea typeface="華康宗楷體 Std W7" pitchFamily="66" charset="-120"/>
              </a:rPr>
              <a:t>36:12,</a:t>
            </a:r>
            <a:r>
              <a:rPr lang="zh-TW" altLang="en-US" sz="3000" dirty="0">
                <a:solidFill>
                  <a:schemeClr val="accent3">
                    <a:lumMod val="50000"/>
                  </a:schemeClr>
                </a:solidFill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schemeClr val="accent3">
                    <a:lumMod val="50000"/>
                  </a:schemeClr>
                </a:solidFill>
                <a:ea typeface="華康宗楷體 Std W7" pitchFamily="66" charset="-120"/>
              </a:rPr>
              <a:t>16)</a:t>
            </a:r>
            <a:endParaRPr lang="en-US" sz="3000" dirty="0">
              <a:solidFill>
                <a:schemeClr val="accent3">
                  <a:lumMod val="50000"/>
                </a:schemeClr>
              </a:solidFill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86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2" grpId="0" animBg="1"/>
      <p:bldP spid="34823" grpId="0" animBg="1"/>
      <p:bldP spid="34838" grpId="0"/>
      <p:bldP spid="34840" grpId="0"/>
      <p:bldP spid="34841" grpId="0"/>
      <p:bldP spid="27" grpId="0"/>
      <p:bldP spid="28" grpId="0"/>
      <p:bldP spid="2" grpId="0"/>
      <p:bldP spid="3" grpId="0" animBg="1"/>
      <p:bldP spid="33" grpId="0"/>
      <p:bldP spid="3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2" name="Picture 10" descr="http://2.bp.blogspot.com/-KJ8nKnsO09o/UVOLDEC5wfI/AAAAAAAAA4I/Cy6XiA13Xpo/s1600/othni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81" y="160337"/>
            <a:ext cx="2641413" cy="4088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54322" y="35206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俄陀聶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267200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成功的男人背後都有個偉大的女人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3" name="Picture 5" descr="judges_1_15_thou_hast_given_me_a_south_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"/>
          <a:stretch>
            <a:fillRect/>
          </a:stretch>
        </p:blipFill>
        <p:spPr bwMode="auto">
          <a:xfrm>
            <a:off x="4229100" y="0"/>
            <a:ext cx="4914900" cy="505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4343400" y="4668619"/>
            <a:ext cx="395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latin typeface="SimHei" pitchFamily="49" charset="-122"/>
                <a:ea typeface="SimHei" pitchFamily="49" charset="-122"/>
              </a:rPr>
              <a:t>押撒向父親迦勒求水泉。</a:t>
            </a:r>
            <a:r>
              <a:rPr lang="en-US" altLang="zh-TW" dirty="0"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dirty="0"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dirty="0">
                <a:latin typeface="SimHei" pitchFamily="49" charset="-122"/>
                <a:ea typeface="SimHei" pitchFamily="49" charset="-122"/>
              </a:rPr>
              <a:t>1:13-15)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380" y="5053013"/>
            <a:ext cx="82638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itchFamily="34" charset="-120"/>
                <a:ea typeface="華康黑體 Std W9" pitchFamily="34" charset="-120"/>
              </a:rPr>
              <a:t>押撒聰明的祈求，使丈夫及家庭得著更多的福氣</a:t>
            </a:r>
            <a:endParaRPr lang="en-US" sz="3000" dirty="0"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199" y="5542002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9" pitchFamily="34" charset="-120"/>
                <a:ea typeface="華康黑體 Std W9" pitchFamily="34" charset="-120"/>
              </a:rPr>
              <a:t>一個女人可為神大大影響一個男人，使他對神有用</a:t>
            </a:r>
            <a:endParaRPr lang="en-US" altLang="zh-TW" sz="3000" dirty="0" smtClean="0">
              <a:solidFill>
                <a:srgbClr val="00206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en-US" altLang="zh-TW" sz="3000" dirty="0" smtClean="0">
                <a:solidFill>
                  <a:srgbClr val="002060"/>
                </a:solidFill>
                <a:latin typeface="華康黑體 Std W9" pitchFamily="34" charset="-120"/>
                <a:ea typeface="華康黑體 Std W9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itchFamily="34" charset="-120"/>
                <a:ea typeface="華康黑體 Std W9" pitchFamily="34" charset="-120"/>
              </a:rPr>
              <a:t>對比俄陀聶及參孫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itchFamily="34" charset="-120"/>
                <a:ea typeface="華康黑體 Std W9" pitchFamily="34" charset="-120"/>
              </a:rPr>
              <a:t>)</a:t>
            </a:r>
            <a:endParaRPr lang="en-US" sz="3000" dirty="0">
              <a:solidFill>
                <a:srgbClr val="002060"/>
              </a:solidFill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86550" y="617860"/>
            <a:ext cx="2206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ea typeface="華康儷中黑" pitchFamily="1" charset="-120"/>
              </a:rPr>
              <a:t>參書</a:t>
            </a:r>
            <a:r>
              <a:rPr lang="en-US" altLang="zh-TW" sz="2800" dirty="0" smtClean="0">
                <a:solidFill>
                  <a:srgbClr val="FF0000"/>
                </a:solidFill>
                <a:ea typeface="華康儷中黑" pitchFamily="1" charset="-120"/>
              </a:rPr>
              <a:t>15:14-19</a:t>
            </a:r>
            <a:endParaRPr lang="en-US" sz="2800" dirty="0">
              <a:solidFill>
                <a:srgbClr val="FF0000"/>
              </a:solidFill>
              <a:ea typeface="華康儷中黑" pitchFamily="1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0765" y="5999202"/>
            <a:ext cx="51860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丈夫的「幫助」還是「綁住」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584" y="287287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迦勒的姪兒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001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" grpId="0"/>
      <p:bldP spid="25" grpId="0"/>
      <p:bldP spid="3" grpId="0"/>
      <p:bldP spid="9" grpId="0" build="allAtOnce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257800" y="457200"/>
            <a:ext cx="351891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>
                <a:solidFill>
                  <a:srgbClr val="FFFFFF"/>
                </a:solidFill>
                <a:ea typeface="SimHei" pitchFamily="49" charset="-122"/>
              </a:rPr>
              <a:t>以笏行刺摩押王伊磯倫</a:t>
            </a:r>
          </a:p>
        </p:txBody>
      </p:sp>
      <p:sp>
        <p:nvSpPr>
          <p:cNvPr id="3" name="Rectangle 2"/>
          <p:cNvSpPr/>
          <p:nvPr/>
        </p:nvSpPr>
        <p:spPr>
          <a:xfrm>
            <a:off x="7554015" y="838200"/>
            <a:ext cx="1208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小牛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6" name="Picture 2" descr="http://hookedonthebook.com/wp-content/uploads/2012/06/JacksonEhud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2" y="304800"/>
            <a:ext cx="4762500" cy="631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05400" y="19050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CFF"/>
                </a:solidFill>
                <a:latin typeface="華康宗楷體 Std W7" pitchFamily="66" charset="-120"/>
                <a:ea typeface="華康宗楷體 Std W7" pitchFamily="66" charset="-120"/>
              </a:rPr>
              <a:t>左手便利</a:t>
            </a:r>
            <a:endParaRPr lang="en-US" sz="3200" dirty="0">
              <a:solidFill>
                <a:srgbClr val="FFCCFF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13615" y="133416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CFF"/>
                </a:solidFill>
                <a:latin typeface="華康宗楷體 Std W7" pitchFamily="66" charset="-120"/>
                <a:ea typeface="華康宗楷體 Std W7" pitchFamily="66" charset="-120"/>
              </a:rPr>
              <a:t>被人償識，託他送禮</a:t>
            </a:r>
            <a:endParaRPr lang="en-US" sz="3200" dirty="0">
              <a:solidFill>
                <a:srgbClr val="FFCCFF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6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right-brain-left-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762000"/>
            <a:ext cx="3875087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 rot="10800000" flipV="1">
            <a:off x="430213" y="912813"/>
            <a:ext cx="2030412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左半腦的功能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：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理性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分析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語言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數學、科學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 rot="10800000" flipV="1">
            <a:off x="6821488" y="912813"/>
            <a:ext cx="2014537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右半腦的功能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：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感情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直覺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創意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藝術、音樂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627313" y="55149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000000"/>
                </a:solidFill>
                <a:ea typeface="SimHei" pitchFamily="49" charset="-122"/>
              </a:rPr>
              <a:t>左手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699125" y="55149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000000"/>
                </a:solidFill>
                <a:ea typeface="SimHei" pitchFamily="49" charset="-122"/>
              </a:rPr>
              <a:t>右手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6875463" y="3932238"/>
            <a:ext cx="1897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掌管情感反應</a:t>
            </a:r>
            <a:endParaRPr lang="en-US" sz="2000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82600" y="3932238"/>
            <a:ext cx="1884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掌管理性反應</a:t>
            </a:r>
            <a:endParaRPr lang="en-US" sz="2000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16399" name="Freeform 15"/>
          <p:cNvSpPr>
            <a:spLocks/>
          </p:cNvSpPr>
          <p:nvPr/>
        </p:nvSpPr>
        <p:spPr bwMode="auto">
          <a:xfrm>
            <a:off x="3305175" y="3651250"/>
            <a:ext cx="1789113" cy="1751013"/>
          </a:xfrm>
          <a:custGeom>
            <a:avLst/>
            <a:gdLst>
              <a:gd name="T0" fmla="*/ 1127 w 1127"/>
              <a:gd name="T1" fmla="*/ 0 h 1103"/>
              <a:gd name="T2" fmla="*/ 798 w 1127"/>
              <a:gd name="T3" fmla="*/ 700 h 1103"/>
              <a:gd name="T4" fmla="*/ 0 w 1127"/>
              <a:gd name="T5" fmla="*/ 1103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27" h="1103">
                <a:moveTo>
                  <a:pt x="1127" y="0"/>
                </a:moveTo>
                <a:cubicBezTo>
                  <a:pt x="1075" y="117"/>
                  <a:pt x="986" y="516"/>
                  <a:pt x="798" y="700"/>
                </a:cubicBezTo>
                <a:cubicBezTo>
                  <a:pt x="610" y="884"/>
                  <a:pt x="166" y="1019"/>
                  <a:pt x="0" y="1103"/>
                </a:cubicBezTo>
              </a:path>
            </a:pathLst>
          </a:custGeom>
          <a:noFill/>
          <a:ln w="76200" cmpd="sng">
            <a:solidFill>
              <a:srgbClr val="FFCC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401" name="Freeform 17"/>
          <p:cNvSpPr>
            <a:spLocks/>
          </p:cNvSpPr>
          <p:nvPr/>
        </p:nvSpPr>
        <p:spPr bwMode="auto">
          <a:xfrm>
            <a:off x="4089400" y="3690938"/>
            <a:ext cx="1749425" cy="1698625"/>
          </a:xfrm>
          <a:custGeom>
            <a:avLst/>
            <a:gdLst>
              <a:gd name="T0" fmla="*/ 0 w 1102"/>
              <a:gd name="T1" fmla="*/ 0 h 1070"/>
              <a:gd name="T2" fmla="*/ 304 w 1102"/>
              <a:gd name="T3" fmla="*/ 691 h 1070"/>
              <a:gd name="T4" fmla="*/ 1102 w 1102"/>
              <a:gd name="T5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2" h="1070">
                <a:moveTo>
                  <a:pt x="0" y="0"/>
                </a:moveTo>
                <a:cubicBezTo>
                  <a:pt x="49" y="116"/>
                  <a:pt x="120" y="513"/>
                  <a:pt x="304" y="691"/>
                </a:cubicBezTo>
                <a:cubicBezTo>
                  <a:pt x="488" y="869"/>
                  <a:pt x="936" y="991"/>
                  <a:pt x="1102" y="1070"/>
                </a:cubicBezTo>
              </a:path>
            </a:pathLst>
          </a:custGeom>
          <a:noFill/>
          <a:ln w="76200" cmpd="sng">
            <a:solidFill>
              <a:srgbClr val="FFCC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402" name="AutoShape 18"/>
          <p:cNvSpPr>
            <a:spLocks noChangeArrowheads="1"/>
          </p:cNvSpPr>
          <p:nvPr/>
        </p:nvSpPr>
        <p:spPr bwMode="auto">
          <a:xfrm>
            <a:off x="949325" y="3330575"/>
            <a:ext cx="731838" cy="5746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7350125" y="3330575"/>
            <a:ext cx="731838" cy="5746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0"/>
            <a:ext cx="9180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以笏是左手便利，「便雅憫」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右手之子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20:16)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9647" y="6057085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作父母可否因材施教？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290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4" grpId="0"/>
      <p:bldP spid="16395" grpId="0"/>
      <p:bldP spid="16396" grpId="0"/>
      <p:bldP spid="16397" grpId="0"/>
      <p:bldP spid="16399" grpId="0" animBg="1"/>
      <p:bldP spid="16401" grpId="0" animBg="1"/>
      <p:bldP spid="16402" grpId="0" animBg="1"/>
      <p:bldP spid="16403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af_042_Ehud Defeats the Moab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Freeform 5"/>
          <p:cNvSpPr>
            <a:spLocks/>
          </p:cNvSpPr>
          <p:nvPr/>
        </p:nvSpPr>
        <p:spPr bwMode="auto">
          <a:xfrm>
            <a:off x="2568575" y="1397000"/>
            <a:ext cx="1790700" cy="1311275"/>
          </a:xfrm>
          <a:custGeom>
            <a:avLst/>
            <a:gdLst>
              <a:gd name="T0" fmla="*/ 0 w 1128"/>
              <a:gd name="T1" fmla="*/ 3 h 826"/>
              <a:gd name="T2" fmla="*/ 134 w 1128"/>
              <a:gd name="T3" fmla="*/ 10 h 826"/>
              <a:gd name="T4" fmla="*/ 194 w 1128"/>
              <a:gd name="T5" fmla="*/ 66 h 826"/>
              <a:gd name="T6" fmla="*/ 280 w 1128"/>
              <a:gd name="T7" fmla="*/ 99 h 826"/>
              <a:gd name="T8" fmla="*/ 312 w 1128"/>
              <a:gd name="T9" fmla="*/ 164 h 826"/>
              <a:gd name="T10" fmla="*/ 295 w 1128"/>
              <a:gd name="T11" fmla="*/ 217 h 826"/>
              <a:gd name="T12" fmla="*/ 328 w 1128"/>
              <a:gd name="T13" fmla="*/ 301 h 826"/>
              <a:gd name="T14" fmla="*/ 369 w 1128"/>
              <a:gd name="T15" fmla="*/ 390 h 826"/>
              <a:gd name="T16" fmla="*/ 427 w 1128"/>
              <a:gd name="T17" fmla="*/ 457 h 826"/>
              <a:gd name="T18" fmla="*/ 494 w 1128"/>
              <a:gd name="T19" fmla="*/ 522 h 826"/>
              <a:gd name="T20" fmla="*/ 597 w 1128"/>
              <a:gd name="T21" fmla="*/ 570 h 826"/>
              <a:gd name="T22" fmla="*/ 674 w 1128"/>
              <a:gd name="T23" fmla="*/ 598 h 826"/>
              <a:gd name="T24" fmla="*/ 708 w 1128"/>
              <a:gd name="T25" fmla="*/ 598 h 826"/>
              <a:gd name="T26" fmla="*/ 765 w 1128"/>
              <a:gd name="T27" fmla="*/ 644 h 826"/>
              <a:gd name="T28" fmla="*/ 864 w 1128"/>
              <a:gd name="T29" fmla="*/ 702 h 826"/>
              <a:gd name="T30" fmla="*/ 972 w 1128"/>
              <a:gd name="T31" fmla="*/ 733 h 826"/>
              <a:gd name="T32" fmla="*/ 1036 w 1128"/>
              <a:gd name="T33" fmla="*/ 754 h 826"/>
              <a:gd name="T34" fmla="*/ 1070 w 1128"/>
              <a:gd name="T35" fmla="*/ 795 h 826"/>
              <a:gd name="T36" fmla="*/ 1128 w 1128"/>
              <a:gd name="T37" fmla="*/ 826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28" h="826">
                <a:moveTo>
                  <a:pt x="0" y="3"/>
                </a:moveTo>
                <a:cubicBezTo>
                  <a:pt x="51" y="1"/>
                  <a:pt x="102" y="0"/>
                  <a:pt x="134" y="10"/>
                </a:cubicBezTo>
                <a:cubicBezTo>
                  <a:pt x="166" y="20"/>
                  <a:pt x="170" y="51"/>
                  <a:pt x="194" y="66"/>
                </a:cubicBezTo>
                <a:cubicBezTo>
                  <a:pt x="218" y="81"/>
                  <a:pt x="260" y="83"/>
                  <a:pt x="280" y="99"/>
                </a:cubicBezTo>
                <a:cubicBezTo>
                  <a:pt x="300" y="115"/>
                  <a:pt x="310" y="144"/>
                  <a:pt x="312" y="164"/>
                </a:cubicBezTo>
                <a:cubicBezTo>
                  <a:pt x="314" y="184"/>
                  <a:pt x="292" y="194"/>
                  <a:pt x="295" y="217"/>
                </a:cubicBezTo>
                <a:cubicBezTo>
                  <a:pt x="298" y="240"/>
                  <a:pt x="316" y="272"/>
                  <a:pt x="328" y="301"/>
                </a:cubicBezTo>
                <a:cubicBezTo>
                  <a:pt x="340" y="330"/>
                  <a:pt x="353" y="364"/>
                  <a:pt x="369" y="390"/>
                </a:cubicBezTo>
                <a:cubicBezTo>
                  <a:pt x="385" y="416"/>
                  <a:pt x="406" y="435"/>
                  <a:pt x="427" y="457"/>
                </a:cubicBezTo>
                <a:cubicBezTo>
                  <a:pt x="448" y="479"/>
                  <a:pt x="466" y="503"/>
                  <a:pt x="494" y="522"/>
                </a:cubicBezTo>
                <a:cubicBezTo>
                  <a:pt x="522" y="541"/>
                  <a:pt x="567" y="557"/>
                  <a:pt x="597" y="570"/>
                </a:cubicBezTo>
                <a:cubicBezTo>
                  <a:pt x="627" y="583"/>
                  <a:pt x="656" y="593"/>
                  <a:pt x="674" y="598"/>
                </a:cubicBezTo>
                <a:cubicBezTo>
                  <a:pt x="692" y="603"/>
                  <a:pt x="693" y="590"/>
                  <a:pt x="708" y="598"/>
                </a:cubicBezTo>
                <a:cubicBezTo>
                  <a:pt x="723" y="606"/>
                  <a:pt x="739" y="627"/>
                  <a:pt x="765" y="644"/>
                </a:cubicBezTo>
                <a:cubicBezTo>
                  <a:pt x="791" y="661"/>
                  <a:pt x="830" y="687"/>
                  <a:pt x="864" y="702"/>
                </a:cubicBezTo>
                <a:cubicBezTo>
                  <a:pt x="898" y="717"/>
                  <a:pt x="943" y="724"/>
                  <a:pt x="972" y="733"/>
                </a:cubicBezTo>
                <a:cubicBezTo>
                  <a:pt x="1001" y="742"/>
                  <a:pt x="1020" y="744"/>
                  <a:pt x="1036" y="754"/>
                </a:cubicBezTo>
                <a:cubicBezTo>
                  <a:pt x="1052" y="764"/>
                  <a:pt x="1055" y="783"/>
                  <a:pt x="1070" y="795"/>
                </a:cubicBezTo>
                <a:cubicBezTo>
                  <a:pt x="1085" y="807"/>
                  <a:pt x="1106" y="816"/>
                  <a:pt x="1128" y="826"/>
                </a:cubicBezTo>
              </a:path>
            </a:pathLst>
          </a:custGeom>
          <a:noFill/>
          <a:ln w="38100" cmpd="sng">
            <a:solidFill>
              <a:srgbClr val="FFFFFF">
                <a:alpha val="60001"/>
              </a:srgb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198" name="Freeform 6"/>
          <p:cNvSpPr>
            <a:spLocks/>
          </p:cNvSpPr>
          <p:nvPr/>
        </p:nvSpPr>
        <p:spPr bwMode="auto">
          <a:xfrm>
            <a:off x="3840163" y="1679575"/>
            <a:ext cx="633412" cy="965200"/>
          </a:xfrm>
          <a:custGeom>
            <a:avLst/>
            <a:gdLst>
              <a:gd name="T0" fmla="*/ 399 w 399"/>
              <a:gd name="T1" fmla="*/ 608 h 608"/>
              <a:gd name="T2" fmla="*/ 341 w 399"/>
              <a:gd name="T3" fmla="*/ 552 h 608"/>
              <a:gd name="T4" fmla="*/ 293 w 399"/>
              <a:gd name="T5" fmla="*/ 480 h 608"/>
              <a:gd name="T6" fmla="*/ 259 w 399"/>
              <a:gd name="T7" fmla="*/ 420 h 608"/>
              <a:gd name="T8" fmla="*/ 190 w 399"/>
              <a:gd name="T9" fmla="*/ 384 h 608"/>
              <a:gd name="T10" fmla="*/ 135 w 399"/>
              <a:gd name="T11" fmla="*/ 353 h 608"/>
              <a:gd name="T12" fmla="*/ 75 w 399"/>
              <a:gd name="T13" fmla="*/ 264 h 608"/>
              <a:gd name="T14" fmla="*/ 51 w 399"/>
              <a:gd name="T15" fmla="*/ 152 h 608"/>
              <a:gd name="T16" fmla="*/ 27 w 399"/>
              <a:gd name="T17" fmla="*/ 108 h 608"/>
              <a:gd name="T18" fmla="*/ 0 w 399"/>
              <a:gd name="T19" fmla="*/ 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9" h="608">
                <a:moveTo>
                  <a:pt x="399" y="608"/>
                </a:moveTo>
                <a:cubicBezTo>
                  <a:pt x="379" y="590"/>
                  <a:pt x="359" y="573"/>
                  <a:pt x="341" y="552"/>
                </a:cubicBezTo>
                <a:cubicBezTo>
                  <a:pt x="323" y="531"/>
                  <a:pt x="307" y="502"/>
                  <a:pt x="293" y="480"/>
                </a:cubicBezTo>
                <a:cubicBezTo>
                  <a:pt x="279" y="458"/>
                  <a:pt x="276" y="436"/>
                  <a:pt x="259" y="420"/>
                </a:cubicBezTo>
                <a:cubicBezTo>
                  <a:pt x="242" y="404"/>
                  <a:pt x="211" y="395"/>
                  <a:pt x="190" y="384"/>
                </a:cubicBezTo>
                <a:cubicBezTo>
                  <a:pt x="169" y="373"/>
                  <a:pt x="154" y="373"/>
                  <a:pt x="135" y="353"/>
                </a:cubicBezTo>
                <a:cubicBezTo>
                  <a:pt x="116" y="333"/>
                  <a:pt x="89" y="297"/>
                  <a:pt x="75" y="264"/>
                </a:cubicBezTo>
                <a:cubicBezTo>
                  <a:pt x="61" y="231"/>
                  <a:pt x="59" y="178"/>
                  <a:pt x="51" y="152"/>
                </a:cubicBezTo>
                <a:cubicBezTo>
                  <a:pt x="43" y="126"/>
                  <a:pt x="35" y="133"/>
                  <a:pt x="27" y="108"/>
                </a:cubicBezTo>
                <a:cubicBezTo>
                  <a:pt x="19" y="83"/>
                  <a:pt x="9" y="40"/>
                  <a:pt x="0" y="0"/>
                </a:cubicBezTo>
              </a:path>
            </a:pathLst>
          </a:custGeom>
          <a:noFill/>
          <a:ln w="38100" cmpd="sng">
            <a:solidFill>
              <a:srgbClr val="FFFFFF">
                <a:alpha val="60001"/>
              </a:srgb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199" name="Freeform 7"/>
          <p:cNvSpPr>
            <a:spLocks/>
          </p:cNvSpPr>
          <p:nvPr/>
        </p:nvSpPr>
        <p:spPr bwMode="auto">
          <a:xfrm>
            <a:off x="2911475" y="1200150"/>
            <a:ext cx="2278063" cy="1676400"/>
          </a:xfrm>
          <a:custGeom>
            <a:avLst/>
            <a:gdLst>
              <a:gd name="T0" fmla="*/ 0 w 1435"/>
              <a:gd name="T1" fmla="*/ 0 h 1056"/>
              <a:gd name="T2" fmla="*/ 196 w 1435"/>
              <a:gd name="T3" fmla="*/ 94 h 1056"/>
              <a:gd name="T4" fmla="*/ 314 w 1435"/>
              <a:gd name="T5" fmla="*/ 161 h 1056"/>
              <a:gd name="T6" fmla="*/ 369 w 1435"/>
              <a:gd name="T7" fmla="*/ 194 h 1056"/>
              <a:gd name="T8" fmla="*/ 446 w 1435"/>
              <a:gd name="T9" fmla="*/ 358 h 1056"/>
              <a:gd name="T10" fmla="*/ 544 w 1435"/>
              <a:gd name="T11" fmla="*/ 526 h 1056"/>
              <a:gd name="T12" fmla="*/ 633 w 1435"/>
              <a:gd name="T13" fmla="*/ 622 h 1056"/>
              <a:gd name="T14" fmla="*/ 732 w 1435"/>
              <a:gd name="T15" fmla="*/ 703 h 1056"/>
              <a:gd name="T16" fmla="*/ 835 w 1435"/>
              <a:gd name="T17" fmla="*/ 785 h 1056"/>
              <a:gd name="T18" fmla="*/ 912 w 1435"/>
              <a:gd name="T19" fmla="*/ 890 h 1056"/>
              <a:gd name="T20" fmla="*/ 1029 w 1435"/>
              <a:gd name="T21" fmla="*/ 972 h 1056"/>
              <a:gd name="T22" fmla="*/ 1224 w 1435"/>
              <a:gd name="T23" fmla="*/ 1020 h 1056"/>
              <a:gd name="T24" fmla="*/ 1435 w 1435"/>
              <a:gd name="T25" fmla="*/ 1056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5" h="1056">
                <a:moveTo>
                  <a:pt x="0" y="0"/>
                </a:moveTo>
                <a:cubicBezTo>
                  <a:pt x="72" y="33"/>
                  <a:pt x="144" y="67"/>
                  <a:pt x="196" y="94"/>
                </a:cubicBezTo>
                <a:cubicBezTo>
                  <a:pt x="248" y="121"/>
                  <a:pt x="285" y="144"/>
                  <a:pt x="314" y="161"/>
                </a:cubicBezTo>
                <a:cubicBezTo>
                  <a:pt x="343" y="178"/>
                  <a:pt x="347" y="161"/>
                  <a:pt x="369" y="194"/>
                </a:cubicBezTo>
                <a:cubicBezTo>
                  <a:pt x="391" y="227"/>
                  <a:pt x="417" y="303"/>
                  <a:pt x="446" y="358"/>
                </a:cubicBezTo>
                <a:cubicBezTo>
                  <a:pt x="475" y="413"/>
                  <a:pt x="513" y="482"/>
                  <a:pt x="544" y="526"/>
                </a:cubicBezTo>
                <a:cubicBezTo>
                  <a:pt x="575" y="570"/>
                  <a:pt x="602" y="592"/>
                  <a:pt x="633" y="622"/>
                </a:cubicBezTo>
                <a:cubicBezTo>
                  <a:pt x="664" y="652"/>
                  <a:pt x="698" y="676"/>
                  <a:pt x="732" y="703"/>
                </a:cubicBezTo>
                <a:cubicBezTo>
                  <a:pt x="766" y="730"/>
                  <a:pt x="805" y="754"/>
                  <a:pt x="835" y="785"/>
                </a:cubicBezTo>
                <a:cubicBezTo>
                  <a:pt x="865" y="816"/>
                  <a:pt x="880" y="859"/>
                  <a:pt x="912" y="890"/>
                </a:cubicBezTo>
                <a:cubicBezTo>
                  <a:pt x="944" y="921"/>
                  <a:pt x="977" y="950"/>
                  <a:pt x="1029" y="972"/>
                </a:cubicBezTo>
                <a:cubicBezTo>
                  <a:pt x="1081" y="994"/>
                  <a:pt x="1156" y="1006"/>
                  <a:pt x="1224" y="1020"/>
                </a:cubicBezTo>
                <a:cubicBezTo>
                  <a:pt x="1292" y="1034"/>
                  <a:pt x="1363" y="1042"/>
                  <a:pt x="1435" y="1056"/>
                </a:cubicBezTo>
              </a:path>
            </a:pathLst>
          </a:custGeom>
          <a:noFill/>
          <a:ln w="38100" cmpd="sng">
            <a:solidFill>
              <a:srgbClr val="FFFF00">
                <a:alpha val="60001"/>
              </a:srgb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5219700" y="2751138"/>
            <a:ext cx="190500" cy="206375"/>
          </a:xfrm>
          <a:prstGeom prst="irregularSeal1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2925763" y="2671763"/>
            <a:ext cx="1003300" cy="296862"/>
          </a:xfrm>
          <a:prstGeom prst="wedgeRectCallout">
            <a:avLst>
              <a:gd name="adj1" fmla="val 77375"/>
              <a:gd name="adj2" fmla="val -6390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以笏獻禮物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3875088" y="1125538"/>
            <a:ext cx="1308100" cy="296862"/>
          </a:xfrm>
          <a:prstGeom prst="wedgeRectCallout">
            <a:avLst>
              <a:gd name="adj1" fmla="val -43444"/>
              <a:gd name="adj2" fmla="val 13663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以笏逃往西伊拉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5030788" y="1982788"/>
            <a:ext cx="1138237" cy="487362"/>
          </a:xfrm>
          <a:prstGeom prst="wedgeRectCallout">
            <a:avLst>
              <a:gd name="adj1" fmla="val -24894"/>
              <a:gd name="adj2" fmla="val 99185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以色列人把守約但河渡口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4083050" y="3016250"/>
            <a:ext cx="676275" cy="296863"/>
          </a:xfrm>
          <a:prstGeom prst="wedgeRectCallout">
            <a:avLst>
              <a:gd name="adj1" fmla="val -7745"/>
              <a:gd name="adj2" fmla="val -13930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耶利哥</a:t>
            </a: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4457700" y="2095500"/>
            <a:ext cx="503238" cy="296863"/>
          </a:xfrm>
          <a:prstGeom prst="wedgeRectCallout">
            <a:avLst>
              <a:gd name="adj1" fmla="val 5838"/>
              <a:gd name="adj2" fmla="val 12272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吉甲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389188" y="922338"/>
            <a:ext cx="955675" cy="2841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200">
                <a:solidFill>
                  <a:srgbClr val="000000"/>
                </a:solidFill>
                <a:ea typeface="SimHei" pitchFamily="49" charset="-122"/>
              </a:rPr>
              <a:t>以法蓮山地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25450" y="241300"/>
            <a:ext cx="323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以笏行刺摩押王伊磯倫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3773" y="3039030"/>
            <a:ext cx="877163" cy="369332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摩押地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893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6" grpId="0" animBg="1"/>
      <p:bldP spid="820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attsbibleblog.files.wordpress.com/2012/05/samgar-derrotando-a-los-filisteos-con-una-aguijada-de-bueyes_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19149"/>
            <a:ext cx="7620000" cy="51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2572" y="234374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珊迦用趕牛棍打死六百非利士人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81914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寂寂無名的村夫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1244025"/>
            <a:ext cx="18710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亞拿之子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1292219"/>
            <a:ext cx="37834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拿弗他利境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1:33)?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迦南戰神之名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?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138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illofjehovah.com/Family%20History/_Rowe/from%20Adam/__ra%20and%20osiris/____illustrations2/Peter%20Jackson,%20Ehud%20slays%20King%20Eglon,%2019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225" y="160337"/>
            <a:ext cx="2960916" cy="39261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QSERQUExQUFBUVGBoYFxgWGR0dGxoXGBgaFxcYGhkaHCYeGBojGhcYHy8gIycpLCwsFx4xNTAqNSYrLCkBCQoKDgwOGg8PGiwkHyQsLCwpLCwsLCwpLCksLCwpLCwsLCwsLCwsLCksLCwsLCwsLCksLCksLCksLCwsLCwpLP/AABEIASEArgMBIgACEQEDEQH/xAAcAAABBQEBAQAAAAAAAAAAAAADAQIEBQYABwj/xAA9EAABAwIDBQcEAQQABAcBAAABAAIRAyEEMUEFElFhcQYTIoGRsfAyocHRUhRC4fEHIzOyFUNicoKS0iT/xAAZAQADAQEBAAAAAAAAAAAAAAABAgMEAAX/xAAmEQACAgICAQUBAAMBAAAAAAAAAQIRAyESMUEEEyIyUWEjcYEU/9oADAMBAAIRAxEAPwDZUmxz+yNuCPnohuAtx5p7DMeXus/FGZGF7FuP9bV5irPH/qBbm8eV73nK/FYrsMz/APqqO4sqHyNQLcuI1QaVmrP9v+AZOZvz+aIo6fdNa4XC4O8kTMgjZlFg526IYcNPnkjNN8x56cUrHQMA+Sc3nn89U5z4j5/pMBnNK9BFkx5puh+f6RX5fPRDLiudBGl+nl5pw5W1/wBplQ6g3zRHRxzTKhRzHGSZhOYCef7lDY7hnKll0C3XzQilYy2N7yAZmPkoZxQzg/Mk2oJvcTeya+nAzPziqlFEV1cWiQeH5Qe9dP7+yMHC+U8E2BP60SthSo41Ch1WE6Iz6YIzyTSANbpWFkWpTkemfRODRF4sudOQ4fPdU/aTaVWkwOpgOJMXk2jQASZ/CLlTM8I26RS9g6UYioZtuO0OpattUaALZrz3svt5tKqxjr73gtoSRmPL7r0Cs3n58kIuyudNS2MaVzgJskjRKGGPmaZmcI2IRmBDbT0kI1NmX7S+BkODZ4JobwSkxbPX55pseXVLJIcfufOqRzBxTHWCQO5eq5nAt28ZhP3IzuUhklPaOiddiC06PzgpFOlIg6T05IWnnmESkYGa7rY60wdSl9k2tYWPwZKR3h5IWK0gZ69F3LRW0wFJtp+fLpahA0yS03gjjeExuYyvCRDCuNvZNa2c8/n6T307TkJ04BLTfqBy/PVOxWMfoDwCzva2oBTaCSASQYzgtJMc7Z81d97e3JUfa/ZffUDBhzbg59ftKVq0SwySmmzAYQOFcOY8+HxXzEXEHIr1HYW03V8PTqOjeO8HRlLTGvkV5MaradSGEuNwZ5eVltOwe2Gw6i7wknfYDr/Idcj5FLBtM9D1UVKFrwbNjo/PLontv90FpGeSIx11Zo8pMIPnGUWib3n5ogsdM34IzdUBkPgCbFNNTKdU4PtCY7pmlYwjnC8cU1rrZJz43QkptmI1K7ZwJpJMo7HTkjjCgTOaCTHRFHUK94AS0nRfRAfUn9JN+9otZcCyS14Hz0Q8TiLbunJPw9xOk/6UbeILpmTpyGv3hIXgk9i4dttAYgA6pXuFxx1HskpttI0/K4U41kj3/KdMe0DdVkRFhly6IrBwjTMSgF1/lk/vZ+ei6xGMe7gEjRzTd39pwbkiZSn21smm4953YLmzNrlps7z1Cxez8KH1Qd7dDCd0izjB8J5cV6U9vOSsRtnAGhXkfQ/xN65Ob+fNQyRa2j0PTZbTgzUbI2n3rYdZ7fqHHg4clZOesfgqpgOaYdmD7g8QtTgK2+2SIIzHl7HMKuLIpKvJmz4nF2uiW1qe1Na22fVOaOF/mSdoiPkWy/z0QamIMkMaDH1HQE6DieS55gafNEBtQU6IJOm8SNSb+snJTb2aMUVIbXqvbP0nyI+8/hF2bjQXQbHIA8eXFZbbfaKG773Ciw5T9bubW5xzWZp9smuJaymYOTn1Icb2MRANphMp2ropPCk68/w9i3Jvzv8AhNe3hf57LzjZ3/FxoIZXpPADo32uk7o1IjxO9JW9w2ID2NewkteJbGoIkH7rjPJV2Efcefug7l5659OSM+lbgmFxgIiUFw1UCWnK0FPq0JJOgyUSo+LRl+tUuGxogifny6GyitIkOoHT5zQ20oN9Pa6Z/Wk2m+nr9krn9PhQsXsDUp6ZjS3y6azDmLX9ktVpNpn59kekC0RA80bLNkEuJ4j57IjX+QTS6b/IXEcfnNdFNmTo56rdsbPNakQLObdpPH/OXmrBjrxnZGITuNrYYyp2jz3Z2PhxY6WnIjUEWV5hMc9jg9txqOLZvn6hP7Rdlu+He0gG1W56BwHseaoNkbWcC5lUQW2voRpyWKUHjfJHqxlHLCz0PDYtr2hzbg8PvIzBRiRosxhsULPYYPI2PUZFXWF2iHtOjhmOE/hXjmUteTDkxOG/AWq4jKdPdZHb/aMUfCYc8Hdps/iG/wDmO5m0DkrXtLtw0KJc0bzpDROUnjyABXm2Oe+tvvc6HPMk+cx7LpRbZb0ye2QNr47vKhc8l9R5FychpHBWex9gsd4nmAOHPRZnENiqSL3lWbMfUEBhI5rssZV8TTBxvZq+z2xsP/4hSu1wIcQx1wKg+kEnPUieAXrFOhuARAAFhEAf4XzzjMfDmODvG3dMt3gZF5uZnmvbdj9rsPjGxRfJaAXAggjS4I4poJ1sy5+7Ld3iN5gJKgB5cICZ3mYz/wAdEoyGgKcXHHVgC4gxKG43tnBlH3pEEz8lMNGDMnOc8lyHlsRoPmclKpMibX5j5ZDoNmBqJgypIpnjx91zM6VMA9gztIunueABki1AopYSSUGM7INRkZQmkzGSe6YHPQproy88l0VRnYMOv8ujEymbl75opcCm7RyHU58lku1ezDSf37R4XfXbJwyceRFuo5rXNJyXVKQcCHCQRBnWfwg4KSotiy+27R5sdrMYN4ZnQZT7KOduP78VGTIAbGhGoPEWV32h2QcPThtPfpSSC0eJhOU8RzWewdGCL+JxAE5AkrFKHB2erGsqI+2tr1K1QuJIZujw6B2v3WddjSXbukQOq39TZbD/AMtgBMy5xzsJPTNRG9mWsIcd0xJdOl4vyhBerS7KR9MkkoujB1qDg4SrjDMAHC0q8xeyWAOeORjOBe7tBJyGaoKjSPmitDOsgk8PDaAYx1sr8VoP+FVQjFujI03A8yLgfZUVWs2LwVM7Ivcx5eLGZHlN1aUlCNmfhzdHtdNl9SeKPvegWYwPa6mQ0VDuE5k/TYcVc4fH03ZPadc9PNFTjJWmScXF00WLRPz7obRB1N+HBPpvyvPCEV0QckwpHpu8U3A5J39aRNuKTe/0hPw8mMhy6ICtE9mKEXBQxX4WQxVCfuToCVzA4kLcMfCmbkfIRnOPLRDDuMIIzMbuLgzlb5dPD7ngiROqZI4YwWsEnJK12kftPpmOdvIeqZHJWMr/AEmb2y4+q8xpPArG1mSQD/K5iM7ZRyXqT3zzVFt3ZLO6qblNu8TvmBcnW+mcqGeDkrR6HpJKGn5M/hGAOuPqEk/xEzCFVq97ObaDT4j/ADcM7/xCG3FOph9MghxIEOtEiN7oBJ9F1SoHsFOkCRHiOQmcr5Cy8hwd9HqOSWyFiccHW3fCDLGmzR/6n8XcBzULFUi5wBaLcBz4Zq1xODbSpgveGkzDW/U6/E5dYVEahJkuWlYpI73Ysj4vZtIC5g8BmpmGLWthlnHjoBr015qGGEGREpK1dxEW8gqShJqmxcco30SNqYlpbDTkM/mar8Pj3N+lxb0KjYokzdMwxiJvwVseOoiZvvo0uB7V4ikQd4kddF6D2c7aMxIDTDX+68pD510RaFbdIOR0+fdMrXRGWNSPcQ6Bf4U3vBxzWV7JdpziAadUg1GwWnLebqeotMZrROebK6aZkcadMlUyM5Sggkg6KNNhHEyiUmkZCUrFZ1S5nl86Lm05Tteo9EVjc5SpmSgAb5fPulcPdHYABl6JmIjlCpF2g8RKTBc2XSDPv8zUdlQjUpWuOZsmrRSKoeTHomujqU1z5PVMdx+fP0gOjHdtKLe+pmLuaQegNvc+oTaLmUmhziG5QJ16aeaXttixvUgPqvwFrD3j0WWrVe8zBcZAMk8wR6fLLHkjczcstY0qtknaG7Vq7+9FgAOAAOXKQfMqtqhoMTPOR6JzdkVHu3spE+mfsV1XYhGZv5X5p/h5kwKWXxAaxgIvvDWw9kuGpgf3C4yStw263d3uhOWvp/hRKmDeXeEi3D9ZpZJNUmXw5GppyjoXauHhu8NLeSqKNvwpGMDnEi6NsvZRqOgu3feFTH8Y02V9Rc53FUc18QEcOjO4+QpmM2Y2mPqnjPDooVLO2Wk9V1ka46ZNw1dzHNcwkObBkaEfPderbK2i2tRbUbqDI4O1C8l15FbH/h/ivG5n8mz5tN/sT6IxtOieWKatG03o5X+SpOHMploMolIg9FQxvYQ0hOUyAnVYiyC+oczwy+Zpe+zt+ktWRikNIuM1zx1Q/wCqSPqzxz+dE6GURHsnjKaZn8JnfHSOqaK90waoKXn7pj3Wub3QnV7fPdDNabxZGgooO1+CBpsq/wAXAGeDjx5GFBwGBpER6xblp5qz7XYndw7RlvPb9pKoMFjt3xQf8rDlfzZ6WJf47RYbQ7ONs5suaAREnqSOd8lU1Nktc2adTeAtBzEaG/FWratU0jVLhTZOszM7tgBe/RHbsTDBze8L31KrSQWktNrkgD8yuiLLJWmzGYpjmy1020UNjxnMcVqsV2ZpvNTu67huZio3LzEWtmqTH9nKlL+L5aXDdObRrdUpNBjPdogd8z+WYUM13F5LTG6LEapWls5AWRsM3fDo0H+UElHZpzSlOCGU6pcA5xklTW5jooGGF44H3VgAMz5qkjLBWOa+xtkrrsriIxVK8B0iOtvcqpc2xK7AOitTIzDmx1n/AGlj2PNaPZG1AemakU3DiqxlTnFlIw9Tzt8yV2jzwz3k65eXqmNq2lMZUmYTXNtokQtHB/NdUrifZCczkmutnonCg28Ijl+kAv0TgBoue0lHoFAtwR1900vkRwRu6iMuSjvB9ZXWMkZvttVcO5LRN3W45SI6X8kDAYsPe2C0tgyJgh26YEDSbypXbGmC1gP1CTOokQAPmix1KhDo+lwDWjjO9Dj6Lz8kVKT3s9GFrGtaPTcBiKb6QDS0gcRAJ3jkNMgpji3h9vVeVjaz6YID3bs5HMRPDqfslHa+sHucA3xTAMwJ4TkVaOKdaMkqT7PRO+pAky2/h0vFo9wq7auIpta50NtPoRBjyWDq9pHlm6WtgGbTmc01+06lW7zmMjry++SLxzS3ofGl3ZQ1nBz3EZSrvZNIBhjMqq7uCScyfyrHZ+L3TfX5KfIrWi+P+gn0y2r91MZnmmbQHjB42+fZLh6vkckLtDpUxz3HdI9FI2YwGvR477f+4KK4yLq47L4cvxVOBZsuM8v8wuitoGR6PSmiRzS0TeSfK/4Q6c/OSKw8YKuecwZ69EpdbNdUmAQeHsuaT9guEVDd7OLJBdd4pMfPn4XQSEwLFDsoM6J82XMHwJTz9EGxkI3SZKFUfHz1R3tyyUctgFLYyMvtqq01ZM2gA8wJcfvEqjw2DbVrhphwBLna2AJ3ZGUxCLtLFGrVqbphm8QY4TBvORvlxzR9kODKjQP7mlg0EkQI43GfNebGL5cj0+XGFL8J1Ls3Sf3vd7pMkAuybBERF5IUt3ZGke7Ja20b0TDuKm7Mr+E+EN3pMG2vQXmR/wDFSqmKEW9FojJUYXOT8lI3snh21Cd0ER9BBjqDKDjOzbe7imALgx+JzVlVqGZ9PdEeTAuMlzdjKT8nk2PAFV4y8RgcLzC4t8NoyRduUN2u4AySSUDvYEZWuFfuKZWEu0TXDvKQdr+kKjWJ5Hqp2AhtCTnw81ViQ4xkUsfI+00T6YutZ2LogvqPaNN37z+PssnunT58hej9n9mmjRaNT4ndTp5CB5FNj7sGbUaLZr8h7o9N4Gc5flRGnSOqmYV8gZZKzMLKkdomtsGuPDqeaY7bwM/8uOvVRcTSMCBw1j1UR7SLgj55qihGiHysu6O1WEeIFp81J/rKR/u9VliXmmXxLAYP+Pso5rZ5/AiscWtMDcl2bT+uoiwcMuf4zQ3Y+nxPof0sc3FQRBiPRSRtd/GR+Erxf0HNmrdj6cWd6goD8RSdbfbwjqs87a2eRVXtnaBIgRvG1rdVKcKWy8LeytYzxCHBwDzaLeEySQdY4q32a4bzXmCxzjIP8XWjlAyhUbS3xNysY6uufYIuxaz37tIQCNTlbPqszj8dFnNyZs6bZmSHfVfXMAZakkxyQaWGpuIALvEIiczEzPoU7BUCKL2uMkCZboWkxGuk9CFV164FwzwGB4iRFiHGAdA4+SkvwJKGHaRO+QOHHh5290LF0mAkbzoEanh/ifNPwzAS1lTIUjLZN94kzydZRKNcT4mmSSNfEMiDxmB/9U9WOmZDb9quURrrzlQRKndoL1Y4TPqVGo0juzE8Vpj9ULF/MWpj/CGlpzJJ48Aj0MS6BvAO5ZfdDdJ0U7ZtBrnichcjl+8kKvSLcq22aLsdgGF/eVi1oH0tJ1GR6W9Vsqm26Itvib5A+4CyLMc4gAU2usA3wz5AnWFaf+H1e5LySwSZAZfmdICvwjFbZknklN6LintGmTaqzoT+8lOo1GfzbMXuPXNecVau46D3jhY3bH2PKEfDV8P/AHd55tFvui8Se0yLm/JrK2yXPHhdx8k3BbCa0E1SahJ52HCxUsYlrASf9prdsMnh1XmL1NrZqWNrwOds1m45m7DXGYHG36UM7Ioi3i6fjJTWbUYIzM5QPsVIpbQByEnnCH/oS0mH2320QMNsNktO7vNytxGdk7EbOoN/8oAayPkKwfjGQQGBpOR4HjbVJRpjN1Rr/DBvInzKZZG+mI40V+ztisYe8YZmRBiADwWM7Y4p/fw4AFosW6iTnzC29QN3ixrWuIbOUWHNecbdrf8ANqB3hcCQGzMDPNUTeRpjqNWQ8Lhi4OfoLA6k/wCtUfYLiMS2+jv+0/6SYfaAp02N0Iv1Oaf2ZJdigbau5AZn7BWcqUiCTujXUsa0B4B3Yc2QQfpDpidZAi9tFHoFkSHNO7BhzToBYRoY+6l4ZzmsLiLuLW+ITa53oHEH7rsPjbPJ3CWtmwi+V/v6LLQ6A96wgkPaRuBkwZmI8h+1X1a7RBDmxBAgEn+UXOktVhhsU2o5wNNgzNspbeY+ZqPg8ayo4M7oAuu7gLFMiiMd2hpAPDv5Am45zw5wr3s32YNXDteKm5Lj/bo3OTKpdtYNz6zWMEuM2H4+69C7M9nTRw5bU+pxmBppaONlp9xxgnEXjyk7Kmr2MaSCarHcd0cuqvdg9kaFNpMb5JzmNeWkKVhKYZvCM221vF+gCmPbTgf8vQz8ClHK27sZxpUV5bTbUY2kwggxJLvC7iOPNTHYmrLgG3DolzrSB0mDP3RGYaiR/wBMWPG6g1dwVQ0lzWQHGXHPTzXc/wBYHH8KraWKqGpFWlYjchhBPp9kLC9n6TsnVBGdx+lM2ph6EndMlwne3iSC0iJM2sIUcYFu9rlOfH4UPda6YHjT8EzF0pYb8L+f+FVPwskR8urF7iWyZd1Q8M7xMtqvMhZ6C6JFHC1G57vRKcURPhkclOc6EGeOso3sW2wbccLW0n1UfFYixIsf3M9FJAEi3+Qou1GibDRUikc2uiBhdoOYXFrrkFpm9v8AayWN2LV7wuJ7wGXF4MjKStbgMC17nA8OK7H7Oaxog8RHUKyyvH0D24zZl6uzmuLGyLD4PymbJxbaTyZIkkCAJjIWOYPBHp4bcffXjzVPjY7wxfhHFa8dZFTMU1KDpnomF7002ljA5p/lGgDcuoSEVmlxFBkGMjJvbzGagdnqtSvQZT73cdTJ8MXI+ppmbxdXFXCVjUnfAADY8vqMc1JqnQERw6oImiwcxw14/AoHeVg5xZRbG8ZsJjqTfqrN+Fq94Xtc3dnIzcfCfRQcThnUnmq+q2HCI4tNhadOKCVlE6M0cA+tiWEHcFjJP0Xz4jxL1eSWM3ocd0S5thMXPKSvNtjOFTFuN7j7i8dFq2NduvpmN10aGQBwPLNLkyV8WVjDkrRZgs3SCLcSftOaI2izcAJBbAiHX6Z8IUN+IeSIbTG6Mi0ZjW98k6pjhAHdtGkgffJTU0FwkOx+FDQKjDuxaOM2UCk3frNHGZ8hI+6PtDGudRMtvvTA0yv0UHB41rHio4dOOUet0dNhp10WrNmsJPgbA1jyNkDuGb1mMiLET+E/D7eYagaG7szcxfM8bX90ZtLeJ0SzdLQv+ynxIIZxQsM7xtOnL0Q8RipbAAy/CXDjKNDKn0isdl252p5pHiRITXVQdUdrvDZRrdhXRGaYI8+ig7UsQps3M6BQtqZjkPfirROfZ2yqlyOU/dM2xiAHAHQC3Uwl2S7xk6BsKk23WJeXzY2npohkVuimNfKyv7Q4tsANaCb31A5BRdlbMlu87PTpzQMVtDe4DoB94UwveKLTOekaDVa8ScY8TJ6j5u4gN1wcd0kluZnL5+Ujcc/eM1HnPMnX9Qh0cT4p9ZyI1Uio1l7QTOus/paXS7MnYOrtF7muDnOHKeF/8IH9TMmXZZHSRBAUlzGwfKPPjwUQPk7oiTx5FOqoHkveyDgHPJs5rRGuZgnncBbD+ugAkGfdZLs52brU6rKriA0gyJkmRkRpx8lqnkGJCweo4uWj0cMWo7Ofj7ZQnuxV7Xy+Z/ISU2HqpFJrToJ5rMytUQ8ftINYQBmNOvNQKIJgOGZ0VticO0i7bRZVIcRO7nKaBzSoHhGObXZMRJ9IhabCuubkWVFS8Tp+/lHmrjC4Tg6Fzk2JJIoaXHiPVS8I4QTF1XUKhgKRQqQLEgyhk2Jj6JNUc7XXUqpbcShVnD5+0Nte1kiQeZZ0KkgcY0+0yom1XgOtewyUfC4iJMmYsuqU96TNyrR0G7YmExQZvEjNsWVTtitDCz/PhzBU7EMO4IvJiOd7+ioNpvLDu3IEGTk4525LkrkVtJFY5lpIzWoxeFY3AMe6zgJHMk2Cz9JxrVGi3iMLbY7AipT7sgECI5QqylxqyNclo85/qCTGS59Zw8vdWO2tkf07WwCd4nxewj5KhYJhc/difLTyutrnFq0Y1ialxYbZGFdXqFu9FiRzgT8Kns7LVd8AAxYyVZ9k8KA+rUIBDfCLRmLkDPktKMSBmQs7zST0alijxVoTZ+HcymA6ZA9BoP8APRH3AgP2k0D55WUV+0mxfe9Flkm2XiXNKjbNK2numQqIbfj+05dPdLU7Rn+1gnmbJHFnNNMt8WPDPyFnBic/Mz7JtbtBVcCDugHkorZNvZPCLV2MkXmz6gF1d4Rsi6yNGu4eEGI/dkU7QqC29HzmkpphlFUPpMOmqSmDOtvwgV8TDRHnxQKdckiSeSeSvZljFWWVSsIvOVreqhNxJIOfojVHFrZEFQHVSCRYZWH7XJIbjZJpYnhI8lOY+QRKqA4A2+ye3FEA59SuaHok7XO61sfyz8iFSdoa87jWvLwBqII5KVj68tb9V3xxvF4HFVu2pdXjfc82Eubun0KpBCy/Cz7JYOJqnMWA/Kt8RWMmDCDhGtp0WtvlfrqmOxTd0DxcPkqUnydlIxoDtqe5IN5g+hCzOEEPJ4A5Z8tQr3aWKBbGXD1WeNaHOOcq2K6DOrNJsmqGUBObjKmOxgGUT7cFS0X+ACURuUkhGt7BWibX2tAEAHj+UH+vmYhAeGDU3TW12kwIPT2RpHKwwxRhFqVDAMRB9QupYQuFmkcJRHUwwQ7MX1tb2U3JJlo43QIYgbpsUOnjI/fzJR8biXRwBUakCfPjkmSJl9RrWkwJ+6OeoVJQdDoPEQi4nEBjiCPT9KfC3oMnoNhX7xsC7irCjs8ZkHlGiPhcIAwxF7rq9cNABN9B+yi5fhFRtAMQ8DwgSBnfVRW7MLiSCGt1JNh04qTRoENLnugXOWsqBVry2ASQDbzQpt6KKNIdTpUxO8S7nMR0CIazdBb3UXA7Lc8mfQZnkrLE4JtFu8+9pjhy53TuNCtMrMdiA+o1rbBpk88tLaBQ61UHEtcb31n8kpG0pDqjiW8I9oPy6g4K9UHIZqkYkpPaNWGzmlqUicrDIEmyqq20Hf2/b9+SjPxVTOTPNKoFk2SdrQ0M8QMyekf7+yqQwZ5fpLiaTnuu71Q/6B5VIxSXYJKTdpEttQEGJPT34+66q0iLzP8AG6hHDubeCmd64dUaBxdbJO650AWOQBsrWh4LOqBpA0v/AIUCli3vF7wuZgidYQf4NGD7Ra47aDNw7jjvxaFHwGJB+txNrgzY9UrdlRBJklKNmtEkyOqm+JVKaLJ1Sk8bpaC22U6cwkZgKJjh1VSaO7O5kPmqGzEOGpj8pOP4zrfkv34OlvANEQJ4a8ecqPjdmiu4Q7dLRnEyJ6qrZUeTnNkRhI/uuhxa2By8NGpwv/S+clDdkf8A3fpKuWmHkywF2x9I6/goOD+sdD7rlyZFo9Fxsj63dP8A8qr7X5N6H8LlySX2ROf2M1j/APpU+v5UbC5+nuuXJ15Iv7FrQz8in4jLyC5cpmqHSILdOn5CnD6vX2C5ch5NUTqnz0UF2vVcuTIEwp/H7UnDfT5flcuSs6Iet9PmPwm4vIdSlXKC7GfRBf8AR5qDx6LlypEjIks+kdCk1XLkwkz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2" name="Picture 10" descr="http://2.bp.blogspot.com/-KJ8nKnsO09o/UVOLDEC5wfI/AAAAAAAAA4I/Cy6XiA13Xpo/s1600/othni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81" y="160337"/>
            <a:ext cx="2641413" cy="4088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answersanswers.com/Bible/Tissot-the-Son-of-Anath-Shamg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46661"/>
            <a:ext cx="3200400" cy="3530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54322" y="35206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俄陀聶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92042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珊迦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71797" y="15240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以笏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1880" y="4191000"/>
            <a:ext cx="2514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神興起 </a:t>
            </a:r>
            <a:r>
              <a:rPr lang="en-US" altLang="zh-TW" sz="3000" dirty="0" smtClean="0">
                <a:solidFill>
                  <a:srgbClr val="002060"/>
                </a:solidFill>
                <a:ea typeface="華康宗楷體 Std W7" pitchFamily="66" charset="-120"/>
              </a:rPr>
              <a:t>(V.15)</a:t>
            </a:r>
            <a:endParaRPr lang="en-US" sz="3000" dirty="0">
              <a:solidFill>
                <a:srgbClr val="002060"/>
              </a:solidFill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343400"/>
            <a:ext cx="30106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神的靈降在</a:t>
            </a:r>
            <a:r>
              <a:rPr lang="en-US" altLang="zh-TW" sz="3000" dirty="0" smtClean="0">
                <a:solidFill>
                  <a:srgbClr val="002060"/>
                </a:solidFill>
                <a:ea typeface="華康宗楷體 Std W7" pitchFamily="66" charset="-120"/>
              </a:rPr>
              <a:t>(V.10)</a:t>
            </a:r>
            <a:endParaRPr lang="en-US" sz="3000" dirty="0">
              <a:solidFill>
                <a:srgbClr val="002060"/>
              </a:solidFill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1540" y="1600200"/>
            <a:ext cx="2788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他也救了</a:t>
            </a:r>
            <a:r>
              <a:rPr lang="en-US" altLang="zh-TW" sz="3200" dirty="0" smtClean="0">
                <a:solidFill>
                  <a:srgbClr val="002060"/>
                </a:solidFill>
                <a:ea typeface="華康宗楷體 Std W7" pitchFamily="66" charset="-120"/>
              </a:rPr>
              <a:t>(V.31)</a:t>
            </a:r>
            <a:endParaRPr lang="en-US" sz="3200" dirty="0">
              <a:solidFill>
                <a:srgbClr val="002060"/>
              </a:solidFill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876800"/>
            <a:ext cx="19800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渴慕善工、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順服聖靈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11880" y="4724400"/>
            <a:ext cx="19800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智勇雙全、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策動計謀、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領導能力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03443" y="198120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匹夫之勇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0513" y="326648"/>
            <a:ext cx="318548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世俗能力從升高而來</a:t>
            </a:r>
            <a:endParaRPr lang="en-US" altLang="zh-TW" sz="26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屬靈能力從降卑而來</a:t>
            </a:r>
            <a:endParaRPr lang="en-US" sz="2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10513" y="152401"/>
            <a:ext cx="3185487" cy="1329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因為「肯」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所以「能」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5715000"/>
            <a:ext cx="290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Obedient &amp; Available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56059" y="6019800"/>
            <a:ext cx="2406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Strategy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0400" y="2433935"/>
            <a:ext cx="2497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 </a:t>
            </a:r>
            <a:r>
              <a:rPr lang="en-US" altLang="zh-TW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Resources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579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3" grpId="0"/>
      <p:bldP spid="21" grpId="0"/>
      <p:bldP spid="22" grpId="0"/>
      <p:bldP spid="2" grpId="0"/>
      <p:bldP spid="10" grpId="0" animBg="1"/>
      <p:bldP spid="19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hosannatcif.org/uploads/7/8/6/6/7866076/7757563.jpg?2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981200" cy="325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152400"/>
            <a:ext cx="681334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 is looking for better method, </a:t>
            </a:r>
          </a:p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God is looking for better men and</a:t>
            </a:r>
          </a:p>
          <a:p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omen who understand the power of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Holy Spirit.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90503" y="2286000"/>
            <a:ext cx="6629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在大戶人家，不但有金器銀器，也有木器瓦器；有作為貴重的，有作為卑賤的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。人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若自潔，脫離卑賤的事，就必作貴重的器皿，成為聖潔，合乎主用，預備行各樣的善事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           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提摩太後書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2:20-21)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152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1001</Words>
  <Application>Microsoft Office PowerPoint</Application>
  <PresentationFormat>On-screen Show (4:3)</PresentationFormat>
  <Paragraphs>155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華康宗楷體 Std W7</vt:lpstr>
      <vt:lpstr>華康黑體 Std W9</vt:lpstr>
      <vt:lpstr>SimHei</vt:lpstr>
      <vt:lpstr>Calibri</vt:lpstr>
      <vt:lpstr>新細明體</vt:lpstr>
      <vt:lpstr>Wingdings</vt:lpstr>
      <vt:lpstr>華康儷中黑</vt:lpstr>
      <vt:lpstr>華康行楷體 Std W5</vt:lpstr>
      <vt:lpstr>Office Theme</vt:lpstr>
      <vt:lpstr>1_Office Theme</vt:lpstr>
      <vt:lpstr>2_Office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43</cp:revision>
  <dcterms:created xsi:type="dcterms:W3CDTF">2013-08-27T19:28:43Z</dcterms:created>
  <dcterms:modified xsi:type="dcterms:W3CDTF">2013-09-13T00:04:41Z</dcterms:modified>
</cp:coreProperties>
</file>