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9" r:id="rId3"/>
    <p:sldId id="260" r:id="rId4"/>
    <p:sldId id="258" r:id="rId5"/>
    <p:sldId id="257" r:id="rId6"/>
    <p:sldId id="263" r:id="rId7"/>
    <p:sldId id="261" r:id="rId8"/>
    <p:sldId id="265" r:id="rId9"/>
    <p:sldId id="268" r:id="rId10"/>
    <p:sldId id="269" r:id="rId11"/>
    <p:sldId id="274" r:id="rId12"/>
    <p:sldId id="262" r:id="rId13"/>
    <p:sldId id="267" r:id="rId14"/>
    <p:sldId id="270" r:id="rId15"/>
    <p:sldId id="271" r:id="rId16"/>
    <p:sldId id="272" r:id="rId17"/>
    <p:sldId id="266" r:id="rId18"/>
    <p:sldId id="273" r:id="rId1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146" autoAdjust="0"/>
    <p:restoredTop sz="94660"/>
  </p:normalViewPr>
  <p:slideViewPr>
    <p:cSldViewPr>
      <p:cViewPr>
        <p:scale>
          <a:sx n="57" d="100"/>
          <a:sy n="57" d="100"/>
        </p:scale>
        <p:origin x="-1698" y="-54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FCDBA-5767-4A97-BADD-CDEFDC2FDCEA}" type="datetimeFigureOut">
              <a:rPr lang="en-US" smtClean="0"/>
              <a:t>11/6/2013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98D0D-1108-460D-924B-95BB28015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7328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FCDBA-5767-4A97-BADD-CDEFDC2FDCEA}" type="datetimeFigureOut">
              <a:rPr lang="en-US" smtClean="0"/>
              <a:t>11/6/2013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98D0D-1108-460D-924B-95BB28015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5967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FCDBA-5767-4A97-BADD-CDEFDC2FDCEA}" type="datetimeFigureOut">
              <a:rPr lang="en-US" smtClean="0"/>
              <a:t>11/6/2013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98D0D-1108-460D-924B-95BB28015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86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FCDBA-5767-4A97-BADD-CDEFDC2FDCEA}" type="datetimeFigureOut">
              <a:rPr lang="en-US" smtClean="0"/>
              <a:t>11/6/2013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98D0D-1108-460D-924B-95BB28015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8558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FCDBA-5767-4A97-BADD-CDEFDC2FDCEA}" type="datetimeFigureOut">
              <a:rPr lang="en-US" smtClean="0"/>
              <a:t>11/6/2013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98D0D-1108-460D-924B-95BB28015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0191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FCDBA-5767-4A97-BADD-CDEFDC2FDCEA}" type="datetimeFigureOut">
              <a:rPr lang="en-US" smtClean="0"/>
              <a:t>11/6/2013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98D0D-1108-460D-924B-95BB28015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68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FCDBA-5767-4A97-BADD-CDEFDC2FDCEA}" type="datetimeFigureOut">
              <a:rPr lang="en-US" smtClean="0"/>
              <a:t>11/6/2013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98D0D-1108-460D-924B-95BB28015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8588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FCDBA-5767-4A97-BADD-CDEFDC2FDCEA}" type="datetimeFigureOut">
              <a:rPr lang="en-US" smtClean="0"/>
              <a:t>11/6/2013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98D0D-1108-460D-924B-95BB28015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2850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FCDBA-5767-4A97-BADD-CDEFDC2FDCEA}" type="datetimeFigureOut">
              <a:rPr lang="en-US" smtClean="0"/>
              <a:t>11/6/2013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98D0D-1108-460D-924B-95BB28015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232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FCDBA-5767-4A97-BADD-CDEFDC2FDCEA}" type="datetimeFigureOut">
              <a:rPr lang="en-US" smtClean="0"/>
              <a:t>11/6/2013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98D0D-1108-460D-924B-95BB28015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6673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FCDBA-5767-4A97-BADD-CDEFDC2FDCEA}" type="datetimeFigureOut">
              <a:rPr lang="en-US" smtClean="0"/>
              <a:t>11/6/2013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98D0D-1108-460D-924B-95BB28015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8840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5FCDBA-5767-4A97-BADD-CDEFDC2FDCEA}" type="datetimeFigureOut">
              <a:rPr lang="en-US" smtClean="0"/>
              <a:t>11/6/2013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E98D0D-1108-460D-924B-95BB28015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995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http://www.illuminatechurch.tv/wp-content/uploads/2011/12/Rut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1" y="1600200"/>
            <a:ext cx="9137470" cy="335280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28600" y="152400"/>
            <a:ext cx="3390672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5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路得記概論</a:t>
            </a:r>
            <a:endParaRPr lang="en-US" sz="5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66557" y="5386251"/>
            <a:ext cx="42883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黑暗中的一線曙光</a:t>
            </a:r>
            <a:endParaRPr lang="en-US" sz="4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498899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flockofweasels.com/wp-content/uploads/2013/01/the-gleaners-jean-francois-mille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52400" y="152400"/>
            <a:ext cx="8839200" cy="6553200"/>
          </a:xfrm>
          <a:prstGeom prst="rect">
            <a:avLst/>
          </a:prstGeom>
          <a:solidFill>
            <a:schemeClr val="accent3">
              <a:lumMod val="20000"/>
              <a:lumOff val="80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56754" y="228600"/>
            <a:ext cx="702307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作者：</a:t>
            </a:r>
            <a:r>
              <a:rPr lang="zh-TW" altLang="en-US" sz="3200" dirty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撒母耳</a:t>
            </a:r>
            <a:r>
              <a:rPr lang="en-US" sz="3200" dirty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(</a:t>
            </a:r>
            <a:r>
              <a:rPr lang="zh-TW" altLang="en-US" sz="3200" dirty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按猶</a:t>
            </a:r>
            <a:r>
              <a:rPr lang="zh-TW" alt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太「他勒目」經</a:t>
            </a:r>
            <a:r>
              <a:rPr lang="zh-TW" altLang="en-US" sz="3200" dirty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典</a:t>
            </a:r>
            <a:r>
              <a:rPr lang="en-US" sz="3200" dirty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)</a:t>
            </a:r>
          </a:p>
        </p:txBody>
      </p:sp>
      <p:sp>
        <p:nvSpPr>
          <p:cNvPr id="5" name="Rectangle 4"/>
          <p:cNvSpPr/>
          <p:nvPr/>
        </p:nvSpPr>
        <p:spPr>
          <a:xfrm>
            <a:off x="152400" y="939225"/>
            <a:ext cx="88392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著書時地：</a:t>
            </a:r>
            <a:r>
              <a:rPr lang="zh-TW" alt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約主前</a:t>
            </a:r>
            <a:r>
              <a:rPr lang="en-US" altLang="zh-TW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1000</a:t>
            </a:r>
            <a:r>
              <a:rPr lang="zh-TW" alt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年於示羅</a:t>
            </a:r>
            <a:r>
              <a:rPr lang="en-US" altLang="zh-TW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(</a:t>
            </a:r>
            <a:r>
              <a:rPr lang="zh-TW" alt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士師時代，</a:t>
            </a:r>
            <a:endParaRPr lang="en-US" altLang="zh-TW" sz="3200" dirty="0" smtClean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               參得</a:t>
            </a:r>
            <a:r>
              <a:rPr lang="en-US" altLang="zh-TW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1:1)</a:t>
            </a:r>
            <a:r>
              <a:rPr lang="zh-TW" alt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，可能於基甸期間，因</a:t>
            </a:r>
          </a:p>
          <a:p>
            <a:r>
              <a:rPr lang="zh-TW" alt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               那時出現一次大飢荒</a:t>
            </a:r>
            <a:r>
              <a:rPr lang="en-US" altLang="zh-TW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(</a:t>
            </a:r>
            <a:r>
              <a:rPr lang="zh-TW" alt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參士</a:t>
            </a:r>
            <a:r>
              <a:rPr lang="en-US" altLang="zh-TW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6:3-4)</a:t>
            </a:r>
          </a:p>
        </p:txBody>
      </p:sp>
      <p:sp>
        <p:nvSpPr>
          <p:cNvPr id="6" name="Rectangle 5"/>
          <p:cNvSpPr/>
          <p:nvPr/>
        </p:nvSpPr>
        <p:spPr>
          <a:xfrm>
            <a:off x="182880" y="2521071"/>
            <a:ext cx="7563289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歷史背景：承先─</a:t>
            </a:r>
            <a:r>
              <a:rPr lang="zh-TW" alt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替士師記作光芒的附錄</a:t>
            </a:r>
            <a:endParaRPr lang="en-US" altLang="zh-TW" sz="3200" dirty="0" smtClean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2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              啟後─</a:t>
            </a:r>
            <a:r>
              <a:rPr lang="zh-TW" alt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引進撒母耳記大衛生平</a:t>
            </a:r>
            <a:endParaRPr lang="en-US" sz="3200" dirty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84882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flockofweasels.com/wp-content/uploads/2013/01/the-gleaners-jean-francois-mille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52400" y="152400"/>
            <a:ext cx="8839200" cy="6553200"/>
          </a:xfrm>
          <a:prstGeom prst="rect">
            <a:avLst/>
          </a:prstGeom>
          <a:solidFill>
            <a:schemeClr val="accent3">
              <a:lumMod val="20000"/>
              <a:lumOff val="80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52400" y="228362"/>
            <a:ext cx="223651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本書特點：</a:t>
            </a:r>
            <a:endParaRPr lang="en-US" sz="3200" dirty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155328" y="187405"/>
            <a:ext cx="477887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1) </a:t>
            </a:r>
            <a:r>
              <a:rPr lang="zh-TW" alt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以女子名字為書卷名稱</a:t>
            </a:r>
            <a:endParaRPr lang="en-US" sz="3200" dirty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155328" y="720805"/>
            <a:ext cx="7261924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2) </a:t>
            </a:r>
            <a:r>
              <a:rPr lang="zh-TW" alt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神名字出現</a:t>
            </a:r>
            <a:r>
              <a:rPr lang="en-US" altLang="zh-TW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22</a:t>
            </a:r>
            <a:r>
              <a:rPr lang="zh-TW" alt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次</a:t>
            </a:r>
            <a:r>
              <a:rPr lang="en-US" altLang="zh-TW" sz="28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(</a:t>
            </a:r>
            <a:r>
              <a:rPr lang="en-US" altLang="zh-TW" sz="2800" i="1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Yahweh</a:t>
            </a:r>
            <a:r>
              <a:rPr lang="zh-TW" altLang="en-US" sz="28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自有永有</a:t>
            </a:r>
            <a:r>
              <a:rPr lang="en-US" altLang="zh-TW" sz="2800" u="sng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17</a:t>
            </a:r>
            <a:r>
              <a:rPr lang="zh-TW" altLang="en-US" sz="2800" u="sng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次</a:t>
            </a:r>
            <a:endParaRPr lang="en-US" altLang="zh-TW" sz="2800" u="sng" dirty="0" smtClean="0">
              <a:solidFill>
                <a:srgbClr val="002060"/>
              </a:solidFill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28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   ，</a:t>
            </a:r>
            <a:r>
              <a:rPr lang="en-US" altLang="zh-TW" sz="2800" i="1" dirty="0" err="1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Elohim</a:t>
            </a:r>
            <a:r>
              <a:rPr lang="zh-TW" altLang="en-US" sz="28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創造主</a:t>
            </a:r>
            <a:r>
              <a:rPr lang="en-US" altLang="zh-TW" sz="2800" u="sng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3</a:t>
            </a:r>
            <a:r>
              <a:rPr lang="zh-TW" altLang="en-US" sz="2800" u="sng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次</a:t>
            </a:r>
            <a:r>
              <a:rPr lang="zh-TW" altLang="en-US" sz="28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，</a:t>
            </a:r>
            <a:r>
              <a:rPr lang="en-US" altLang="zh-TW" sz="2800" dirty="0" err="1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Shaddai</a:t>
            </a:r>
            <a:r>
              <a:rPr lang="zh-TW" altLang="en-US" sz="28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全能者</a:t>
            </a:r>
            <a:r>
              <a:rPr lang="en-US" altLang="zh-TW" sz="2800" u="sng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2</a:t>
            </a:r>
            <a:r>
              <a:rPr lang="zh-TW" altLang="en-US" sz="2800" u="sng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次</a:t>
            </a:r>
            <a:r>
              <a:rPr lang="en-US" altLang="zh-TW" sz="28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)</a:t>
            </a:r>
            <a:r>
              <a:rPr lang="zh-TW" altLang="en-US" sz="28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 </a:t>
            </a:r>
            <a:endParaRPr lang="en-US" sz="2800" dirty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019072" y="1686580"/>
            <a:ext cx="491512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en-US" altLang="zh-TW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3) </a:t>
            </a:r>
            <a:r>
              <a:rPr lang="zh-TW" alt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與士師記成為強烈對比</a:t>
            </a:r>
            <a:endParaRPr lang="en-US" sz="2800" dirty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870911" y="3276600"/>
            <a:ext cx="628248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  </a:t>
            </a:r>
            <a:r>
              <a:rPr lang="en-US" altLang="zh-TW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4) </a:t>
            </a:r>
            <a:r>
              <a:rPr lang="zh-TW" alt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為猶太人五旬節所誦讀的經卷</a:t>
            </a:r>
            <a:endParaRPr lang="en-US" sz="2800" dirty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3810000"/>
            <a:ext cx="8683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(</a:t>
            </a:r>
            <a:r>
              <a:rPr lang="zh-TW" altLang="en-US" sz="28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逾越節─雅歌、普珥節─以斯帖記、</a:t>
            </a:r>
            <a:r>
              <a:rPr lang="zh-TW" altLang="en-US" sz="28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住</a:t>
            </a:r>
            <a:r>
              <a:rPr lang="zh-TW" altLang="en-US" sz="28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棚節─傳道書</a:t>
            </a:r>
            <a:r>
              <a:rPr lang="en-US" altLang="zh-TW" sz="28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)</a:t>
            </a:r>
            <a:endParaRPr lang="en-US" sz="2800" dirty="0">
              <a:solidFill>
                <a:srgbClr val="00206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514600" y="2234625"/>
            <a:ext cx="4834978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 士師記─</a:t>
            </a:r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因犯罪慘痛失敗</a:t>
            </a:r>
            <a:endParaRPr lang="en-US" altLang="zh-TW" sz="3200" dirty="0" smtClean="0">
              <a:solidFill>
                <a:srgbClr val="002060"/>
              </a:solidFill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200" dirty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zh-TW" alt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路得記─</a:t>
            </a:r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因順服蒙恩得贖</a:t>
            </a:r>
            <a:endParaRPr lang="en-US" sz="2800" dirty="0">
              <a:solidFill>
                <a:srgbClr val="00206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155328" y="4267200"/>
            <a:ext cx="6476453" cy="20621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5) </a:t>
            </a:r>
            <a:r>
              <a:rPr lang="zh-TW" alt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預表：</a:t>
            </a:r>
            <a:endParaRPr lang="en-US" altLang="zh-TW" sz="3200" dirty="0" smtClean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200" dirty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zh-TW" alt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   路得─</a:t>
            </a:r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竭力追求認識神的</a:t>
            </a:r>
            <a:r>
              <a:rPr lang="zh-TW" alt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慕道者</a:t>
            </a:r>
            <a:endParaRPr lang="en-US" altLang="zh-TW" sz="3200" dirty="0" smtClean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200" dirty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zh-TW" alt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拿俄米─</a:t>
            </a:r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用心引領人歸主的</a:t>
            </a:r>
            <a:r>
              <a:rPr lang="zh-TW" alt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基督徒</a:t>
            </a:r>
            <a:endParaRPr lang="en-US" altLang="zh-TW" sz="3200" dirty="0" smtClean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200" dirty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zh-TW" alt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波阿斯─</a:t>
            </a:r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憐憫救贖眾信徒的</a:t>
            </a:r>
            <a:r>
              <a:rPr lang="zh-TW" alt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主耶穌</a:t>
            </a:r>
            <a:endParaRPr lang="en-US" sz="3200" dirty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880597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4" grpId="0"/>
      <p:bldP spid="13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flockofweasels.com/wp-content/uploads/2013/01/the-gleaners-jean-francois-mille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52400" y="152400"/>
            <a:ext cx="8839200" cy="6553200"/>
          </a:xfrm>
          <a:prstGeom prst="rect">
            <a:avLst/>
          </a:prstGeom>
          <a:solidFill>
            <a:schemeClr val="accent3">
              <a:lumMod val="20000"/>
              <a:lumOff val="80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56754" y="228600"/>
            <a:ext cx="832631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鑰字：</a:t>
            </a:r>
            <a:r>
              <a:rPr lang="zh-TW" alt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平安</a:t>
            </a:r>
            <a:r>
              <a:rPr lang="en-US" altLang="zh-TW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/</a:t>
            </a:r>
            <a:r>
              <a:rPr lang="zh-TW" alt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安身</a:t>
            </a:r>
            <a:r>
              <a:rPr 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(</a:t>
            </a:r>
            <a:r>
              <a:rPr lang="en-US" altLang="zh-TW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1:9,</a:t>
            </a:r>
            <a:r>
              <a:rPr lang="zh-TW" alt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en-US" altLang="zh-TW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3:1</a:t>
            </a:r>
            <a:r>
              <a:rPr 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)</a:t>
            </a:r>
            <a:r>
              <a:rPr lang="zh-TW" alt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、贖</a:t>
            </a:r>
            <a:r>
              <a:rPr lang="en-US" altLang="zh-TW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/</a:t>
            </a:r>
            <a:r>
              <a:rPr lang="zh-TW" alt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贖回</a:t>
            </a:r>
            <a:r>
              <a:rPr lang="en-US" altLang="zh-TW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(4:4,</a:t>
            </a:r>
            <a:r>
              <a:rPr lang="zh-TW" alt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en-US" altLang="zh-TW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6,</a:t>
            </a:r>
            <a:r>
              <a:rPr lang="zh-TW" alt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en-US" altLang="zh-TW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7)</a:t>
            </a:r>
            <a:endParaRPr lang="en-US" sz="3200" dirty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52400" y="914400"/>
            <a:ext cx="223651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大網分段：</a:t>
            </a:r>
            <a:endParaRPr lang="en-US" sz="3200" dirty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74" t="61162" r="22737" b="2366"/>
          <a:stretch/>
        </p:blipFill>
        <p:spPr bwMode="auto">
          <a:xfrm>
            <a:off x="292608" y="74962"/>
            <a:ext cx="8473440" cy="670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219200" y="76200"/>
            <a:ext cx="35221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0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馬有藻</a:t>
            </a:r>
            <a:r>
              <a:rPr lang="en-US" altLang="zh-TW" sz="20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『</a:t>
            </a:r>
            <a:r>
              <a:rPr lang="zh-TW" altLang="en-US" sz="20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舊約概論」，第</a:t>
            </a:r>
            <a:r>
              <a:rPr lang="en-US" altLang="zh-TW" sz="20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84</a:t>
            </a:r>
            <a:r>
              <a:rPr lang="zh-TW" altLang="en-US" sz="20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頁</a:t>
            </a:r>
            <a:endParaRPr lang="en-US" sz="20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248553" y="0"/>
            <a:ext cx="30572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越來越靠近恩典</a:t>
            </a:r>
            <a:endParaRPr lang="en-US" sz="3200" dirty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65736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4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flockofweasels.com/wp-content/uploads/2013/01/the-gleaners-jean-francois-mille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52400" y="152400"/>
            <a:ext cx="8839200" cy="6553200"/>
          </a:xfrm>
          <a:prstGeom prst="rect">
            <a:avLst/>
          </a:prstGeom>
          <a:solidFill>
            <a:schemeClr val="accent3">
              <a:lumMod val="20000"/>
              <a:lumOff val="80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329086"/>
              </p:ext>
            </p:extLst>
          </p:nvPr>
        </p:nvGraphicFramePr>
        <p:xfrm>
          <a:off x="152400" y="914400"/>
          <a:ext cx="8839200" cy="3332480"/>
        </p:xfrm>
        <a:graphic>
          <a:graphicData uri="http://schemas.openxmlformats.org/drawingml/2006/table">
            <a:tbl>
              <a:tblPr firstCol="1" bandRow="1">
                <a:tableStyleId>{21E4AEA4-8DFA-4A89-87EB-49C32662AFE0}</a:tableStyleId>
              </a:tblPr>
              <a:tblGrid>
                <a:gridCol w="1541639"/>
                <a:gridCol w="2434166"/>
                <a:gridCol w="2501195"/>
                <a:gridCol w="2362200"/>
              </a:tblGrid>
              <a:tr h="370840">
                <a:tc>
                  <a:txBody>
                    <a:bodyPr/>
                    <a:lstStyle/>
                    <a:p>
                      <a:r>
                        <a:rPr lang="zh-TW" altLang="en-US" sz="3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華康宗楷體 Std W7" pitchFamily="66" charset="-120"/>
                          <a:ea typeface="華康宗楷體 Std W7" pitchFamily="66" charset="-120"/>
                        </a:rPr>
                        <a:t>第一章</a:t>
                      </a:r>
                      <a:endParaRPr lang="en-US" altLang="zh-TW" sz="320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華康宗楷體 Std W7" pitchFamily="66" charset="-120"/>
                        <a:ea typeface="華康宗楷體 Std W7" pitchFamily="66" charset="-120"/>
                      </a:endParaRPr>
                    </a:p>
                    <a:p>
                      <a:pPr>
                        <a:lnSpc>
                          <a:spcPts val="2000"/>
                        </a:lnSpc>
                      </a:pPr>
                      <a:endParaRPr lang="en-US" sz="32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華康宗楷體 Std W7" pitchFamily="66" charset="-120"/>
                        <a:ea typeface="華康宗楷體 Std W7" pitchFamily="66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200" dirty="0" smtClean="0">
                          <a:latin typeface="華康宗楷體 Std W7" pitchFamily="66" charset="-120"/>
                          <a:ea typeface="華康宗楷體 Std W7" pitchFamily="66" charset="-120"/>
                        </a:rPr>
                        <a:t>人生抉擇</a:t>
                      </a:r>
                      <a:endParaRPr lang="en-US" sz="3200" dirty="0">
                        <a:latin typeface="華康宗楷體 Std W7" pitchFamily="66" charset="-120"/>
                        <a:ea typeface="華康宗楷體 Std W7" pitchFamily="66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200" dirty="0" smtClean="0">
                          <a:latin typeface="華康宗楷體 Std W7" pitchFamily="66" charset="-120"/>
                          <a:ea typeface="華康宗楷體 Std W7" pitchFamily="66" charset="-120"/>
                        </a:rPr>
                        <a:t>愛的決定</a:t>
                      </a:r>
                      <a:endParaRPr lang="en-US" sz="3200" dirty="0">
                        <a:latin typeface="華康宗楷體 Std W7" pitchFamily="66" charset="-120"/>
                        <a:ea typeface="華康宗楷體 Std W7" pitchFamily="66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200" dirty="0" smtClean="0">
                          <a:latin typeface="華康宗楷體 Std W7" pitchFamily="66" charset="-120"/>
                          <a:ea typeface="華康宗楷體 Std W7" pitchFamily="66" charset="-120"/>
                        </a:rPr>
                        <a:t>信的試煉</a:t>
                      </a:r>
                      <a:endParaRPr lang="en-US" sz="3200" dirty="0">
                        <a:latin typeface="華康宗楷體 Std W7" pitchFamily="66" charset="-120"/>
                        <a:ea typeface="華康宗楷體 Std W7" pitchFamily="66" charset="-12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華康宗楷體 Std W7" pitchFamily="66" charset="-120"/>
                          <a:ea typeface="華康宗楷體 Std W7" pitchFamily="66" charset="-120"/>
                        </a:rPr>
                        <a:t>第二章</a:t>
                      </a:r>
                      <a:endParaRPr lang="en-US" sz="320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華康宗楷體 Std W7" pitchFamily="66" charset="-120"/>
                        <a:ea typeface="華康宗楷體 Std W7" pitchFamily="66" charset="-120"/>
                      </a:endParaRPr>
                    </a:p>
                    <a:p>
                      <a:pPr>
                        <a:lnSpc>
                          <a:spcPts val="2000"/>
                        </a:lnSpc>
                      </a:pPr>
                      <a:endParaRPr lang="en-US" sz="32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華康宗楷體 Std W7" pitchFamily="66" charset="-120"/>
                        <a:ea typeface="華康宗楷體 Std W7" pitchFamily="66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200" dirty="0" smtClean="0">
                          <a:latin typeface="華康宗楷體 Std W7" pitchFamily="66" charset="-120"/>
                          <a:ea typeface="華康宗楷體 Std W7" pitchFamily="66" charset="-120"/>
                        </a:rPr>
                        <a:t>蒙恩之路</a:t>
                      </a:r>
                      <a:endParaRPr lang="en-US" sz="3200" dirty="0">
                        <a:latin typeface="華康宗楷體 Std W7" pitchFamily="66" charset="-120"/>
                        <a:ea typeface="華康宗楷體 Std W7" pitchFamily="66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200" dirty="0" smtClean="0">
                          <a:latin typeface="華康宗楷體 Std W7" pitchFamily="66" charset="-120"/>
                          <a:ea typeface="華康宗楷體 Std W7" pitchFamily="66" charset="-120"/>
                        </a:rPr>
                        <a:t>愛的回應</a:t>
                      </a:r>
                      <a:endParaRPr lang="en-US" sz="3200" dirty="0">
                        <a:latin typeface="華康宗楷體 Std W7" pitchFamily="66" charset="-120"/>
                        <a:ea typeface="華康宗楷體 Std W7" pitchFamily="66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200" dirty="0" smtClean="0">
                          <a:latin typeface="華康宗楷體 Std W7" pitchFamily="66" charset="-120"/>
                          <a:ea typeface="華康宗楷體 Std W7" pitchFamily="66" charset="-120"/>
                        </a:rPr>
                        <a:t>信的勞苦</a:t>
                      </a:r>
                      <a:endParaRPr lang="en-US" sz="3200" dirty="0" smtClean="0">
                        <a:latin typeface="華康宗楷體 Std W7" pitchFamily="66" charset="-120"/>
                        <a:ea typeface="華康宗楷體 Std W7" pitchFamily="66" charset="-12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華康宗楷體 Std W7" pitchFamily="66" charset="-120"/>
                          <a:ea typeface="華康宗楷體 Std W7" pitchFamily="66" charset="-120"/>
                        </a:rPr>
                        <a:t>第三章</a:t>
                      </a:r>
                      <a:endParaRPr lang="en-US" sz="320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華康宗楷體 Std W7" pitchFamily="66" charset="-120"/>
                        <a:ea typeface="華康宗楷體 Std W7" pitchFamily="66" charset="-120"/>
                      </a:endParaRPr>
                    </a:p>
                    <a:p>
                      <a:pPr>
                        <a:lnSpc>
                          <a:spcPts val="2000"/>
                        </a:lnSpc>
                      </a:pPr>
                      <a:endParaRPr lang="en-US" sz="32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華康宗楷體 Std W7" pitchFamily="66" charset="-120"/>
                        <a:ea typeface="華康宗楷體 Std W7" pitchFamily="66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200" dirty="0" smtClean="0">
                          <a:latin typeface="華康宗楷體 Std W7" pitchFamily="66" charset="-120"/>
                          <a:ea typeface="華康宗楷體 Std W7" pitchFamily="66" charset="-120"/>
                        </a:rPr>
                        <a:t>無私真愛</a:t>
                      </a:r>
                      <a:endParaRPr lang="en-US" sz="3200" dirty="0">
                        <a:latin typeface="華康宗楷體 Std W7" pitchFamily="66" charset="-120"/>
                        <a:ea typeface="華康宗楷體 Std W7" pitchFamily="66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200" dirty="0" smtClean="0">
                          <a:latin typeface="華康宗楷體 Std W7" pitchFamily="66" charset="-120"/>
                          <a:ea typeface="華康宗楷體 Std W7" pitchFamily="66" charset="-120"/>
                        </a:rPr>
                        <a:t>愛的要求</a:t>
                      </a:r>
                      <a:endParaRPr lang="en-US" sz="3200" dirty="0">
                        <a:latin typeface="華康宗楷體 Std W7" pitchFamily="66" charset="-120"/>
                        <a:ea typeface="華康宗楷體 Std W7" pitchFamily="66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200" dirty="0" smtClean="0">
                          <a:latin typeface="華康宗楷體 Std W7" pitchFamily="66" charset="-120"/>
                          <a:ea typeface="華康宗楷體 Std W7" pitchFamily="66" charset="-120"/>
                        </a:rPr>
                        <a:t>信的應許</a:t>
                      </a:r>
                      <a:endParaRPr lang="en-US" sz="3200" dirty="0">
                        <a:latin typeface="華康宗楷體 Std W7" pitchFamily="66" charset="-120"/>
                        <a:ea typeface="華康宗楷體 Std W7" pitchFamily="66" charset="-12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華康宗楷體 Std W7" pitchFamily="66" charset="-120"/>
                          <a:ea typeface="華康宗楷體 Std W7" pitchFamily="66" charset="-120"/>
                        </a:rPr>
                        <a:t>第四章</a:t>
                      </a:r>
                      <a:endParaRPr lang="en-US" sz="320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華康宗楷體 Std W7" pitchFamily="66" charset="-120"/>
                        <a:ea typeface="華康宗楷體 Std W7" pitchFamily="66" charset="-120"/>
                      </a:endParaRPr>
                    </a:p>
                    <a:p>
                      <a:pPr>
                        <a:lnSpc>
                          <a:spcPts val="2000"/>
                        </a:lnSpc>
                      </a:pPr>
                      <a:endParaRPr lang="en-US" sz="32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華康宗楷體 Std W7" pitchFamily="66" charset="-120"/>
                        <a:ea typeface="華康宗楷體 Std W7" pitchFamily="66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200" dirty="0" smtClean="0">
                          <a:latin typeface="華康宗楷體 Std W7" pitchFamily="66" charset="-120"/>
                          <a:ea typeface="華康宗楷體 Std W7" pitchFamily="66" charset="-120"/>
                        </a:rPr>
                        <a:t>偉大救贖</a:t>
                      </a:r>
                      <a:endParaRPr lang="en-US" sz="3200" dirty="0">
                        <a:latin typeface="華康宗楷體 Std W7" pitchFamily="66" charset="-120"/>
                        <a:ea typeface="華康宗楷體 Std W7" pitchFamily="66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200" dirty="0" smtClean="0">
                          <a:latin typeface="華康宗楷體 Std W7" pitchFamily="66" charset="-120"/>
                          <a:ea typeface="華康宗楷體 Std W7" pitchFamily="66" charset="-120"/>
                        </a:rPr>
                        <a:t>愛的報償</a:t>
                      </a:r>
                      <a:endParaRPr lang="en-US" sz="3200" dirty="0">
                        <a:latin typeface="華康宗楷體 Std W7" pitchFamily="66" charset="-120"/>
                        <a:ea typeface="華康宗楷體 Std W7" pitchFamily="66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200" dirty="0" smtClean="0">
                          <a:latin typeface="華康宗楷體 Std W7" pitchFamily="66" charset="-120"/>
                          <a:ea typeface="華康宗楷體 Std W7" pitchFamily="66" charset="-120"/>
                        </a:rPr>
                        <a:t>信的賞賜</a:t>
                      </a:r>
                      <a:endParaRPr lang="en-US" sz="3200" dirty="0">
                        <a:latin typeface="華康宗楷體 Std W7" pitchFamily="66" charset="-120"/>
                        <a:ea typeface="華康宗楷體 Std W7" pitchFamily="66" charset="-12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37402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flockofweasels.com/wp-content/uploads/2013/01/the-gleaners-jean-francois-mille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52400" y="152400"/>
            <a:ext cx="8839200" cy="6553200"/>
          </a:xfrm>
          <a:prstGeom prst="rect">
            <a:avLst/>
          </a:prstGeom>
          <a:solidFill>
            <a:schemeClr val="accent3">
              <a:lumMod val="20000"/>
              <a:lumOff val="80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98002"/>
              </p:ext>
            </p:extLst>
          </p:nvPr>
        </p:nvGraphicFramePr>
        <p:xfrm>
          <a:off x="1524000" y="182880"/>
          <a:ext cx="6096000" cy="63855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2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華康宗楷體 Std W7" pitchFamily="66" charset="-120"/>
                          <a:ea typeface="華康宗楷體 Std W7" pitchFamily="66" charset="-120"/>
                        </a:rPr>
                        <a:t>名字</a:t>
                      </a:r>
                      <a:endParaRPr lang="en-US" sz="32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華康宗楷體 Std W7" pitchFamily="66" charset="-120"/>
                        <a:ea typeface="華康宗楷體 Std W7" pitchFamily="66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2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華康宗楷體 Std W7" pitchFamily="66" charset="-120"/>
                          <a:ea typeface="華康宗楷體 Std W7" pitchFamily="66" charset="-120"/>
                        </a:rPr>
                        <a:t>名意</a:t>
                      </a:r>
                      <a:endParaRPr lang="en-US" sz="32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華康宗楷體 Std W7" pitchFamily="66" charset="-120"/>
                        <a:ea typeface="華康宗楷體 Std W7" pitchFamily="66" charset="-12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zh-TW" altLang="en-US" sz="3200" dirty="0" smtClean="0">
                          <a:solidFill>
                            <a:srgbClr val="002060"/>
                          </a:solidFill>
                          <a:latin typeface="華康宗楷體 Std W7" pitchFamily="66" charset="-120"/>
                          <a:ea typeface="華康宗楷體 Std W7" pitchFamily="66" charset="-120"/>
                        </a:rPr>
                        <a:t>    以利米勒</a:t>
                      </a:r>
                      <a:endParaRPr lang="en-US" sz="3200" dirty="0">
                        <a:solidFill>
                          <a:srgbClr val="002060"/>
                        </a:solidFill>
                        <a:latin typeface="華康宗楷體 Std W7" pitchFamily="66" charset="-120"/>
                        <a:ea typeface="華康宗楷體 Std W7" pitchFamily="66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sz="3200" dirty="0" smtClean="0">
                          <a:solidFill>
                            <a:srgbClr val="002060"/>
                          </a:solidFill>
                          <a:latin typeface="華康宗楷體 Std W7" pitchFamily="66" charset="-120"/>
                          <a:ea typeface="華康宗楷體 Std W7" pitchFamily="66" charset="-120"/>
                        </a:rPr>
                        <a:t>    神是我王</a:t>
                      </a:r>
                      <a:endParaRPr lang="en-US" sz="3200" dirty="0">
                        <a:solidFill>
                          <a:srgbClr val="002060"/>
                        </a:solidFill>
                        <a:latin typeface="華康宗楷體 Std W7" pitchFamily="66" charset="-120"/>
                        <a:ea typeface="華康宗楷體 Std W7" pitchFamily="66" charset="-12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zh-TW" altLang="en-US" sz="3200" dirty="0" smtClean="0">
                          <a:solidFill>
                            <a:srgbClr val="002060"/>
                          </a:solidFill>
                          <a:latin typeface="華康宗楷體 Std W7" pitchFamily="66" charset="-120"/>
                          <a:ea typeface="華康宗楷體 Std W7" pitchFamily="66" charset="-120"/>
                        </a:rPr>
                        <a:t>    拿俄米</a:t>
                      </a:r>
                      <a:endParaRPr lang="en-US" sz="3200" dirty="0">
                        <a:solidFill>
                          <a:srgbClr val="002060"/>
                        </a:solidFill>
                        <a:latin typeface="華康宗楷體 Std W7" pitchFamily="66" charset="-120"/>
                        <a:ea typeface="華康宗楷體 Std W7" pitchFamily="66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sz="3200" dirty="0" smtClean="0">
                          <a:solidFill>
                            <a:srgbClr val="002060"/>
                          </a:solidFill>
                          <a:latin typeface="華康宗楷體 Std W7" pitchFamily="66" charset="-120"/>
                          <a:ea typeface="華康宗楷體 Std W7" pitchFamily="66" charset="-120"/>
                        </a:rPr>
                        <a:t>    甜美</a:t>
                      </a:r>
                      <a:endParaRPr lang="en-US" sz="3200" dirty="0">
                        <a:solidFill>
                          <a:srgbClr val="002060"/>
                        </a:solidFill>
                        <a:latin typeface="華康宗楷體 Std W7" pitchFamily="66" charset="-120"/>
                        <a:ea typeface="華康宗楷體 Std W7" pitchFamily="66" charset="-12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zh-TW" altLang="en-US" sz="3200" dirty="0" smtClean="0">
                          <a:solidFill>
                            <a:srgbClr val="002060"/>
                          </a:solidFill>
                          <a:latin typeface="華康宗楷體 Std W7" pitchFamily="66" charset="-120"/>
                          <a:ea typeface="華康宗楷體 Std W7" pitchFamily="66" charset="-120"/>
                        </a:rPr>
                        <a:t>    瑪拉</a:t>
                      </a:r>
                      <a:endParaRPr lang="en-US" sz="3200" dirty="0">
                        <a:solidFill>
                          <a:srgbClr val="002060"/>
                        </a:solidFill>
                        <a:latin typeface="華康宗楷體 Std W7" pitchFamily="66" charset="-120"/>
                        <a:ea typeface="華康宗楷體 Std W7" pitchFamily="66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sz="3200" dirty="0" smtClean="0">
                          <a:solidFill>
                            <a:srgbClr val="002060"/>
                          </a:solidFill>
                          <a:latin typeface="華康宗楷體 Std W7" pitchFamily="66" charset="-120"/>
                          <a:ea typeface="華康宗楷體 Std W7" pitchFamily="66" charset="-120"/>
                        </a:rPr>
                        <a:t>    苦</a:t>
                      </a:r>
                      <a:endParaRPr lang="en-US" sz="3200" dirty="0">
                        <a:solidFill>
                          <a:srgbClr val="002060"/>
                        </a:solidFill>
                        <a:latin typeface="華康宗楷體 Std W7" pitchFamily="66" charset="-120"/>
                        <a:ea typeface="華康宗楷體 Std W7" pitchFamily="66" charset="-12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zh-TW" altLang="en-US" sz="3200" dirty="0" smtClean="0">
                          <a:solidFill>
                            <a:srgbClr val="002060"/>
                          </a:solidFill>
                          <a:latin typeface="華康宗楷體 Std W7" pitchFamily="66" charset="-120"/>
                          <a:ea typeface="華康宗楷體 Std W7" pitchFamily="66" charset="-120"/>
                        </a:rPr>
                        <a:t>    瑪倫</a:t>
                      </a:r>
                      <a:endParaRPr lang="en-US" sz="3200" dirty="0">
                        <a:solidFill>
                          <a:srgbClr val="002060"/>
                        </a:solidFill>
                        <a:latin typeface="華康宗楷體 Std W7" pitchFamily="66" charset="-120"/>
                        <a:ea typeface="華康宗楷體 Std W7" pitchFamily="66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sz="3200" dirty="0" smtClean="0">
                          <a:solidFill>
                            <a:srgbClr val="002060"/>
                          </a:solidFill>
                          <a:latin typeface="華康宗楷體 Std W7" pitchFamily="66" charset="-120"/>
                          <a:ea typeface="華康宗楷體 Std W7" pitchFamily="66" charset="-120"/>
                        </a:rPr>
                        <a:t>    病弱</a:t>
                      </a:r>
                      <a:endParaRPr lang="en-US" sz="3200" dirty="0">
                        <a:solidFill>
                          <a:srgbClr val="002060"/>
                        </a:solidFill>
                        <a:latin typeface="華康宗楷體 Std W7" pitchFamily="66" charset="-120"/>
                        <a:ea typeface="華康宗楷體 Std W7" pitchFamily="66" charset="-12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zh-TW" altLang="en-US" sz="3200" dirty="0" smtClean="0">
                          <a:solidFill>
                            <a:srgbClr val="002060"/>
                          </a:solidFill>
                          <a:latin typeface="華康宗楷體 Std W7" pitchFamily="66" charset="-120"/>
                          <a:ea typeface="華康宗楷體 Std W7" pitchFamily="66" charset="-120"/>
                        </a:rPr>
                        <a:t>    基連</a:t>
                      </a:r>
                      <a:endParaRPr lang="en-US" sz="3200" dirty="0">
                        <a:solidFill>
                          <a:srgbClr val="002060"/>
                        </a:solidFill>
                        <a:latin typeface="華康宗楷體 Std W7" pitchFamily="66" charset="-120"/>
                        <a:ea typeface="華康宗楷體 Std W7" pitchFamily="66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sz="3200" dirty="0" smtClean="0">
                          <a:solidFill>
                            <a:srgbClr val="002060"/>
                          </a:solidFill>
                          <a:latin typeface="華康宗楷體 Std W7" pitchFamily="66" charset="-120"/>
                          <a:ea typeface="華康宗楷體 Std W7" pitchFamily="66" charset="-120"/>
                        </a:rPr>
                        <a:t>    殪絕</a:t>
                      </a:r>
                      <a:endParaRPr lang="en-US" sz="3200" dirty="0">
                        <a:solidFill>
                          <a:srgbClr val="002060"/>
                        </a:solidFill>
                        <a:latin typeface="華康宗楷體 Std W7" pitchFamily="66" charset="-120"/>
                        <a:ea typeface="華康宗楷體 Std W7" pitchFamily="66" charset="-12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zh-TW" altLang="en-US" sz="3200" dirty="0" smtClean="0">
                          <a:solidFill>
                            <a:srgbClr val="002060"/>
                          </a:solidFill>
                          <a:latin typeface="華康宗楷體 Std W7" pitchFamily="66" charset="-120"/>
                          <a:ea typeface="華康宗楷體 Std W7" pitchFamily="66" charset="-120"/>
                        </a:rPr>
                        <a:t>    俄珥巴</a:t>
                      </a:r>
                      <a:endParaRPr lang="en-US" sz="3200" dirty="0">
                        <a:solidFill>
                          <a:srgbClr val="002060"/>
                        </a:solidFill>
                        <a:latin typeface="華康宗楷體 Std W7" pitchFamily="66" charset="-120"/>
                        <a:ea typeface="華康宗楷體 Std W7" pitchFamily="66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sz="3200" dirty="0" smtClean="0">
                          <a:solidFill>
                            <a:srgbClr val="002060"/>
                          </a:solidFill>
                          <a:latin typeface="華康宗楷體 Std W7" pitchFamily="66" charset="-120"/>
                          <a:ea typeface="華康宗楷體 Std W7" pitchFamily="66" charset="-120"/>
                        </a:rPr>
                        <a:t>    轉離、頑梗</a:t>
                      </a:r>
                      <a:endParaRPr lang="en-US" sz="3200" dirty="0">
                        <a:solidFill>
                          <a:srgbClr val="002060"/>
                        </a:solidFill>
                        <a:latin typeface="華康宗楷體 Std W7" pitchFamily="66" charset="-120"/>
                        <a:ea typeface="華康宗楷體 Std W7" pitchFamily="66" charset="-12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zh-TW" altLang="en-US" sz="3200" dirty="0" smtClean="0">
                          <a:solidFill>
                            <a:srgbClr val="002060"/>
                          </a:solidFill>
                          <a:latin typeface="華康宗楷體 Std W7" pitchFamily="66" charset="-120"/>
                          <a:ea typeface="華康宗楷體 Std W7" pitchFamily="66" charset="-120"/>
                        </a:rPr>
                        <a:t>    路得</a:t>
                      </a:r>
                      <a:endParaRPr lang="en-US" sz="3200" dirty="0">
                        <a:solidFill>
                          <a:srgbClr val="002060"/>
                        </a:solidFill>
                        <a:latin typeface="華康宗楷體 Std W7" pitchFamily="66" charset="-120"/>
                        <a:ea typeface="華康宗楷體 Std W7" pitchFamily="66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sz="3200" dirty="0" smtClean="0">
                          <a:solidFill>
                            <a:srgbClr val="002060"/>
                          </a:solidFill>
                          <a:latin typeface="華康宗楷體 Std W7" pitchFamily="66" charset="-120"/>
                          <a:ea typeface="華康宗楷體 Std W7" pitchFamily="66" charset="-120"/>
                        </a:rPr>
                        <a:t>    美麗、友誼</a:t>
                      </a:r>
                      <a:endParaRPr lang="en-US" sz="3200" dirty="0">
                        <a:solidFill>
                          <a:srgbClr val="002060"/>
                        </a:solidFill>
                        <a:latin typeface="華康宗楷體 Std W7" pitchFamily="66" charset="-120"/>
                        <a:ea typeface="華康宗楷體 Std W7" pitchFamily="66" charset="-120"/>
                      </a:endParaRPr>
                    </a:p>
                  </a:txBody>
                  <a:tcPr/>
                </a:tc>
              </a:tr>
              <a:tr h="594360">
                <a:tc>
                  <a:txBody>
                    <a:bodyPr/>
                    <a:lstStyle/>
                    <a:p>
                      <a:pPr algn="l"/>
                      <a:r>
                        <a:rPr lang="zh-TW" altLang="en-US" sz="3200" dirty="0" smtClean="0">
                          <a:solidFill>
                            <a:srgbClr val="002060"/>
                          </a:solidFill>
                          <a:latin typeface="華康宗楷體 Std W7" pitchFamily="66" charset="-120"/>
                          <a:ea typeface="華康宗楷體 Std W7" pitchFamily="66" charset="-120"/>
                        </a:rPr>
                        <a:t>    波阿斯</a:t>
                      </a:r>
                      <a:endParaRPr lang="en-US" sz="3200" dirty="0">
                        <a:solidFill>
                          <a:srgbClr val="002060"/>
                        </a:solidFill>
                        <a:latin typeface="華康宗楷體 Std W7" pitchFamily="66" charset="-120"/>
                        <a:ea typeface="華康宗楷體 Std W7" pitchFamily="66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sz="3200" dirty="0" smtClean="0">
                          <a:solidFill>
                            <a:srgbClr val="002060"/>
                          </a:solidFill>
                          <a:latin typeface="華康宗楷體 Std W7" pitchFamily="66" charset="-120"/>
                          <a:ea typeface="華康宗楷體 Std W7" pitchFamily="66" charset="-120"/>
                        </a:rPr>
                        <a:t>    能力、強壯</a:t>
                      </a:r>
                      <a:endParaRPr lang="en-US" sz="3200" dirty="0">
                        <a:solidFill>
                          <a:srgbClr val="002060"/>
                        </a:solidFill>
                        <a:latin typeface="華康宗楷體 Std W7" pitchFamily="66" charset="-120"/>
                        <a:ea typeface="華康宗楷體 Std W7" pitchFamily="66" charset="-12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zh-TW" altLang="en-US" sz="3200" dirty="0" smtClean="0">
                          <a:solidFill>
                            <a:srgbClr val="002060"/>
                          </a:solidFill>
                          <a:latin typeface="華康宗楷體 Std W7" pitchFamily="66" charset="-120"/>
                          <a:ea typeface="華康宗楷體 Std W7" pitchFamily="66" charset="-120"/>
                        </a:rPr>
                        <a:t>    摩押</a:t>
                      </a:r>
                      <a:endParaRPr lang="en-US" sz="3200" dirty="0">
                        <a:solidFill>
                          <a:srgbClr val="002060"/>
                        </a:solidFill>
                        <a:latin typeface="華康宗楷體 Std W7" pitchFamily="66" charset="-120"/>
                        <a:ea typeface="華康宗楷體 Std W7" pitchFamily="66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sz="3200" dirty="0" smtClean="0">
                          <a:solidFill>
                            <a:srgbClr val="002060"/>
                          </a:solidFill>
                          <a:latin typeface="華康宗楷體 Std W7" pitchFamily="66" charset="-120"/>
                          <a:ea typeface="華康宗楷體 Std W7" pitchFamily="66" charset="-120"/>
                        </a:rPr>
                        <a:t>    為父所生</a:t>
                      </a:r>
                      <a:endParaRPr lang="en-US" sz="3200" dirty="0">
                        <a:solidFill>
                          <a:srgbClr val="002060"/>
                        </a:solidFill>
                        <a:latin typeface="華康宗楷體 Std W7" pitchFamily="66" charset="-120"/>
                        <a:ea typeface="華康宗楷體 Std W7" pitchFamily="66" charset="-12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zh-TW" altLang="en-US" sz="3200" dirty="0" smtClean="0">
                          <a:solidFill>
                            <a:srgbClr val="002060"/>
                          </a:solidFill>
                          <a:latin typeface="華康宗楷體 Std W7" pitchFamily="66" charset="-120"/>
                          <a:ea typeface="華康宗楷體 Std W7" pitchFamily="66" charset="-120"/>
                        </a:rPr>
                        <a:t>    伯利恆</a:t>
                      </a:r>
                      <a:endParaRPr lang="en-US" sz="3200" dirty="0">
                        <a:solidFill>
                          <a:srgbClr val="002060"/>
                        </a:solidFill>
                        <a:latin typeface="華康宗楷體 Std W7" pitchFamily="66" charset="-120"/>
                        <a:ea typeface="華康宗楷體 Std W7" pitchFamily="66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sz="3200" dirty="0" smtClean="0">
                          <a:solidFill>
                            <a:srgbClr val="002060"/>
                          </a:solidFill>
                          <a:latin typeface="華康宗楷體 Std W7" pitchFamily="66" charset="-120"/>
                          <a:ea typeface="華康宗楷體 Std W7" pitchFamily="66" charset="-120"/>
                        </a:rPr>
                        <a:t>    糧食之家</a:t>
                      </a:r>
                      <a:endParaRPr lang="en-US" sz="3200" dirty="0">
                        <a:solidFill>
                          <a:srgbClr val="002060"/>
                        </a:solidFill>
                        <a:latin typeface="華康宗楷體 Std W7" pitchFamily="66" charset="-120"/>
                        <a:ea typeface="華康宗楷體 Std W7" pitchFamily="66" charset="-12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06535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flockofweasels.com/wp-content/uploads/2013/01/the-gleaners-jean-francois-mille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52400" y="152400"/>
            <a:ext cx="8839200" cy="6553200"/>
          </a:xfrm>
          <a:prstGeom prst="rect">
            <a:avLst/>
          </a:prstGeom>
          <a:solidFill>
            <a:schemeClr val="accent3">
              <a:lumMod val="20000"/>
              <a:lumOff val="80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52400" y="228362"/>
            <a:ext cx="141577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靈訓：</a:t>
            </a:r>
            <a:endParaRPr lang="en-US" sz="3200" dirty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8600" y="813429"/>
            <a:ext cx="87630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latin typeface="華康宗楷體 Std W7" pitchFamily="66" charset="-120"/>
                <a:ea typeface="華康宗楷體 Std W7" pitchFamily="66" charset="-120"/>
              </a:rPr>
              <a:t>1</a:t>
            </a:r>
            <a:r>
              <a:rPr lang="en-US" sz="3200" dirty="0" smtClean="0">
                <a:latin typeface="華康宗楷體 Std W7" pitchFamily="66" charset="-120"/>
                <a:ea typeface="華康宗楷體 Std W7" pitchFamily="66" charset="-120"/>
              </a:rPr>
              <a:t>.</a:t>
            </a:r>
            <a:r>
              <a:rPr lang="zh-TW" altLang="en-US" sz="3200" dirty="0" smtClean="0">
                <a:latin typeface="華康宗楷體 Std W7" pitchFamily="66" charset="-120"/>
                <a:ea typeface="華康宗楷體 Std W7" pitchFamily="66" charset="-120"/>
              </a:rPr>
              <a:t>神</a:t>
            </a:r>
            <a:r>
              <a:rPr lang="zh-TW" altLang="en-US" sz="3200" dirty="0">
                <a:latin typeface="華康宗楷體 Std W7" pitchFamily="66" charset="-120"/>
                <a:ea typeface="華康宗楷體 Std W7" pitchFamily="66" charset="-120"/>
              </a:rPr>
              <a:t>的救恩普及萬民，沒有界限</a:t>
            </a:r>
            <a:endParaRPr lang="en-US" sz="3200" dirty="0">
              <a:latin typeface="華康宗楷體 Std W7" pitchFamily="66" charset="-120"/>
              <a:ea typeface="華康宗楷體 Std W7" pitchFamily="66" charset="-120"/>
            </a:endParaRPr>
          </a:p>
          <a:p>
            <a:endParaRPr lang="en-US" sz="3200" dirty="0" smtClean="0"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en-US" sz="3200" dirty="0" smtClean="0">
                <a:latin typeface="華康宗楷體 Std W7" pitchFamily="66" charset="-120"/>
                <a:ea typeface="華康宗楷體 Std W7" pitchFamily="66" charset="-120"/>
              </a:rPr>
              <a:t>2.</a:t>
            </a:r>
            <a:r>
              <a:rPr lang="zh-TW" altLang="en-US" sz="3200" dirty="0" smtClean="0">
                <a:latin typeface="華康宗楷體 Std W7" pitchFamily="66" charset="-120"/>
                <a:ea typeface="華康宗楷體 Std W7" pitchFamily="66" charset="-120"/>
              </a:rPr>
              <a:t>生</a:t>
            </a:r>
            <a:r>
              <a:rPr lang="zh-TW" altLang="en-US" sz="3200" dirty="0">
                <a:latin typeface="華康宗楷體 Std W7" pitchFamily="66" charset="-120"/>
                <a:ea typeface="華康宗楷體 Std W7" pitchFamily="66" charset="-120"/>
              </a:rPr>
              <a:t>命所作的每一個抉擇都帶來後果，或福或</a:t>
            </a:r>
            <a:r>
              <a:rPr lang="zh-TW" altLang="en-US" sz="3200" dirty="0" smtClean="0">
                <a:latin typeface="華康宗楷體 Std W7" pitchFamily="66" charset="-120"/>
                <a:ea typeface="華康宗楷體 Std W7" pitchFamily="66" charset="-120"/>
              </a:rPr>
              <a:t>禍</a:t>
            </a:r>
            <a:endParaRPr lang="en-US" altLang="zh-TW" sz="3200" dirty="0" smtClean="0"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200" dirty="0"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zh-TW" altLang="en-US" sz="3200" dirty="0" smtClean="0">
                <a:latin typeface="華康宗楷體 Std W7" pitchFamily="66" charset="-120"/>
                <a:ea typeface="華康宗楷體 Std W7" pitchFamily="66" charset="-120"/>
              </a:rPr>
              <a:t> ，</a:t>
            </a:r>
            <a:r>
              <a:rPr lang="zh-TW" altLang="en-US" sz="3200" dirty="0">
                <a:latin typeface="華康宗楷體 Std W7" pitchFamily="66" charset="-120"/>
                <a:ea typeface="華康宗楷體 Std W7" pitchFamily="66" charset="-120"/>
              </a:rPr>
              <a:t>及至後代</a:t>
            </a:r>
            <a:endParaRPr lang="en-US" sz="3200" dirty="0">
              <a:latin typeface="華康宗楷體 Std W7" pitchFamily="66" charset="-120"/>
              <a:ea typeface="華康宗楷體 Std W7" pitchFamily="66" charset="-120"/>
            </a:endParaRPr>
          </a:p>
          <a:p>
            <a:endParaRPr lang="en-US" sz="3200" dirty="0" smtClean="0"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en-US" sz="3200" dirty="0" smtClean="0">
                <a:latin typeface="華康宗楷體 Std W7" pitchFamily="66" charset="-120"/>
                <a:ea typeface="華康宗楷體 Std W7" pitchFamily="66" charset="-120"/>
              </a:rPr>
              <a:t>3</a:t>
            </a:r>
            <a:r>
              <a:rPr lang="en-US" sz="3200" dirty="0">
                <a:latin typeface="華康宗楷體 Std W7" pitchFamily="66" charset="-120"/>
                <a:ea typeface="華康宗楷體 Std W7" pitchFamily="66" charset="-120"/>
              </a:rPr>
              <a:t>. </a:t>
            </a:r>
            <a:r>
              <a:rPr lang="zh-TW" altLang="en-US" sz="3200" dirty="0">
                <a:latin typeface="華康宗楷體 Std W7" pitchFamily="66" charset="-120"/>
                <a:ea typeface="華康宗楷體 Std W7" pitchFamily="66" charset="-120"/>
              </a:rPr>
              <a:t>藉救贖和合一，人才可以得著真正的安息</a:t>
            </a:r>
            <a:endParaRPr lang="en-US" sz="3200" dirty="0"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4363" y="2743200"/>
            <a:ext cx="659667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0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(</a:t>
            </a:r>
            <a:r>
              <a:rPr lang="zh-TW" altLang="en-US" sz="30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一個人的生命價值不只限於他那一代</a:t>
            </a:r>
            <a:r>
              <a:rPr lang="en-US" altLang="zh-TW" sz="30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)</a:t>
            </a:r>
            <a:endParaRPr lang="en-US" sz="3000" dirty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04445" y="1295400"/>
            <a:ext cx="693651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「投靠耶和華的人是有福的」</a:t>
            </a:r>
            <a:r>
              <a:rPr lang="en-US" altLang="zh-TW" sz="30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(</a:t>
            </a:r>
            <a:r>
              <a:rPr lang="zh-TW" altLang="en-US" sz="30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參得</a:t>
            </a:r>
            <a:r>
              <a:rPr lang="en-US" altLang="zh-TW" sz="30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2:12)</a:t>
            </a:r>
          </a:p>
        </p:txBody>
      </p:sp>
    </p:spTree>
    <p:extLst>
      <p:ext uri="{BB962C8B-B14F-4D97-AF65-F5344CB8AC3E}">
        <p14:creationId xmlns:p14="http://schemas.microsoft.com/office/powerpoint/2010/main" val="2533396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6B19C"/>
            </a:gs>
            <a:gs pos="30000">
              <a:srgbClr val="D49E6C"/>
            </a:gs>
            <a:gs pos="70000">
              <a:srgbClr val="A65528"/>
            </a:gs>
            <a:gs pos="100000">
              <a:srgbClr val="66301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b.vimeocdn.com/ts/392/391/392391405_64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8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11527" y="5181600"/>
            <a:ext cx="4031873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5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itchFamily="66" charset="-120"/>
                <a:ea typeface="華康魏碑體 Std W7" pitchFamily="66" charset="-120"/>
              </a:rPr>
              <a:t>路得記第一章</a:t>
            </a:r>
            <a:endParaRPr lang="en-US" sz="5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itchFamily="66" charset="-120"/>
              <a:ea typeface="華康魏碑體 Std W7" pitchFamily="66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800600" y="5311914"/>
            <a:ext cx="27494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生命的回轉</a:t>
            </a:r>
            <a:endParaRPr lang="en-US" altLang="zh-TW" sz="4000" dirty="0" smtClean="0">
              <a:solidFill>
                <a:schemeClr val="tx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867400" y="5943600"/>
            <a:ext cx="2971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TW" altLang="en-US" sz="4000" dirty="0">
                <a:solidFill>
                  <a:srgbClr val="1F497D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人生的抉擇</a:t>
            </a:r>
            <a:endParaRPr lang="en-US" sz="4000" dirty="0">
              <a:solidFill>
                <a:srgbClr val="1F497D">
                  <a:lumMod val="20000"/>
                  <a:lumOff val="8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86494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farm9.staticflickr.com/8046/8076331201_ffbce8007e_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ular Callout 1"/>
          <p:cNvSpPr/>
          <p:nvPr/>
        </p:nvSpPr>
        <p:spPr>
          <a:xfrm>
            <a:off x="2286000" y="1107528"/>
            <a:ext cx="1676400" cy="990600"/>
          </a:xfrm>
          <a:prstGeom prst="wedgeRectCallou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8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成功秘訣是什麼？</a:t>
            </a:r>
            <a:endParaRPr lang="en-US" sz="2800" dirty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4" name="Rectangular Callout 3"/>
          <p:cNvSpPr/>
          <p:nvPr/>
        </p:nvSpPr>
        <p:spPr>
          <a:xfrm>
            <a:off x="5791200" y="1956239"/>
            <a:ext cx="2057400" cy="759372"/>
          </a:xfrm>
          <a:prstGeom prst="wedgeRectCallou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正確的決定</a:t>
            </a:r>
            <a:endParaRPr lang="en-US" sz="2800" dirty="0">
              <a:solidFill>
                <a:srgbClr val="00206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6" name="Rectangular Callout 5"/>
          <p:cNvSpPr/>
          <p:nvPr/>
        </p:nvSpPr>
        <p:spPr>
          <a:xfrm>
            <a:off x="2286000" y="1066800"/>
            <a:ext cx="1676400" cy="990600"/>
          </a:xfrm>
          <a:prstGeom prst="wedgeRectCallou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8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怎樣作正確的決定</a:t>
            </a:r>
            <a:endParaRPr lang="en-US" sz="2800" dirty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7" name="Rectangular Callout 6"/>
          <p:cNvSpPr/>
          <p:nvPr/>
        </p:nvSpPr>
        <p:spPr>
          <a:xfrm>
            <a:off x="5791200" y="1905000"/>
            <a:ext cx="2057400" cy="759372"/>
          </a:xfrm>
          <a:prstGeom prst="wedgeRectCallou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「經驗」</a:t>
            </a:r>
            <a:endParaRPr lang="en-US" sz="2800" dirty="0">
              <a:solidFill>
                <a:srgbClr val="00206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8" name="Rectangular Callout 7"/>
          <p:cNvSpPr/>
          <p:nvPr/>
        </p:nvSpPr>
        <p:spPr>
          <a:xfrm>
            <a:off x="2286000" y="1066800"/>
            <a:ext cx="1676400" cy="990600"/>
          </a:xfrm>
          <a:prstGeom prst="wedgeRectCallou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8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怎樣得到</a:t>
            </a:r>
            <a:endParaRPr lang="en-US" altLang="zh-TW" sz="2800" dirty="0" smtClean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28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這種經驗</a:t>
            </a:r>
            <a:endParaRPr lang="en-US" sz="2800" dirty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9" name="Rectangular Callout 8"/>
          <p:cNvSpPr/>
          <p:nvPr/>
        </p:nvSpPr>
        <p:spPr>
          <a:xfrm>
            <a:off x="5791200" y="1905000"/>
            <a:ext cx="2057400" cy="759372"/>
          </a:xfrm>
          <a:prstGeom prst="wedgeRectCallou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錯誤的決定</a:t>
            </a:r>
            <a:endParaRPr lang="en-US" sz="2800" dirty="0">
              <a:solidFill>
                <a:srgbClr val="00206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047913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ww.radicaleating.com/wp-content/uploads/2011/12/milk-products-variet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5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r.81law.com/n/img/349-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4471" y="0"/>
            <a:ext cx="922539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0811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dvdbeaver.com/film/DVDReviews20/a%20Henry%20Koster%20The%20Story%20of%20Ruth%20Elana%20Eden%20DVD/title%20Henry%20Koster%20The%20Story%20of%20Ruth%20Elana%20Eden%20DVD%20PDVD_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2470"/>
            <a:ext cx="9202863" cy="3898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interfaithfamily.com/files/images2/ruth-bible-book-wordcloud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86200"/>
            <a:ext cx="9144000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09600" y="2691825"/>
            <a:ext cx="8032968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itchFamily="66" charset="-120"/>
                <a:ea typeface="華康龍門石碑 Std W9" pitchFamily="66" charset="-120"/>
              </a:rPr>
              <a:t>一個沒有王的日</a:t>
            </a:r>
            <a:r>
              <a:rPr lang="zh-TW" altLang="en-US" sz="3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itchFamily="66" charset="-120"/>
                <a:ea typeface="華康龍門石碑 Std W9" pitchFamily="66" charset="-120"/>
              </a:rPr>
              <a:t>子</a:t>
            </a:r>
            <a:r>
              <a:rPr lang="zh-TW" altLang="en-US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itchFamily="66" charset="-120"/>
                <a:ea typeface="華康龍門石碑 Std W9" pitchFamily="66" charset="-120"/>
              </a:rPr>
              <a:t>，一個任意妄為的時代</a:t>
            </a:r>
            <a:endParaRPr lang="en-US" sz="3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龍門石碑 Std W9" pitchFamily="66" charset="-120"/>
              <a:ea typeface="華康龍門石碑 Std W9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52651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flockofweasels.com/wp-content/uploads/2013/01/the-gleaners-jean-francois-mille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52400" y="152400"/>
            <a:ext cx="8839200" cy="6553200"/>
          </a:xfrm>
          <a:prstGeom prst="rect">
            <a:avLst/>
          </a:prstGeom>
          <a:solidFill>
            <a:schemeClr val="accent3">
              <a:lumMod val="20000"/>
              <a:lumOff val="80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52400" y="228362"/>
            <a:ext cx="248978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一</a:t>
            </a:r>
            <a:r>
              <a:rPr lang="en-US" altLang="zh-TW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.</a:t>
            </a:r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zh-TW" altLang="en-US" sz="3200" u="sng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以利米勒</a:t>
            </a:r>
            <a:endParaRPr lang="en-US" sz="3200" u="sng" dirty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pic>
        <p:nvPicPr>
          <p:cNvPr id="15" name="Picture 4" descr="http://www.bible-history.com/maps/images/ruth_moa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677" y="914400"/>
            <a:ext cx="9170677" cy="518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158885" y="5257800"/>
            <a:ext cx="851515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600" dirty="0" smtClean="0">
                <a:solidFill>
                  <a:srgbClr val="FF0000"/>
                </a:solidFill>
                <a:latin typeface="華康宗楷體 Std W7" pitchFamily="66" charset="-120"/>
                <a:ea typeface="華康宗楷體 Std W7" pitchFamily="66" charset="-120"/>
              </a:rPr>
              <a:t>摩押</a:t>
            </a:r>
            <a:endParaRPr lang="en-US" sz="2600" dirty="0">
              <a:solidFill>
                <a:srgbClr val="FF000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733800" y="1981200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000" dirty="0" smtClean="0">
                <a:latin typeface="華康宗楷體 Std W7" pitchFamily="66" charset="-120"/>
                <a:ea typeface="華康宗楷體 Std W7" pitchFamily="66" charset="-120"/>
              </a:rPr>
              <a:t>伯利恆</a:t>
            </a:r>
            <a:endParaRPr lang="en-US" sz="2000" dirty="0"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209800" y="3886200"/>
            <a:ext cx="1184940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600" dirty="0" smtClean="0">
                <a:solidFill>
                  <a:schemeClr val="bg2">
                    <a:lumMod val="50000"/>
                  </a:schemeClr>
                </a:solidFill>
                <a:latin typeface="華康宗楷體 Std W7" pitchFamily="66" charset="-120"/>
                <a:ea typeface="華康宗楷體 Std W7" pitchFamily="66" charset="-120"/>
              </a:rPr>
              <a:t>猶大地</a:t>
            </a:r>
            <a:endParaRPr lang="en-US" sz="2600" dirty="0">
              <a:solidFill>
                <a:schemeClr val="bg2">
                  <a:lumMod val="50000"/>
                </a:schemeClr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pic>
        <p:nvPicPr>
          <p:cNvPr id="3" name="Picture 2" descr="http://bibleontology.com/service/photo/Elimelech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13136"/>
            <a:ext cx="9144000" cy="6044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7590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/>
      <p:bldP spid="1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flockofweasels.com/wp-content/uploads/2013/01/the-gleaners-jean-francois-mille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52400" y="152400"/>
            <a:ext cx="8839200" cy="6553200"/>
          </a:xfrm>
          <a:prstGeom prst="rect">
            <a:avLst/>
          </a:prstGeom>
          <a:solidFill>
            <a:schemeClr val="accent3">
              <a:lumMod val="20000"/>
              <a:lumOff val="80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52400" y="228362"/>
            <a:ext cx="248978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一</a:t>
            </a:r>
            <a:r>
              <a:rPr lang="en-US" altLang="zh-TW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.</a:t>
            </a:r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zh-TW" altLang="en-US" sz="3200" u="sng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以利米勒</a:t>
            </a:r>
            <a:endParaRPr lang="en-US" sz="3200" u="sng" dirty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819400" y="228600"/>
            <a:ext cx="46987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﹝</a:t>
            </a:r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動機</a:t>
            </a:r>
            <a:r>
              <a:rPr lang="zh-TW" altLang="en-US" sz="3200" u="sng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正確</a:t>
            </a:r>
            <a:r>
              <a:rPr lang="zh-TW" alt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，</a:t>
            </a:r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決定</a:t>
            </a:r>
            <a:r>
              <a:rPr lang="zh-TW" altLang="en-US" sz="3200" u="sng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錯誤</a:t>
            </a:r>
            <a:r>
              <a:rPr lang="en-US" altLang="zh-TW" sz="3200" u="sng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﹞</a:t>
            </a:r>
            <a:endParaRPr lang="en-US" sz="3200" u="sng" dirty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2000" y="838200"/>
            <a:ext cx="472276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latin typeface="華康宗楷體 Std W7" pitchFamily="66" charset="-120"/>
                <a:ea typeface="華康宗楷體 Std W7" pitchFamily="66" charset="-120"/>
              </a:rPr>
              <a:t>民數記</a:t>
            </a:r>
            <a:r>
              <a:rPr lang="en-US" altLang="zh-TW" sz="3200" dirty="0" smtClean="0">
                <a:latin typeface="華康宗楷體 Std W7" pitchFamily="66" charset="-120"/>
                <a:ea typeface="華康宗楷體 Std W7" pitchFamily="66" charset="-120"/>
              </a:rPr>
              <a:t>25</a:t>
            </a:r>
            <a:r>
              <a:rPr lang="zh-TW" altLang="en-US" sz="3200" dirty="0" smtClean="0">
                <a:latin typeface="華康宗楷體 Std W7" pitchFamily="66" charset="-120"/>
                <a:ea typeface="華康宗楷體 Std W7" pitchFamily="66" charset="-120"/>
              </a:rPr>
              <a:t>章 </a:t>
            </a:r>
            <a:r>
              <a:rPr lang="en-US" altLang="zh-TW" sz="3200" dirty="0" smtClean="0">
                <a:latin typeface="華康宗楷體 Std W7" pitchFamily="66" charset="-120"/>
                <a:ea typeface="華康宗楷體 Std W7" pitchFamily="66" charset="-120"/>
              </a:rPr>
              <a:t>-</a:t>
            </a:r>
            <a:r>
              <a:rPr lang="zh-TW" altLang="en-US" sz="3200" dirty="0" smtClean="0">
                <a:latin typeface="華康宗楷體 Std W7" pitchFamily="66" charset="-120"/>
                <a:ea typeface="華康宗楷體 Std W7" pitchFamily="66" charset="-120"/>
              </a:rPr>
              <a:t> 摩押人的罪</a:t>
            </a:r>
            <a:endParaRPr lang="en-US" sz="3200" dirty="0"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62000" y="1396425"/>
            <a:ext cx="46987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  <a:sym typeface="Wingdings"/>
              </a:rPr>
              <a:t></a:t>
            </a:r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行</a:t>
            </a:r>
            <a:r>
              <a:rPr lang="zh-TW" altLang="en-US" sz="32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事憑眼見，不憑信心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75399" y="1960602"/>
            <a:ext cx="826380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  <a:sym typeface="Wingdings"/>
              </a:rPr>
              <a:t>找最快能脫離困境的捷徑，不管是否合神的旨意</a:t>
            </a:r>
            <a:endParaRPr lang="zh-TW" altLang="en-US" sz="3000" dirty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62000" y="2539425"/>
            <a:ext cx="493596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  <a:sym typeface="Wingdings"/>
              </a:rPr>
              <a:t></a:t>
            </a:r>
            <a:r>
              <a:rPr lang="zh-TW" altLang="en-US" sz="32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看肉身需要過於靈性需要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75398" y="3124200"/>
            <a:ext cx="595547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為躲避一場飢荒，而換來三幅</a:t>
            </a:r>
            <a:r>
              <a:rPr lang="zh-TW" altLang="en-US" sz="300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棺木</a:t>
            </a:r>
            <a:endParaRPr lang="zh-TW" altLang="en-US" sz="3000" dirty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33400" y="3637002"/>
            <a:ext cx="749435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一個錯誤的決</a:t>
            </a:r>
            <a:r>
              <a:rPr lang="zh-TW" altLang="en-US" sz="30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定往往帶</a:t>
            </a:r>
            <a:r>
              <a:rPr lang="zh-TW" altLang="en-US" sz="3000" dirty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來另一個錯誤的決定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4170402"/>
            <a:ext cx="557075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「別</a:t>
            </a:r>
            <a:r>
              <a:rPr lang="zh-TW" altLang="en-US" sz="3000" dirty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讓你的決定反過來決定</a:t>
            </a:r>
            <a:r>
              <a:rPr lang="zh-TW" altLang="en-US" sz="30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你」</a:t>
            </a:r>
            <a:endParaRPr lang="zh-TW" altLang="en-US" sz="3000" dirty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pic>
        <p:nvPicPr>
          <p:cNvPr id="5122" name="Picture 2" descr="http://sultanzeydan.edublogs.org/files/2012/01/Jenga-1w7r4cj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3376" y="1344068"/>
            <a:ext cx="4059129" cy="3304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740220" y="4749225"/>
            <a:ext cx="66511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  <a:sym typeface="Wingdings"/>
              </a:rPr>
              <a:t></a:t>
            </a:r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  <a:sym typeface="Wingdings"/>
              </a:rPr>
              <a:t>以利米勒，</a:t>
            </a:r>
            <a:r>
              <a:rPr lang="zh-TW" altLang="en-US" sz="3200" dirty="0" smtClean="0">
                <a:latin typeface="華康宗楷體 Std W7" pitchFamily="66" charset="-120"/>
                <a:ea typeface="華康宗楷體 Std W7" pitchFamily="66" charset="-120"/>
              </a:rPr>
              <a:t>名</a:t>
            </a:r>
            <a:r>
              <a:rPr lang="zh-TW" altLang="en-US" sz="3200" dirty="0">
                <a:latin typeface="華康宗楷體 Std W7" pitchFamily="66" charset="-120"/>
                <a:ea typeface="華康宗楷體 Std W7" pitchFamily="66" charset="-120"/>
              </a:rPr>
              <a:t>意 </a:t>
            </a:r>
            <a:r>
              <a:rPr lang="en-US" sz="3200" dirty="0">
                <a:latin typeface="華康宗楷體 Std W7" pitchFamily="66" charset="-120"/>
                <a:ea typeface="華康宗楷體 Std W7" pitchFamily="66" charset="-120"/>
              </a:rPr>
              <a:t>= </a:t>
            </a:r>
            <a:r>
              <a:rPr lang="zh-TW" altLang="en-US" sz="3200" dirty="0">
                <a:latin typeface="華康宗楷體 Std W7" pitchFamily="66" charset="-120"/>
                <a:ea typeface="華康宗楷體 Std W7" pitchFamily="66" charset="-120"/>
              </a:rPr>
              <a:t>「神是我的王」</a:t>
            </a:r>
            <a:endParaRPr lang="en-US" sz="3200" dirty="0">
              <a:latin typeface="華康宗楷體 Std W7" pitchFamily="66" charset="-120"/>
              <a:ea typeface="華康宗楷體 Std W7" pitchFamily="66" charset="-120"/>
            </a:endParaRPr>
          </a:p>
        </p:txBody>
      </p:sp>
      <p:pic>
        <p:nvPicPr>
          <p:cNvPr id="5124" name="Picture 4" descr="http://avhs-apush.wikispaces.com/file/view/RalphWaldoEmerson.jpeg/42762583/RalphWaldoEmerson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2409" y="1060051"/>
            <a:ext cx="2926624" cy="351194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sp>
        <p:nvSpPr>
          <p:cNvPr id="12" name="Rectangle 11"/>
          <p:cNvSpPr/>
          <p:nvPr/>
        </p:nvSpPr>
        <p:spPr>
          <a:xfrm>
            <a:off x="464126" y="5715000"/>
            <a:ext cx="8451274" cy="1015663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zh-TW" altLang="en-US" sz="3000" dirty="0" smtClean="0">
                <a:latin typeface="華康宗楷體 Std W7" pitchFamily="66" charset="-120"/>
                <a:ea typeface="華康宗楷體 Std W7" pitchFamily="66" charset="-120"/>
              </a:rPr>
              <a:t>「我</a:t>
            </a:r>
            <a:r>
              <a:rPr lang="zh-TW" altLang="en-US" sz="3000" dirty="0">
                <a:latin typeface="華康宗楷體 Std W7" pitchFamily="66" charset="-120"/>
                <a:ea typeface="華康宗楷體 Std W7" pitchFamily="66" charset="-120"/>
              </a:rPr>
              <a:t>們極力</a:t>
            </a:r>
            <a:r>
              <a:rPr lang="zh-TW" altLang="en-US" sz="3000" dirty="0" smtClean="0">
                <a:latin typeface="華康宗楷體 Std W7" pitchFamily="66" charset="-120"/>
                <a:ea typeface="華康宗楷體 Std W7" pitchFamily="66" charset="-120"/>
              </a:rPr>
              <a:t>想逃</a:t>
            </a:r>
            <a:r>
              <a:rPr lang="zh-TW" altLang="en-US" sz="3000" dirty="0">
                <a:latin typeface="華康宗楷體 Std W7" pitchFamily="66" charset="-120"/>
                <a:ea typeface="華康宗楷體 Std W7" pitchFamily="66" charset="-120"/>
              </a:rPr>
              <a:t>被厄運，但結果更往裡面衝</a:t>
            </a:r>
            <a:r>
              <a:rPr lang="zh-TW" altLang="en-US" sz="3000" dirty="0"/>
              <a:t> </a:t>
            </a:r>
            <a:r>
              <a:rPr lang="zh-TW" altLang="en-US" sz="3000" dirty="0" smtClean="0"/>
              <a:t>」</a:t>
            </a:r>
            <a:endParaRPr lang="en-US" altLang="zh-TW" sz="3000" dirty="0" smtClean="0"/>
          </a:p>
          <a:p>
            <a:r>
              <a:rPr lang="zh-TW" altLang="en-US" sz="3000" dirty="0" smtClean="0"/>
              <a:t>                                                   </a:t>
            </a:r>
            <a:r>
              <a:rPr lang="zh-TW" altLang="en-US" sz="3000" dirty="0" smtClean="0">
                <a:latin typeface="華康宗楷體 Std W7"/>
                <a:ea typeface="華康宗楷體 Std W7"/>
              </a:rPr>
              <a:t>～</a:t>
            </a:r>
            <a:r>
              <a:rPr lang="en-US" sz="3000" dirty="0" smtClean="0"/>
              <a:t>Ralph </a:t>
            </a:r>
            <a:r>
              <a:rPr lang="en-US" sz="3000" dirty="0"/>
              <a:t>Waldo Emerson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09600" y="5257800"/>
            <a:ext cx="672491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想逃避一時之苦，卻掉入更大的痛苦中</a:t>
            </a:r>
          </a:p>
        </p:txBody>
      </p:sp>
    </p:spTree>
    <p:extLst>
      <p:ext uri="{BB962C8B-B14F-4D97-AF65-F5344CB8AC3E}">
        <p14:creationId xmlns:p14="http://schemas.microsoft.com/office/powerpoint/2010/main" val="3030959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0" grpId="0"/>
      <p:bldP spid="11" grpId="0"/>
      <p:bldP spid="13" grpId="0"/>
      <p:bldP spid="14" grpId="0"/>
      <p:bldP spid="16" grpId="0"/>
      <p:bldP spid="12" grpId="0" animBg="1"/>
      <p:bldP spid="2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flockofweasels.com/wp-content/uploads/2013/01/the-gleaners-jean-francois-mille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52400" y="152400"/>
            <a:ext cx="8839200" cy="6553200"/>
          </a:xfrm>
          <a:prstGeom prst="rect">
            <a:avLst/>
          </a:prstGeom>
          <a:solidFill>
            <a:schemeClr val="accent3">
              <a:lumMod val="20000"/>
              <a:lumOff val="80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52400" y="228362"/>
            <a:ext cx="207941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二</a:t>
            </a:r>
            <a:r>
              <a:rPr lang="en-US" altLang="zh-TW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.</a:t>
            </a:r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zh-TW" altLang="en-US" sz="3200" u="sng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拿俄米</a:t>
            </a:r>
            <a:endParaRPr lang="en-US" sz="3200" u="sng" dirty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819400" y="228600"/>
            <a:ext cx="46987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﹝</a:t>
            </a:r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動機</a:t>
            </a:r>
            <a:r>
              <a:rPr lang="zh-TW" altLang="en-US" sz="3200" u="sng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錯誤</a:t>
            </a:r>
            <a:r>
              <a:rPr lang="zh-TW" alt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，</a:t>
            </a:r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決定</a:t>
            </a:r>
            <a:r>
              <a:rPr lang="zh-TW" altLang="en-US" sz="3200" u="sng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正確</a:t>
            </a:r>
            <a:r>
              <a:rPr lang="en-US" altLang="zh-TW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﹞</a:t>
            </a:r>
            <a:endParaRPr lang="en-US" sz="3200" dirty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62000" y="786825"/>
            <a:ext cx="45255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  <a:sym typeface="Wingdings"/>
              </a:rPr>
              <a:t></a:t>
            </a:r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受丈夫錯</a:t>
            </a:r>
            <a:r>
              <a:rPr lang="zh-TW" altLang="en-US" sz="32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誤決定的連累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90600" y="1274802"/>
            <a:ext cx="634019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愛總會帶來「快樂」與「痛苦」兩面</a:t>
            </a:r>
            <a:endParaRPr lang="zh-TW" altLang="en-US" sz="3000" dirty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62000" y="2438400"/>
            <a:ext cx="493596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  <a:sym typeface="Wingdings"/>
              </a:rPr>
              <a:t></a:t>
            </a:r>
            <a:r>
              <a:rPr lang="zh-TW" altLang="en-US" sz="32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因妥</a:t>
            </a:r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協而隨</a:t>
            </a:r>
            <a:r>
              <a:rPr lang="zh-TW" altLang="en-US" sz="32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從丈</a:t>
            </a:r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夫的決定</a:t>
            </a:r>
            <a:endParaRPr lang="zh-TW" altLang="en-US" sz="3200" dirty="0">
              <a:solidFill>
                <a:srgbClr val="00206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90600" y="2971800"/>
            <a:ext cx="636584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不吵架 </a:t>
            </a:r>
            <a:r>
              <a:rPr lang="en-US" altLang="zh-TW" sz="30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==</a:t>
            </a:r>
            <a:r>
              <a:rPr lang="zh-TW" altLang="en-US" sz="30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 平安     同出同入 </a:t>
            </a:r>
            <a:r>
              <a:rPr lang="en-US" altLang="zh-TW" sz="30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==</a:t>
            </a:r>
            <a:r>
              <a:rPr lang="zh-TW" altLang="en-US" sz="30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同心</a:t>
            </a:r>
            <a:endParaRPr lang="zh-TW" altLang="en-US" sz="3000" dirty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09600" y="4623137"/>
            <a:ext cx="813075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0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“Returning to the Land, but not to the Lord”</a:t>
            </a:r>
          </a:p>
          <a:p>
            <a:r>
              <a:rPr lang="en-US" altLang="zh-TW" sz="3000" dirty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en-US" altLang="zh-TW" sz="30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                                    </a:t>
            </a:r>
            <a:r>
              <a:rPr lang="zh-TW" altLang="en-US" sz="3000" dirty="0" smtClean="0">
                <a:solidFill>
                  <a:srgbClr val="C00000"/>
                </a:solidFill>
                <a:latin typeface="華康宗楷體 Std W7"/>
                <a:ea typeface="華康宗楷體 Std W7"/>
              </a:rPr>
              <a:t>～</a:t>
            </a:r>
            <a:r>
              <a:rPr lang="en-US" altLang="zh-TW" sz="3000" dirty="0" smtClean="0">
                <a:solidFill>
                  <a:srgbClr val="C00000"/>
                </a:solidFill>
                <a:latin typeface="華康宗楷體 Std W7"/>
                <a:ea typeface="華康宗楷體 Std W7"/>
              </a:rPr>
              <a:t>Warren </a:t>
            </a:r>
            <a:r>
              <a:rPr lang="en-US" altLang="zh-TW" sz="3000" dirty="0" err="1" smtClean="0">
                <a:solidFill>
                  <a:srgbClr val="C00000"/>
                </a:solidFill>
                <a:latin typeface="華康宗楷體 Std W7"/>
                <a:ea typeface="華康宗楷體 Std W7"/>
              </a:rPr>
              <a:t>Wiersbe</a:t>
            </a:r>
            <a:endParaRPr lang="zh-TW" altLang="en-US" sz="3000" dirty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62000" y="1828800"/>
            <a:ext cx="45993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  <a:sym typeface="Wingdings"/>
              </a:rPr>
              <a:t></a:t>
            </a:r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  <a:sym typeface="Wingdings"/>
              </a:rPr>
              <a:t>拿俄米，</a:t>
            </a:r>
            <a:r>
              <a:rPr lang="zh-TW" altLang="en-US" sz="3200" dirty="0" smtClean="0">
                <a:latin typeface="華康宗楷體 Std W7" pitchFamily="66" charset="-120"/>
                <a:ea typeface="華康宗楷體 Std W7" pitchFamily="66" charset="-120"/>
              </a:rPr>
              <a:t>名</a:t>
            </a:r>
            <a:r>
              <a:rPr lang="zh-TW" altLang="en-US" sz="3200" dirty="0">
                <a:latin typeface="華康宗楷體 Std W7" pitchFamily="66" charset="-120"/>
                <a:ea typeface="華康宗楷體 Std W7" pitchFamily="66" charset="-120"/>
              </a:rPr>
              <a:t>意 </a:t>
            </a:r>
            <a:r>
              <a:rPr lang="en-US" sz="3200" dirty="0">
                <a:latin typeface="華康宗楷體 Std W7" pitchFamily="66" charset="-120"/>
                <a:ea typeface="華康宗楷體 Std W7" pitchFamily="66" charset="-120"/>
              </a:rPr>
              <a:t>= </a:t>
            </a:r>
            <a:r>
              <a:rPr lang="zh-TW" altLang="en-US" sz="3200" dirty="0" smtClean="0">
                <a:latin typeface="華康宗楷體 Std W7" pitchFamily="66" charset="-120"/>
                <a:ea typeface="華康宗楷體 Std W7" pitchFamily="66" charset="-120"/>
              </a:rPr>
              <a:t>「甜」</a:t>
            </a:r>
            <a:endParaRPr lang="en-US" sz="3200" dirty="0">
              <a:latin typeface="華康宗楷體 Std W7" pitchFamily="66" charset="-120"/>
              <a:ea typeface="華康宗楷體 Std W7" pitchFamily="66" charset="-120"/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 flipH="1">
            <a:off x="2477516" y="3172783"/>
            <a:ext cx="189484" cy="27699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>
            <a:off x="6027956" y="3190610"/>
            <a:ext cx="189484" cy="27699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762000" y="3530025"/>
            <a:ext cx="41152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  <a:sym typeface="Wingdings"/>
              </a:rPr>
              <a:t></a:t>
            </a:r>
            <a:r>
              <a:rPr lang="zh-TW" altLang="en-US" sz="32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選擇重回故鄉伯利恆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82444" y="4038600"/>
            <a:ext cx="790472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認為神虧欠了她，而不是她虧欠了神 </a:t>
            </a:r>
            <a:r>
              <a:rPr lang="en-US" altLang="zh-TW" sz="30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(</a:t>
            </a:r>
            <a:r>
              <a:rPr lang="zh-TW" altLang="en-US" sz="30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參</a:t>
            </a:r>
            <a:r>
              <a:rPr lang="en-US" altLang="zh-TW" sz="30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21</a:t>
            </a:r>
            <a:r>
              <a:rPr lang="zh-TW" altLang="en-US" sz="30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節</a:t>
            </a:r>
            <a:r>
              <a:rPr lang="en-US" altLang="zh-TW" sz="30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)</a:t>
            </a:r>
            <a:endParaRPr lang="zh-TW" altLang="en-US" sz="3000" dirty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783830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/>
      <p:bldP spid="10" grpId="0"/>
      <p:bldP spid="11" grpId="0"/>
      <p:bldP spid="14" grpId="0"/>
      <p:bldP spid="16" grpId="0"/>
      <p:bldP spid="23" grpId="0"/>
      <p:bldP spid="2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flockofweasels.com/wp-content/uploads/2013/01/the-gleaners-jean-francois-mille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52400" y="152400"/>
            <a:ext cx="8839200" cy="6553200"/>
          </a:xfrm>
          <a:prstGeom prst="rect">
            <a:avLst/>
          </a:prstGeom>
          <a:solidFill>
            <a:schemeClr val="accent3">
              <a:lumMod val="20000"/>
              <a:lumOff val="80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52400" y="228362"/>
            <a:ext cx="207941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三</a:t>
            </a:r>
            <a:r>
              <a:rPr lang="en-US" altLang="zh-TW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.</a:t>
            </a:r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zh-TW" altLang="en-US" sz="3200" u="sng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俄珥巴</a:t>
            </a:r>
            <a:endParaRPr lang="en-US" sz="3200" u="sng" dirty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819400" y="228600"/>
            <a:ext cx="46987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﹝</a:t>
            </a:r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動機</a:t>
            </a:r>
            <a:r>
              <a:rPr lang="zh-TW" altLang="en-US" sz="3200" u="sng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錯誤</a:t>
            </a:r>
            <a:r>
              <a:rPr lang="zh-TW" alt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，</a:t>
            </a:r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決定</a:t>
            </a:r>
            <a:r>
              <a:rPr lang="zh-TW" altLang="en-US" sz="3200" u="sng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錯誤</a:t>
            </a:r>
            <a:r>
              <a:rPr lang="en-US" altLang="zh-TW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﹞</a:t>
            </a:r>
            <a:endParaRPr lang="en-US" sz="3200" dirty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38200" y="786825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宗楷體 Std W7"/>
                <a:ea typeface="華康宗楷體 Std W7"/>
              </a:rPr>
              <a:t>～</a:t>
            </a:r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難得的婆媳感情</a:t>
            </a:r>
            <a:endParaRPr lang="zh-TW" altLang="en-US" sz="3200" dirty="0">
              <a:solidFill>
                <a:srgbClr val="00206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90600" y="2362200"/>
            <a:ext cx="749435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我們常因感情用事作決定，結果經不起考驗</a:t>
            </a:r>
            <a:endParaRPr lang="zh-TW" altLang="en-US" sz="3000" dirty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62000" y="1828800"/>
            <a:ext cx="45255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  <a:sym typeface="Wingdings"/>
              </a:rPr>
              <a:t></a:t>
            </a:r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  <a:sym typeface="Wingdings"/>
              </a:rPr>
              <a:t>被</a:t>
            </a:r>
            <a:r>
              <a:rPr lang="zh-TW" altLang="en-US" sz="32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  <a:sym typeface="Wingdings"/>
              </a:rPr>
              <a:t>婆婆殘酷的事實</a:t>
            </a:r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  <a:sym typeface="Wingdings"/>
              </a:rPr>
              <a:t>勸醒</a:t>
            </a:r>
            <a:endParaRPr lang="zh-TW" altLang="en-US" sz="3200" dirty="0">
              <a:solidFill>
                <a:srgbClr val="002060"/>
              </a:solidFill>
              <a:latin typeface="華康宗楷體 Std W7" pitchFamily="66" charset="-120"/>
              <a:ea typeface="華康宗楷體 Std W7" pitchFamily="66" charset="-120"/>
              <a:sym typeface="Wingdings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62000" y="2895600"/>
            <a:ext cx="32944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  <a:sym typeface="Wingdings"/>
              </a:rPr>
              <a:t></a:t>
            </a:r>
            <a:r>
              <a:rPr lang="zh-TW" altLang="en-US" sz="32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選擇留在摩押地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90600" y="3408402"/>
            <a:ext cx="403187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選擇了留在救恩的門外</a:t>
            </a:r>
            <a:endParaRPr lang="zh-TW" altLang="en-US" sz="3000" dirty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61999" y="1295400"/>
            <a:ext cx="73914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  <a:sym typeface="Wingdings"/>
              </a:rPr>
              <a:t></a:t>
            </a:r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  <a:sym typeface="Wingdings"/>
              </a:rPr>
              <a:t>想</a:t>
            </a:r>
            <a:r>
              <a:rPr lang="zh-TW" altLang="en-US" sz="32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  <a:sym typeface="Wingdings"/>
              </a:rPr>
              <a:t>留</a:t>
            </a:r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  <a:sym typeface="Wingdings"/>
              </a:rPr>
              <a:t>下照</a:t>
            </a:r>
            <a:r>
              <a:rPr lang="zh-TW" altLang="en-US" sz="32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  <a:sym typeface="Wingdings"/>
              </a:rPr>
              <a:t>顧婆</a:t>
            </a:r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  <a:sym typeface="Wingdings"/>
              </a:rPr>
              <a:t>婆，可憐同情老人家</a:t>
            </a:r>
            <a:endParaRPr lang="zh-TW" altLang="en-US" sz="3200" dirty="0">
              <a:solidFill>
                <a:srgbClr val="002060"/>
              </a:solidFill>
              <a:latin typeface="華康宗楷體 Std W7" pitchFamily="66" charset="-120"/>
              <a:ea typeface="華康宗楷體 Std W7" pitchFamily="66" charset="-120"/>
              <a:sym typeface="Wingding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62000" y="3962400"/>
            <a:ext cx="54200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  <a:sym typeface="Wingdings"/>
              </a:rPr>
              <a:t></a:t>
            </a:r>
            <a:r>
              <a:rPr lang="zh-TW" altLang="en-US" sz="32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名意 </a:t>
            </a:r>
            <a:r>
              <a:rPr lang="en-US" altLang="zh-TW" sz="32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= </a:t>
            </a:r>
            <a:r>
              <a:rPr lang="zh-TW" altLang="en-US" sz="32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「轉離」或「頑梗」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73527" y="4495800"/>
            <a:ext cx="634019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代表了一些頑梗不願意接受救恩的人</a:t>
            </a:r>
            <a:endParaRPr lang="zh-TW" altLang="en-US" sz="3000" dirty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87409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11" grpId="0"/>
      <p:bldP spid="16" grpId="0"/>
      <p:bldP spid="23" grpId="0"/>
      <p:bldP spid="24" grpId="0"/>
      <p:bldP spid="18" grpId="0"/>
      <p:bldP spid="19" grpId="0"/>
      <p:bldP spid="2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flockofweasels.com/wp-content/uploads/2013/01/the-gleaners-jean-francois-mille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52400" y="152400"/>
            <a:ext cx="8839200" cy="6553200"/>
          </a:xfrm>
          <a:prstGeom prst="rect">
            <a:avLst/>
          </a:prstGeom>
          <a:solidFill>
            <a:schemeClr val="accent3">
              <a:lumMod val="20000"/>
              <a:lumOff val="80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52400" y="228362"/>
            <a:ext cx="16690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四</a:t>
            </a:r>
            <a:r>
              <a:rPr lang="en-US" altLang="zh-TW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.</a:t>
            </a:r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zh-TW" altLang="en-US" sz="3200" u="sng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路得</a:t>
            </a:r>
            <a:endParaRPr lang="en-US" sz="3200" u="sng" dirty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819400" y="228600"/>
            <a:ext cx="46987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﹝</a:t>
            </a:r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動機</a:t>
            </a:r>
            <a:r>
              <a:rPr lang="zh-TW" altLang="en-US" sz="3200" u="sng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正確</a:t>
            </a:r>
            <a:r>
              <a:rPr lang="zh-TW" alt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，</a:t>
            </a:r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決定</a:t>
            </a:r>
            <a:r>
              <a:rPr lang="zh-TW" altLang="en-US" sz="3200" u="sng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正確</a:t>
            </a:r>
            <a:r>
              <a:rPr lang="en-US" altLang="zh-TW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﹞</a:t>
            </a:r>
            <a:endParaRPr lang="en-US" sz="3200" dirty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38200" y="786825"/>
            <a:ext cx="59298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宗楷體 Std W7"/>
                <a:ea typeface="華康宗楷體 Std W7"/>
              </a:rPr>
              <a:t>～</a:t>
            </a:r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從在救恩門外而進到神的國度</a:t>
            </a:r>
            <a:endParaRPr lang="zh-TW" altLang="en-US" sz="3200" dirty="0">
              <a:solidFill>
                <a:srgbClr val="00206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62000" y="1396425"/>
            <a:ext cx="651492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  <a:sym typeface="Wingdings"/>
              </a:rPr>
              <a:t></a:t>
            </a:r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  <a:sym typeface="Wingdings"/>
              </a:rPr>
              <a:t>她不但愛婆婆，更願</a:t>
            </a:r>
            <a:r>
              <a:rPr lang="zh-TW" altLang="en-US" sz="32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  <a:sym typeface="Wingdings"/>
              </a:rPr>
              <a:t>意委</a:t>
            </a:r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  <a:sym typeface="Wingdings"/>
              </a:rPr>
              <a:t>身</a:t>
            </a:r>
            <a:r>
              <a:rPr lang="en-US" altLang="zh-TW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  <a:sym typeface="Wingdings"/>
              </a:rPr>
              <a:t>=</a:t>
            </a:r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  <a:sym typeface="Wingdings"/>
              </a:rPr>
              <a:t> </a:t>
            </a:r>
            <a:r>
              <a:rPr lang="zh-TW" alt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  <a:sym typeface="Wingdings"/>
              </a:rPr>
              <a:t>真愛</a:t>
            </a:r>
            <a:endParaRPr lang="zh-TW" altLang="en-US" sz="3200" dirty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  <a:sym typeface="Wingding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838200" y="1985356"/>
            <a:ext cx="800732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 同心、同路、同宿、同國、同神、同死、同葬</a:t>
            </a:r>
            <a:endParaRPr lang="en-US" altLang="zh-TW" sz="3000" dirty="0" smtClean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0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                                                 </a:t>
            </a:r>
            <a:r>
              <a:rPr lang="en-US" altLang="zh-TW" sz="30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(16-17</a:t>
            </a:r>
            <a:r>
              <a:rPr lang="zh-TW" altLang="en-US" sz="30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節</a:t>
            </a:r>
            <a:r>
              <a:rPr lang="en-US" altLang="zh-TW" sz="30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)</a:t>
            </a:r>
            <a:endParaRPr lang="zh-TW" altLang="en-US" sz="3000" dirty="0">
              <a:solidFill>
                <a:srgbClr val="00206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62000" y="4139625"/>
            <a:ext cx="370486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  <a:sym typeface="Wingdings"/>
              </a:rPr>
              <a:t></a:t>
            </a:r>
            <a:r>
              <a:rPr lang="zh-TW" altLang="en-US" sz="32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基於愛與信作抉擇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75003" y="3027402"/>
            <a:ext cx="749435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在今天講求個人利益掛帥的時代，委身難求</a:t>
            </a:r>
            <a:endParaRPr lang="zh-TW" altLang="en-US" sz="3000" dirty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90600" y="3560802"/>
            <a:ext cx="518603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愛是一種選擇，更是一個委身</a:t>
            </a:r>
            <a:endParaRPr lang="zh-TW" altLang="en-US" sz="3000" dirty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pic>
        <p:nvPicPr>
          <p:cNvPr id="7170" name="Picture 2" descr="http://www.ncs-az.net/fireproof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0"/>
            <a:ext cx="3505200" cy="5394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762000" y="4673025"/>
            <a:ext cx="493596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  <a:sym typeface="Wingdings"/>
              </a:rPr>
              <a:t></a:t>
            </a:r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選擇離開摩押投靠耶和華</a:t>
            </a:r>
            <a:endParaRPr lang="zh-TW" altLang="en-US" sz="3200" dirty="0">
              <a:solidFill>
                <a:srgbClr val="00206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5385137"/>
            <a:ext cx="9144000" cy="10156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TW" altLang="en-US" sz="3000" dirty="0">
                <a:latin typeface="華康宗楷體 Std W7" pitchFamily="66" charset="-120"/>
                <a:ea typeface="華康宗楷體 Std W7" pitchFamily="66" charset="-120"/>
              </a:rPr>
              <a:t>「人非有信，就不能得神的喜悅，因為到神面前的人</a:t>
            </a:r>
            <a:r>
              <a:rPr lang="zh-TW" altLang="en-US" sz="3000" dirty="0" smtClean="0">
                <a:latin typeface="華康宗楷體 Std W7" pitchFamily="66" charset="-120"/>
                <a:ea typeface="華康宗楷體 Std W7" pitchFamily="66" charset="-120"/>
              </a:rPr>
              <a:t>，  </a:t>
            </a:r>
            <a:endParaRPr lang="en-US" altLang="zh-TW" sz="3000" dirty="0" smtClean="0"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000" dirty="0"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zh-TW" altLang="en-US" sz="3000" dirty="0" smtClean="0">
                <a:latin typeface="華康宗楷體 Std W7" pitchFamily="66" charset="-120"/>
                <a:ea typeface="華康宗楷體 Std W7" pitchFamily="66" charset="-120"/>
              </a:rPr>
              <a:t>  必</a:t>
            </a:r>
            <a:r>
              <a:rPr lang="zh-TW" altLang="en-US" sz="3000" dirty="0">
                <a:latin typeface="華康宗楷體 Std W7" pitchFamily="66" charset="-120"/>
                <a:ea typeface="華康宗楷體 Std W7" pitchFamily="66" charset="-120"/>
              </a:rPr>
              <a:t>須信有神，且信祂賞賜那尋求祂的人」</a:t>
            </a:r>
            <a:r>
              <a:rPr lang="en-US" sz="3000" dirty="0">
                <a:latin typeface="華康宗楷體 Std W7" pitchFamily="66" charset="-120"/>
                <a:ea typeface="華康宗楷體 Std W7" pitchFamily="66" charset="-120"/>
              </a:rPr>
              <a:t>(</a:t>
            </a:r>
            <a:r>
              <a:rPr lang="zh-TW" altLang="en-US" sz="3000" dirty="0">
                <a:latin typeface="華康宗楷體 Std W7" pitchFamily="66" charset="-120"/>
                <a:ea typeface="華康宗楷體 Std W7" pitchFamily="66" charset="-120"/>
              </a:rPr>
              <a:t>來</a:t>
            </a:r>
            <a:r>
              <a:rPr lang="en-US" sz="3000" dirty="0">
                <a:latin typeface="華康宗楷體 Std W7" pitchFamily="66" charset="-120"/>
                <a:ea typeface="華康宗楷體 Std W7" pitchFamily="66" charset="-120"/>
              </a:rPr>
              <a:t>11:6)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000" y="2519454"/>
            <a:ext cx="51475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  <a:sym typeface="Wingdings"/>
              </a:rPr>
              <a:t></a:t>
            </a:r>
            <a:r>
              <a:rPr lang="zh-TW" altLang="en-US" sz="32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名</a:t>
            </a:r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意</a:t>
            </a:r>
            <a:r>
              <a:rPr lang="en-US" altLang="zh-TW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=</a:t>
            </a:r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「</a:t>
            </a:r>
            <a:r>
              <a:rPr lang="zh-TW" altLang="en-US" sz="32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美麗」或「友誼」</a:t>
            </a:r>
          </a:p>
        </p:txBody>
      </p:sp>
    </p:spTree>
    <p:extLst>
      <p:ext uri="{BB962C8B-B14F-4D97-AF65-F5344CB8AC3E}">
        <p14:creationId xmlns:p14="http://schemas.microsoft.com/office/powerpoint/2010/main" val="1397805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16" grpId="0"/>
      <p:bldP spid="24" grpId="0"/>
      <p:bldP spid="19" grpId="0"/>
      <p:bldP spid="20" grpId="0"/>
      <p:bldP spid="15" grpId="0"/>
      <p:bldP spid="17" grpId="0"/>
      <p:bldP spid="6" grpId="0" animBg="1"/>
      <p:bldP spid="2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flockofweasels.com/wp-content/uploads/2013/01/the-gleaners-jean-francois-mille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52400" y="152400"/>
            <a:ext cx="8839200" cy="6553200"/>
          </a:xfrm>
          <a:prstGeom prst="rect">
            <a:avLst/>
          </a:prstGeom>
          <a:solidFill>
            <a:schemeClr val="accent3">
              <a:lumMod val="20000"/>
              <a:lumOff val="80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9317512"/>
              </p:ext>
            </p:extLst>
          </p:nvPr>
        </p:nvGraphicFramePr>
        <p:xfrm>
          <a:off x="990600" y="457200"/>
          <a:ext cx="7162800" cy="5760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4420"/>
                <a:gridCol w="2964180"/>
                <a:gridCol w="3124200"/>
              </a:tblGrid>
              <a:tr h="7620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3200" b="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華康宗楷體 Std W7" pitchFamily="66" charset="-120"/>
                        <a:ea typeface="華康宗楷體 Std W7" pitchFamily="66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3200" b="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華康宗楷體 Std W7" pitchFamily="66" charset="-120"/>
                        <a:ea typeface="華康宗楷體 Std W7" pitchFamily="66" charset="-120"/>
                      </a:endParaRPr>
                    </a:p>
                  </a:txBody>
                  <a:tcPr/>
                </a:tc>
              </a:tr>
              <a:tr h="24384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151692" y="1371600"/>
            <a:ext cx="677108" cy="214417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錯誤的動機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51692" y="3875623"/>
            <a:ext cx="677108" cy="214417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正確的動機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867400" y="4500649"/>
            <a:ext cx="1467068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50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路得</a:t>
            </a:r>
            <a:endParaRPr lang="en-US" sz="5000" dirty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463731" y="4495800"/>
            <a:ext cx="2108269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50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俄珥巴</a:t>
            </a:r>
            <a:endParaRPr lang="en-US" sz="5000" dirty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133600" y="1828800"/>
            <a:ext cx="2749471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50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以利米勒</a:t>
            </a:r>
            <a:endParaRPr lang="en-US" sz="5000" dirty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546799" y="1828800"/>
            <a:ext cx="2108269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50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拿俄米</a:t>
            </a:r>
            <a:endParaRPr lang="en-US" sz="5000" dirty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441535" y="509826"/>
            <a:ext cx="243526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b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錯誤的抉擇</a:t>
            </a:r>
            <a:endParaRPr lang="en-US" sz="3200" b="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  <a:p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383301" y="509826"/>
            <a:ext cx="243526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b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正確的抉擇</a:t>
            </a:r>
            <a:endParaRPr lang="en-US" sz="3200" b="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6080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/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flockofweasels.com/wp-content/uploads/2013/01/the-gleaners-jean-francois-mille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52400" y="152400"/>
            <a:ext cx="8839200" cy="6553200"/>
          </a:xfrm>
          <a:prstGeom prst="rect">
            <a:avLst/>
          </a:prstGeom>
          <a:solidFill>
            <a:schemeClr val="accent3">
              <a:lumMod val="20000"/>
              <a:lumOff val="80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04800" y="304800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結論：</a:t>
            </a:r>
            <a:endParaRPr lang="en-US" sz="3200" dirty="0">
              <a:solidFill>
                <a:srgbClr val="00206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04800" y="908971"/>
            <a:ext cx="392928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Wingdings" pitchFamily="2" charset="2"/>
              <a:buChar char="w"/>
            </a:pPr>
            <a:r>
              <a:rPr lang="zh-TW" alt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信仰就是一個抉擇</a:t>
            </a:r>
            <a:endParaRPr lang="en-US" altLang="zh-TW" sz="3200" dirty="0" smtClean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  <a:p>
            <a:pPr marL="457200" indent="-457200">
              <a:buFont typeface="Wingdings" pitchFamily="2" charset="2"/>
              <a:buChar char="w"/>
            </a:pPr>
            <a:r>
              <a:rPr lang="zh-TW" alt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信仰也是一種委身</a:t>
            </a:r>
            <a:endParaRPr lang="en-US" altLang="zh-TW" sz="3200" dirty="0" smtClean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  <a:p>
            <a:pPr marL="457200" indent="-457200">
              <a:buFont typeface="Wingdings" pitchFamily="2" charset="2"/>
              <a:buChar char="w"/>
            </a:pPr>
            <a:r>
              <a:rPr lang="zh-TW" alt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信仰更需要去冒險</a:t>
            </a:r>
            <a:endParaRPr lang="en-US" sz="3200" dirty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779586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1230</TotalTime>
  <Words>1337</Words>
  <Application>Microsoft Office PowerPoint</Application>
  <PresentationFormat>On-screen Show (4:3)</PresentationFormat>
  <Paragraphs>158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Arial</vt:lpstr>
      <vt:lpstr>Calibri</vt:lpstr>
      <vt:lpstr>華康魏碑體 Std W7</vt:lpstr>
      <vt:lpstr>新細明體</vt:lpstr>
      <vt:lpstr>華康宗楷體 Std W7</vt:lpstr>
      <vt:lpstr>Wingdings</vt:lpstr>
      <vt:lpstr>華康龍門石碑 Std W9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Balex</dc:creator>
  <cp:lastModifiedBy>Balex</cp:lastModifiedBy>
  <cp:revision>41</cp:revision>
  <dcterms:created xsi:type="dcterms:W3CDTF">2013-10-26T20:45:43Z</dcterms:created>
  <dcterms:modified xsi:type="dcterms:W3CDTF">2013-11-07T00:47:55Z</dcterms:modified>
</cp:coreProperties>
</file>