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95" r:id="rId6"/>
    <p:sldId id="259" r:id="rId7"/>
    <p:sldId id="267" r:id="rId8"/>
    <p:sldId id="297" r:id="rId9"/>
    <p:sldId id="284" r:id="rId10"/>
    <p:sldId id="283" r:id="rId11"/>
    <p:sldId id="285" r:id="rId12"/>
    <p:sldId id="292" r:id="rId13"/>
    <p:sldId id="264" r:id="rId14"/>
    <p:sldId id="272" r:id="rId15"/>
    <p:sldId id="273" r:id="rId16"/>
    <p:sldId id="274" r:id="rId17"/>
    <p:sldId id="287" r:id="rId18"/>
    <p:sldId id="277" r:id="rId19"/>
    <p:sldId id="279" r:id="rId20"/>
    <p:sldId id="280" r:id="rId21"/>
    <p:sldId id="281" r:id="rId22"/>
    <p:sldId id="282" r:id="rId23"/>
    <p:sldId id="290" r:id="rId24"/>
    <p:sldId id="293" r:id="rId25"/>
    <p:sldId id="291" r:id="rId26"/>
    <p:sldId id="296" r:id="rId27"/>
    <p:sldId id="294" r:id="rId28"/>
  </p:sldIdLst>
  <p:sldSz cx="9144000" cy="6858000" type="screen4x3"/>
  <p:notesSz cx="6858000" cy="9144000"/>
  <p:embeddedFontLst>
    <p:embeddedFont>
      <p:font typeface="SimHei" panose="02010609060101010101" pitchFamily="49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1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0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24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41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2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6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9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7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0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6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D602A-2190-41A4-BFB8-EFEF9BED33D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2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C014F-BC58-4B8E-8968-E59719F7D3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614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016814-5557-4C81-A269-EE639F28079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131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E61B8-9EB6-4357-8A1B-A35FD3A311C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3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93E726-DBC7-4F34-9C61-11C0608503B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84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C7F91-9536-4BCD-AC07-94DCC32CE0D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3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81D8A-83EC-49A8-878A-B603EF5169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85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2A9FD-18FD-4E68-AEC0-DDB5562F849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61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A8452-0094-4A90-A24A-4345F02CDE7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03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40CF4-5DE6-49B4-8127-A3EA4D0F8E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196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BF901-B5DE-4379-BEEF-B4B1AF68498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12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A3DFA-2456-4DAB-8469-8042E5B8AB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92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41609-BB5D-484F-BCC1-BEF7924E30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199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87286-81E4-4CE7-9F7A-538013DA288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53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BD4BB-33CB-4E8C-95AB-4E85FEC3AE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54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9B3F1-A3F8-49E7-B773-723D94AC5EE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388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817A3-C870-4F86-8670-1C8D3685AD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7834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01D58-8A2A-465C-91B4-A051FCBE805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705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D7339-EEB5-4B3F-98E3-8B5ACDA5CA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56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7B628-4D10-4C71-BE79-FA6DA969E7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604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533A8-68E2-4E4B-9B76-B70F4BE7705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957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B241D-DE30-408F-B1F5-3F51EB8BD5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9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A3DFA-2456-4DAB-8469-8042E5B8AB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53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41609-BB5D-484F-BCC1-BEF7924E30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481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87286-81E4-4CE7-9F7A-538013DA288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181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BD4BB-33CB-4E8C-95AB-4E85FEC3AE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88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9B3F1-A3F8-49E7-B773-723D94AC5EE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622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817A3-C870-4F86-8670-1C8D3685AD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051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01D58-8A2A-465C-91B4-A051FCBE805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22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D7339-EEB5-4B3F-98E3-8B5ACDA5CA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809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7B628-4D10-4C71-BE79-FA6DA969E7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524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533A8-68E2-4E4B-9B76-B70F4BE7705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316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B241D-DE30-408F-B1F5-3F51EB8BD5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450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A3DFA-2456-4DAB-8469-8042E5B8AB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673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41609-BB5D-484F-BCC1-BEF7924E30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121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87286-81E4-4CE7-9F7A-538013DA288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5185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BD4BB-33CB-4E8C-95AB-4E85FEC3AE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9107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9B3F1-A3F8-49E7-B773-723D94AC5EE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5802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817A3-C870-4F86-8670-1C8D3685AD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597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01D58-8A2A-465C-91B4-A051FCBE805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656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D7339-EEB5-4B3F-98E3-8B5ACDA5CA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726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7B628-4D10-4C71-BE79-FA6DA969E7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247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533A8-68E2-4E4B-9B76-B70F4BE7705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155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B241D-DE30-408F-B1F5-3F51EB8BD5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73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0D477-D4BB-4090-A722-80E32B14F8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85008-DD68-45E8-B41C-C5F8FBA70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0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09118A-DED6-4826-A49A-82D119315C3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38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A3F49D-9B78-48BA-AC8A-1157D0BA616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9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A3F49D-9B78-48BA-AC8A-1157D0BA616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8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A3F49D-9B78-48BA-AC8A-1157D0BA616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4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3.staticflickr.com/2445/3736254326_8d9d477099_z.jpg?zz=1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506"/>
            <a:ext cx="9144000" cy="689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3200" y="304800"/>
            <a:ext cx="3477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士師記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6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至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8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章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495800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基甸：一個「勉為其難」的英雄 </a:t>
            </a:r>
            <a:endParaRPr lang="en-US" sz="4000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26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ju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3130550"/>
            <a:ext cx="8537575" cy="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Line 3"/>
          <p:cNvSpPr>
            <a:spLocks noChangeShapeType="1"/>
          </p:cNvSpPr>
          <p:nvPr/>
        </p:nvSpPr>
        <p:spPr bwMode="auto">
          <a:xfrm flipV="1">
            <a:off x="3810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V="1">
            <a:off x="914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15240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21336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33655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37338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V="1">
            <a:off x="4343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 flipV="1">
            <a:off x="48768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 flipV="1">
            <a:off x="54102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192088" y="3713163"/>
            <a:ext cx="3873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itchFamily="49" charset="-122"/>
              </a:rPr>
              <a:t>米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所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波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大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米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王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古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珊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利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薩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田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725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俄</a:t>
            </a:r>
          </a:p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陀</a:t>
            </a:r>
          </a:p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聶</a:t>
            </a:r>
          </a:p>
        </p:txBody>
      </p: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1335088" y="3713163"/>
            <a:ext cx="38735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itchFamily="49" charset="-122"/>
              </a:rPr>
              <a:t>摩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押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王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伊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磯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倫</a:t>
            </a:r>
          </a:p>
        </p:txBody>
      </p:sp>
      <p:sp>
        <p:nvSpPr>
          <p:cNvPr id="36888" name="Text Box 24"/>
          <p:cNvSpPr txBox="1">
            <a:spLocks noChangeArrowheads="1"/>
          </p:cNvSpPr>
          <p:nvPr/>
        </p:nvSpPr>
        <p:spPr bwMode="auto">
          <a:xfrm>
            <a:off x="19446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以</a:t>
            </a:r>
          </a:p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笏</a:t>
            </a: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31765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珊</a:t>
            </a:r>
          </a:p>
          <a:p>
            <a:pPr algn="ctr"/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3544888" y="371316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itchFamily="49" charset="-122"/>
              </a:rPr>
              <a:t>迦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南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王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耶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賓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4154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底</a:t>
            </a:r>
          </a:p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波</a:t>
            </a:r>
          </a:p>
          <a:p>
            <a:pPr algn="ctr"/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36892" name="Text Box 28"/>
          <p:cNvSpPr txBox="1">
            <a:spLocks noChangeArrowheads="1"/>
          </p:cNvSpPr>
          <p:nvPr/>
        </p:nvSpPr>
        <p:spPr bwMode="auto">
          <a:xfrm>
            <a:off x="4691063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itchFamily="49" charset="-122"/>
              </a:rPr>
              <a:t>米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甸</a:t>
            </a:r>
          </a:p>
          <a:p>
            <a:pPr algn="ctr"/>
            <a:r>
              <a:rPr lang="zh-TW" altLang="en-US" sz="1600">
                <a:ea typeface="SimHei" pitchFamily="49" charset="-122"/>
              </a:rPr>
              <a:t>人</a:t>
            </a:r>
          </a:p>
        </p:txBody>
      </p:sp>
      <p:sp>
        <p:nvSpPr>
          <p:cNvPr id="36893" name="Text Box 29"/>
          <p:cNvSpPr txBox="1">
            <a:spLocks noChangeArrowheads="1"/>
          </p:cNvSpPr>
          <p:nvPr/>
        </p:nvSpPr>
        <p:spPr bwMode="auto">
          <a:xfrm>
            <a:off x="5117446" y="3713163"/>
            <a:ext cx="595035" cy="1077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solidFill>
                  <a:srgbClr val="CC0000"/>
                </a:solidFill>
                <a:ea typeface="SimHei" pitchFamily="49" charset="-122"/>
              </a:rPr>
              <a:t>基</a:t>
            </a:r>
          </a:p>
          <a:p>
            <a:pPr algn="ctr"/>
            <a:r>
              <a:rPr lang="zh-TW" altLang="en-US" sz="3200" dirty="0">
                <a:solidFill>
                  <a:srgbClr val="CC0000"/>
                </a:solidFill>
                <a:ea typeface="SimHei" pitchFamily="49" charset="-122"/>
              </a:rPr>
              <a:t>甸</a:t>
            </a:r>
          </a:p>
        </p:txBody>
      </p:sp>
      <p:sp>
        <p:nvSpPr>
          <p:cNvPr id="36905" name="Line 41"/>
          <p:cNvSpPr>
            <a:spLocks noChangeShapeType="1"/>
          </p:cNvSpPr>
          <p:nvPr/>
        </p:nvSpPr>
        <p:spPr bwMode="auto">
          <a:xfrm>
            <a:off x="315913" y="2590800"/>
            <a:ext cx="8512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6" name="Text Box 42"/>
          <p:cNvSpPr txBox="1">
            <a:spLocks noChangeArrowheads="1"/>
          </p:cNvSpPr>
          <p:nvPr/>
        </p:nvSpPr>
        <p:spPr bwMode="auto">
          <a:xfrm>
            <a:off x="4219989" y="2362200"/>
            <a:ext cx="70243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>
                <a:ea typeface="新細明體" charset="-120"/>
              </a:rPr>
              <a:t>350</a:t>
            </a:r>
            <a:r>
              <a:rPr lang="zh-TW" altLang="en-US" sz="1600" dirty="0">
                <a:ea typeface="SimHei" pitchFamily="49" charset="-122"/>
              </a:rPr>
              <a:t>年</a:t>
            </a:r>
          </a:p>
        </p:txBody>
      </p:sp>
      <p:sp>
        <p:nvSpPr>
          <p:cNvPr id="36907" name="Text Box 43"/>
          <p:cNvSpPr txBox="1">
            <a:spLocks noChangeArrowheads="1"/>
          </p:cNvSpPr>
          <p:nvPr/>
        </p:nvSpPr>
        <p:spPr bwMode="auto">
          <a:xfrm>
            <a:off x="288925" y="4254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solidFill>
                  <a:srgbClr val="660066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36908" name="Text Box 44"/>
          <p:cNvSpPr txBox="1">
            <a:spLocks noChangeArrowheads="1"/>
          </p:cNvSpPr>
          <p:nvPr/>
        </p:nvSpPr>
        <p:spPr bwMode="auto">
          <a:xfrm>
            <a:off x="3390900" y="3159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犯罪</a:t>
            </a:r>
          </a:p>
        </p:txBody>
      </p:sp>
      <p:sp>
        <p:nvSpPr>
          <p:cNvPr id="36909" name="Text Box 45"/>
          <p:cNvSpPr txBox="1">
            <a:spLocks noChangeArrowheads="1"/>
          </p:cNvSpPr>
          <p:nvPr/>
        </p:nvSpPr>
        <p:spPr bwMode="auto">
          <a:xfrm>
            <a:off x="41846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受苦</a:t>
            </a:r>
          </a:p>
        </p:txBody>
      </p:sp>
      <p:sp>
        <p:nvSpPr>
          <p:cNvPr id="36910" name="Text Box 46"/>
          <p:cNvSpPr txBox="1">
            <a:spLocks noChangeArrowheads="1"/>
          </p:cNvSpPr>
          <p:nvPr/>
        </p:nvSpPr>
        <p:spPr bwMode="auto">
          <a:xfrm>
            <a:off x="3390900" y="16621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呼求</a:t>
            </a:r>
          </a:p>
        </p:txBody>
      </p:sp>
      <p:sp>
        <p:nvSpPr>
          <p:cNvPr id="36911" name="Text Box 47"/>
          <p:cNvSpPr txBox="1">
            <a:spLocks noChangeArrowheads="1"/>
          </p:cNvSpPr>
          <p:nvPr/>
        </p:nvSpPr>
        <p:spPr bwMode="auto">
          <a:xfrm>
            <a:off x="25844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itchFamily="49" charset="-122"/>
              </a:rPr>
              <a:t>蒙救</a:t>
            </a:r>
          </a:p>
        </p:txBody>
      </p:sp>
      <p:sp>
        <p:nvSpPr>
          <p:cNvPr id="36912" name="AutoShape 48"/>
          <p:cNvSpPr>
            <a:spLocks noChangeArrowheads="1"/>
          </p:cNvSpPr>
          <p:nvPr/>
        </p:nvSpPr>
        <p:spPr bwMode="auto">
          <a:xfrm>
            <a:off x="2927350" y="476250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13" name="AutoShape 49"/>
          <p:cNvSpPr>
            <a:spLocks noChangeArrowheads="1"/>
          </p:cNvSpPr>
          <p:nvPr/>
        </p:nvSpPr>
        <p:spPr bwMode="auto">
          <a:xfrm rot="5400000">
            <a:off x="4240213" y="534988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14" name="AutoShape 50"/>
          <p:cNvSpPr>
            <a:spLocks noChangeArrowheads="1"/>
          </p:cNvSpPr>
          <p:nvPr/>
        </p:nvSpPr>
        <p:spPr bwMode="auto">
          <a:xfrm rot="10800000">
            <a:off x="4181475" y="159067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15" name="AutoShape 51"/>
          <p:cNvSpPr>
            <a:spLocks noChangeArrowheads="1"/>
          </p:cNvSpPr>
          <p:nvPr/>
        </p:nvSpPr>
        <p:spPr bwMode="auto">
          <a:xfrm rot="16200000">
            <a:off x="2870200" y="153352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16" name="Text Box 52"/>
          <p:cNvSpPr txBox="1">
            <a:spLocks noChangeArrowheads="1"/>
          </p:cNvSpPr>
          <p:nvPr/>
        </p:nvSpPr>
        <p:spPr bwMode="auto">
          <a:xfrm>
            <a:off x="5046663" y="968375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FF6600"/>
                </a:solidFill>
                <a:ea typeface="新細明體" charset="-120"/>
              </a:rPr>
              <a:t>X </a:t>
            </a:r>
            <a:r>
              <a:rPr lang="en-US" altLang="zh-TW" sz="3200" dirty="0" smtClean="0">
                <a:solidFill>
                  <a:srgbClr val="FF6600"/>
                </a:solidFill>
                <a:ea typeface="新細明體" charset="-120"/>
              </a:rPr>
              <a:t>7</a:t>
            </a:r>
            <a:endParaRPr lang="en-US" altLang="zh-TW" sz="3200" dirty="0">
              <a:solidFill>
                <a:srgbClr val="FF6600"/>
              </a:solidFill>
              <a:ea typeface="新細明體" charset="-120"/>
            </a:endParaRPr>
          </a:p>
        </p:txBody>
      </p:sp>
      <p:sp>
        <p:nvSpPr>
          <p:cNvPr id="36917" name="Text Box 53"/>
          <p:cNvSpPr txBox="1">
            <a:spLocks noChangeArrowheads="1"/>
          </p:cNvSpPr>
          <p:nvPr/>
        </p:nvSpPr>
        <p:spPr bwMode="auto">
          <a:xfrm>
            <a:off x="254000" y="2803525"/>
            <a:ext cx="282575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charset="-120"/>
              </a:rPr>
              <a:t>1</a:t>
            </a:r>
          </a:p>
        </p:txBody>
      </p:sp>
      <p:sp>
        <p:nvSpPr>
          <p:cNvPr id="36918" name="Text Box 54"/>
          <p:cNvSpPr txBox="1">
            <a:spLocks noChangeArrowheads="1"/>
          </p:cNvSpPr>
          <p:nvPr/>
        </p:nvSpPr>
        <p:spPr bwMode="auto">
          <a:xfrm>
            <a:off x="1387475" y="2803525"/>
            <a:ext cx="282575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charset="-120"/>
              </a:rPr>
              <a:t>2</a:t>
            </a:r>
          </a:p>
        </p:txBody>
      </p:sp>
      <p:sp>
        <p:nvSpPr>
          <p:cNvPr id="36919" name="Text Box 55"/>
          <p:cNvSpPr txBox="1">
            <a:spLocks noChangeArrowheads="1"/>
          </p:cNvSpPr>
          <p:nvPr/>
        </p:nvSpPr>
        <p:spPr bwMode="auto">
          <a:xfrm>
            <a:off x="3571875" y="2803525"/>
            <a:ext cx="282575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charset="-120"/>
              </a:rPr>
              <a:t>3</a:t>
            </a:r>
          </a:p>
        </p:txBody>
      </p:sp>
      <p:sp>
        <p:nvSpPr>
          <p:cNvPr id="36920" name="Text Box 56"/>
          <p:cNvSpPr txBox="1">
            <a:spLocks noChangeArrowheads="1"/>
          </p:cNvSpPr>
          <p:nvPr/>
        </p:nvSpPr>
        <p:spPr bwMode="auto">
          <a:xfrm>
            <a:off x="4743450" y="2803525"/>
            <a:ext cx="282575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>
                <a:solidFill>
                  <a:srgbClr val="FF0000"/>
                </a:solidFill>
                <a:ea typeface="新細明體" charset="-12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3865" y="4901625"/>
            <a:ext cx="6093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你們竟不聽從我的話」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(6:10)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42253" y="5389602"/>
            <a:ext cx="6724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真正的聽不僅是用耳朵，乃是帶出行動</a:t>
            </a:r>
            <a:endParaRPr lang="en-US" sz="30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9163" y="5867400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人只想到如何解決困境，神卻想使人認清自己的罪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401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4" grpId="0" animBg="1"/>
      <p:bldP spid="2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gide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"/>
            <a:ext cx="4876800" cy="6502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7696200" y="152400"/>
            <a:ext cx="4889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蒙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召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" y="228600"/>
            <a:ext cx="2236510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經典版本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：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神的顯現</a:t>
            </a:r>
            <a:endParaRPr lang="en-US" altLang="zh-TW" sz="28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人的害怕</a:t>
            </a:r>
            <a:endParaRPr lang="en-US" altLang="zh-TW" sz="28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神的召命</a:t>
            </a:r>
            <a:endParaRPr lang="en-US" altLang="zh-TW" sz="28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4.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人的推搪</a:t>
            </a:r>
            <a:endParaRPr lang="en-US" altLang="zh-TW" sz="28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5.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神的應許</a:t>
            </a:r>
            <a:endParaRPr lang="en-US" altLang="zh-TW" sz="28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6.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人的求證</a:t>
            </a:r>
            <a:endParaRPr lang="en-US" altLang="zh-TW" sz="28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7.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人的獻祭</a:t>
            </a:r>
            <a:endParaRPr lang="en-US" altLang="zh-TW" sz="28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8.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神的悅納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72300" y="1600200"/>
            <a:ext cx="2247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-------------------</a:t>
            </a:r>
          </a:p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亞伯拉罕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創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15)</a:t>
            </a:r>
          </a:p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摩西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出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3)</a:t>
            </a:r>
          </a:p>
          <a:p>
            <a:r>
              <a:rPr lang="zh-TW" altLang="en-US" sz="2400" dirty="0">
                <a:latin typeface="華康宗楷體 Std W7" pitchFamily="66" charset="-120"/>
                <a:ea typeface="華康宗楷體 Std W7" pitchFamily="66" charset="-120"/>
              </a:rPr>
              <a:t>以賽亞</a:t>
            </a:r>
            <a:r>
              <a:rPr lang="en-US" altLang="zh-TW" sz="2400" dirty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400" dirty="0">
                <a:latin typeface="華康宗楷體 Std W7" pitchFamily="66" charset="-120"/>
                <a:ea typeface="華康宗楷體 Std W7" pitchFamily="66" charset="-120"/>
              </a:rPr>
              <a:t>賽</a:t>
            </a:r>
            <a:r>
              <a:rPr lang="en-US" altLang="zh-TW" sz="2400" dirty="0">
                <a:latin typeface="華康宗楷體 Std W7" pitchFamily="66" charset="-120"/>
                <a:ea typeface="華康宗楷體 Std W7" pitchFamily="66" charset="-120"/>
              </a:rPr>
              <a:t>6)</a:t>
            </a:r>
          </a:p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耶利米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耶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1)</a:t>
            </a:r>
          </a:p>
          <a:p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撒迦利亞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400" dirty="0" smtClean="0">
                <a:latin typeface="華康宗楷體 Std W7" pitchFamily="66" charset="-120"/>
                <a:ea typeface="華康宗楷體 Std W7" pitchFamily="66" charset="-120"/>
              </a:rPr>
              <a:t>路</a:t>
            </a:r>
            <a:r>
              <a:rPr lang="en-US" altLang="zh-TW" sz="2400" dirty="0" smtClean="0">
                <a:latin typeface="華康宗楷體 Std W7" pitchFamily="66" charset="-120"/>
                <a:ea typeface="華康宗楷體 Std W7" pitchFamily="66" charset="-120"/>
              </a:rPr>
              <a:t>1)</a:t>
            </a:r>
          </a:p>
          <a:p>
            <a:endParaRPr lang="en-US" sz="24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0388" y="5334000"/>
            <a:ext cx="4913811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敬拜是承擔職責的第一步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667000" y="309154"/>
            <a:ext cx="2590800" cy="1066800"/>
          </a:xfrm>
          <a:prstGeom prst="wedgeEllipseCallout">
            <a:avLst>
              <a:gd name="adj1" fmla="val 68861"/>
              <a:gd name="adj2" fmla="val 187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TW" altLang="en-US" dirty="0">
                <a:ea typeface="SimHei" pitchFamily="49" charset="-122"/>
              </a:rPr>
              <a:t>大能的勇士啊，</a:t>
            </a:r>
          </a:p>
          <a:p>
            <a:pPr algn="ctr">
              <a:lnSpc>
                <a:spcPct val="120000"/>
              </a:lnSpc>
            </a:pPr>
            <a:r>
              <a:rPr lang="zh-TW" altLang="en-US" dirty="0">
                <a:ea typeface="SimHei" pitchFamily="49" charset="-122"/>
              </a:rPr>
              <a:t>耶和華與你同在！</a:t>
            </a:r>
            <a:endParaRPr lang="en-US" dirty="0">
              <a:ea typeface="SimHei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3352800"/>
            <a:ext cx="1828800" cy="8568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2254605">
            <a:off x="990600" y="4495800"/>
            <a:ext cx="1029788" cy="1130587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6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7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DzZDbP9w17Q/TbnlE6BmzvI/AAAAAAAAAoY/DhUeO6kYFOo/s1600/gide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914400"/>
            <a:ext cx="4400550" cy="525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6100" y="177512"/>
            <a:ext cx="4403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基甸的優點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成功面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470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flai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0"/>
            <a:ext cx="4659313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28600" y="285750"/>
            <a:ext cx="2012950" cy="4572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itchFamily="49" charset="-122"/>
              </a:rPr>
              <a:t>用連枷打麥子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835025" y="4675188"/>
            <a:ext cx="74739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基甸在酒醡打麥子，顯示他的人格特質：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殷勤不閒懶，親手作工 </a:t>
            </a:r>
            <a:r>
              <a:rPr lang="en-US" altLang="zh-TW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雖然他至少有十個僕人可以代勞</a:t>
            </a:r>
            <a:r>
              <a:rPr lang="en-US" altLang="zh-TW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)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儆醒防備敵人，不心存僥倖 </a:t>
            </a:r>
            <a:r>
              <a:rPr lang="en-US" altLang="zh-TW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雖然在禾場上打穀較快、較輕鬆</a:t>
            </a:r>
            <a:r>
              <a:rPr lang="en-US" altLang="zh-TW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)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腳踏實地，不好高騖遠 </a:t>
            </a:r>
            <a:r>
              <a:rPr lang="en-US" altLang="zh-TW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一點一點的做，總有完成的一天</a:t>
            </a:r>
            <a:r>
              <a:rPr lang="en-US" altLang="zh-TW" sz="2000" dirty="0">
                <a:solidFill>
                  <a:srgbClr val="336699"/>
                </a:solidFill>
                <a:latin typeface="SimHei" pitchFamily="49" charset="-122"/>
                <a:ea typeface="SimHei" pitchFamily="49" charset="-122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143000"/>
            <a:ext cx="1512207" cy="685800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勤勞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939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AutoShape 10"/>
          <p:cNvSpPr>
            <a:spLocks noChangeArrowheads="1"/>
          </p:cNvSpPr>
          <p:nvPr/>
        </p:nvSpPr>
        <p:spPr bwMode="auto">
          <a:xfrm rot="10179459" flipH="1">
            <a:off x="3929270" y="1201107"/>
            <a:ext cx="2218909" cy="1317296"/>
          </a:xfrm>
          <a:prstGeom prst="cloudCallout">
            <a:avLst>
              <a:gd name="adj1" fmla="val -24546"/>
              <a:gd name="adj2" fmla="val -7413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335213" y="3217715"/>
            <a:ext cx="1211262" cy="3937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025525" y="2527153"/>
            <a:ext cx="7092950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耶和華觀看基甸，說：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「你靠著你這能力去從米甸人手</a:t>
            </a:r>
            <a:r>
              <a:rPr lang="zh-TW" altLang="en-US" sz="24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裏</a:t>
            </a:r>
            <a:endParaRPr lang="en-US" altLang="zh-TW" sz="2400" dirty="0" smtClean="0">
              <a:solidFill>
                <a:srgbClr val="00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4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 拯</a:t>
            </a:r>
            <a:r>
              <a:rPr lang="zh-TW" altLang="en-US" sz="24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救以色列人</a:t>
            </a:r>
            <a:r>
              <a:rPr lang="zh-TW" altLang="en-US" sz="24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，不</a:t>
            </a:r>
            <a:r>
              <a:rPr lang="zh-TW" altLang="en-US" sz="24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是我差遣你去的嗎？」</a:t>
            </a:r>
            <a:r>
              <a:rPr lang="en-US" altLang="zh-TW" sz="24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4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6:14)</a:t>
            </a:r>
            <a:endParaRPr lang="zh-TW" altLang="en-US" sz="2400" dirty="0">
              <a:solidFill>
                <a:srgbClr val="80808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286250" y="1600200"/>
            <a:ext cx="1962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663300"/>
                </a:solidFill>
                <a:ea typeface="SimHei" pitchFamily="49" charset="-122"/>
              </a:rPr>
              <a:t>甚麼能力？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12775" y="161434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5050"/>
                </a:solidFill>
                <a:ea typeface="SimHei" pitchFamily="49" charset="-122"/>
              </a:rPr>
              <a:t>一個關鍵問題</a:t>
            </a:r>
            <a:r>
              <a:rPr lang="en-US" altLang="zh-TW" sz="2400">
                <a:solidFill>
                  <a:srgbClr val="FF5050"/>
                </a:solidFill>
                <a:latin typeface="SimHei"/>
                <a:ea typeface="SimHei" pitchFamily="49" charset="-122"/>
              </a:rPr>
              <a:t>…</a:t>
            </a:r>
            <a:endParaRPr lang="en-US" altLang="zh-TW" sz="2400">
              <a:solidFill>
                <a:srgbClr val="FF5050"/>
              </a:solidFill>
              <a:ea typeface="SimHei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5414815"/>
            <a:ext cx="5392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能力在於神的同在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士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6:16)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775" y="4424215"/>
            <a:ext cx="6213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神看人不同人看人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參撒上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16:7)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4906240"/>
            <a:ext cx="3802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消除對自我的懷疑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2589" y="457200"/>
            <a:ext cx="1512207" cy="685800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謙卑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2" name="Picture 2" descr="Angel_appears_to_Gideon_84-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4" y="0"/>
            <a:ext cx="2830286" cy="366511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20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49" grpId="0" animBg="1"/>
      <p:bldP spid="6148" grpId="0"/>
      <p:bldP spid="6150" grpId="0"/>
      <p:bldP spid="2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68300" y="809625"/>
            <a:ext cx="7327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當那夜，耶和華吩咐基甸說：「你取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你父親的牛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來，就是那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七歲的第二隻牛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，並拆毀你父親為巴力所築的壇，砍下壇旁的木偶，在這磐石上整整齊齊地為耶和華你的神築一座壇，將第二隻牛獻為燔祭，用你所砍下的木偶作柴。」</a:t>
            </a:r>
            <a:r>
              <a:rPr lang="en-US" altLang="zh-TW" sz="2000" dirty="0">
                <a:solidFill>
                  <a:srgbClr val="808080"/>
                </a:solidFill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6:25</a:t>
            </a:r>
            <a:r>
              <a:rPr lang="en-US" altLang="zh-TW" sz="2000" dirty="0">
                <a:solidFill>
                  <a:srgbClr val="808080"/>
                </a:solidFill>
                <a:latin typeface="SimHei" pitchFamily="49" charset="-122"/>
                <a:ea typeface="新細明體" pitchFamily="18" charset="-120"/>
              </a:rPr>
              <a:t>-26)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	</a:t>
            </a:r>
            <a:endParaRPr lang="zh-TW" altLang="en-US" sz="2000" dirty="0">
              <a:solidFill>
                <a:srgbClr val="000000"/>
              </a:solidFill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5" name="Picture 4" descr="gide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914650"/>
            <a:ext cx="4876800" cy="39433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4800" y="2438400"/>
            <a:ext cx="613501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 你父親的牛：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基甸代表父家獻祭，為父家認罪悔改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七歲：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被米甸人壓制的時間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第一隻七歲牛</a:t>
            </a:r>
            <a:r>
              <a:rPr lang="zh-TW" altLang="en-US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：可能已獻給巴力</a:t>
            </a:r>
            <a:r>
              <a:rPr lang="en-US" altLang="zh-TW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參王上</a:t>
            </a:r>
            <a:r>
              <a:rPr lang="en-US" altLang="zh-TW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18:23-24)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  </a:t>
            </a:r>
            <a:r>
              <a:rPr lang="zh-TW" altLang="en-US" sz="2000" dirty="0" smtClean="0">
                <a:latin typeface="SimHei" pitchFamily="49" charset="-122"/>
                <a:ea typeface="SimHei" pitchFamily="49" charset="-122"/>
              </a:rPr>
              <a:t>代表</a:t>
            </a:r>
            <a:r>
              <a:rPr lang="zh-TW" altLang="en-US" sz="20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被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仇敵吞</a:t>
            </a:r>
            <a:r>
              <a:rPr lang="zh-TW" altLang="en-US" sz="20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吃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了</a:t>
            </a:r>
            <a:r>
              <a:rPr lang="zh-TW" altLang="en-US" sz="20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荒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廢的歲月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第二隻七歲牛</a:t>
            </a:r>
            <a:r>
              <a:rPr lang="zh-TW" altLang="en-US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：獻給耶和華</a:t>
            </a:r>
            <a:endParaRPr lang="en-US" altLang="zh-TW" sz="2000" dirty="0" smtClean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  </a:t>
            </a:r>
            <a:r>
              <a:rPr lang="zh-TW" altLang="en-US" sz="2000" dirty="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第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二次機會，奉獻給主，贖回光陰</a:t>
            </a:r>
            <a:endParaRPr lang="en-US" altLang="zh-TW" sz="2000" dirty="0">
              <a:solidFill>
                <a:srgbClr val="00000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426" y="101237"/>
            <a:ext cx="1512207" cy="685800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順服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193553"/>
            <a:ext cx="4913811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潔淨是承擔職責的第二步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4495800" y="3886200"/>
            <a:ext cx="1849485" cy="584775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耶路巴力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278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/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基甸的成敗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基甸的成功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26148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殷勤、務實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謙卑、順服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忍耐、謙和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76600" y="2117688"/>
            <a:ext cx="5989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「回答柔和、使恕消退」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箴</a:t>
            </a:r>
            <a:r>
              <a:rPr lang="en-US" altLang="zh-TW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15:1)</a:t>
            </a: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2590800"/>
            <a:ext cx="2605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榮神不榮己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3909" y="2667000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以法蓮人生氣可能因為沒有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分到戰利品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3909" y="3744218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在神國裡也有人不願同甘苦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卻只願享功勞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482143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任勞任怨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537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6" grpId="0"/>
      <p:bldP spid="1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163638" y="723900"/>
            <a:ext cx="1423987" cy="809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ea typeface="SimHei" pitchFamily="49" charset="-122"/>
              </a:rPr>
              <a:t>蒙召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859213" y="723900"/>
            <a:ext cx="1423987" cy="809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>
                <a:ea typeface="SimHei" pitchFamily="49" charset="-122"/>
              </a:rPr>
              <a:t>奉獻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6523038" y="723900"/>
            <a:ext cx="1423987" cy="809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ea typeface="SimHei" pitchFamily="49" charset="-122"/>
              </a:rPr>
              <a:t>服事</a:t>
            </a:r>
          </a:p>
        </p:txBody>
      </p:sp>
      <p:cxnSp>
        <p:nvCxnSpPr>
          <p:cNvPr id="54277" name="AutoShape 5"/>
          <p:cNvCxnSpPr>
            <a:cxnSpLocks noChangeShapeType="1"/>
            <a:stCxn id="54274" idx="3"/>
            <a:endCxn id="54275" idx="1"/>
          </p:cNvCxnSpPr>
          <p:nvPr/>
        </p:nvCxnSpPr>
        <p:spPr bwMode="auto">
          <a:xfrm>
            <a:off x="2587625" y="1128713"/>
            <a:ext cx="127158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78" name="AutoShape 6"/>
          <p:cNvCxnSpPr>
            <a:cxnSpLocks noChangeShapeType="1"/>
            <a:stCxn id="54275" idx="3"/>
            <a:endCxn id="54276" idx="1"/>
          </p:cNvCxnSpPr>
          <p:nvPr/>
        </p:nvCxnSpPr>
        <p:spPr bwMode="auto">
          <a:xfrm>
            <a:off x="5283200" y="1128713"/>
            <a:ext cx="12398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1031875" y="1752600"/>
            <a:ext cx="247375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在小事上忠心儆醒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謙卑無有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存心順</a:t>
            </a:r>
            <a:r>
              <a:rPr lang="zh-TW" altLang="en-US" sz="2000" dirty="0" smtClean="0">
                <a:ea typeface="SimHei" pitchFamily="49" charset="-122"/>
              </a:rPr>
              <a:t>服</a:t>
            </a:r>
            <a:endParaRPr lang="zh-TW" altLang="en-US" sz="2000" dirty="0">
              <a:ea typeface="SimHei" pitchFamily="49" charset="-122"/>
            </a:endParaRP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3743325" y="1728788"/>
            <a:ext cx="1447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割捨親情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不計後果</a:t>
            </a: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3743325" y="3278188"/>
            <a:ext cx="2463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>
                <a:ea typeface="SimHei" pitchFamily="49" charset="-122"/>
              </a:rPr>
              <a:t> 基甸之父醒悟回轉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>
                <a:ea typeface="SimHei" pitchFamily="49" charset="-122"/>
              </a:rPr>
              <a:t> 神保護守祂命令者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>
                <a:ea typeface="SimHei" pitchFamily="49" charset="-122"/>
              </a:rPr>
              <a:t> 與巴力劃清界線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>
                <a:ea typeface="SimHei" pitchFamily="49" charset="-122"/>
              </a:rPr>
              <a:t> 神的靈降在他身上</a:t>
            </a:r>
          </a:p>
        </p:txBody>
      </p: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6410325" y="1728788"/>
            <a:ext cx="19558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憑信心倚賴神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與同心者同工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TW" altLang="en-US" sz="2000" dirty="0">
                <a:ea typeface="SimHei" pitchFamily="49" charset="-122"/>
              </a:rPr>
              <a:t> 謙卑不爭功</a:t>
            </a:r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4278313" y="2797175"/>
            <a:ext cx="587375" cy="40481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9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9" grpId="0"/>
      <p:bldP spid="54280" grpId="0"/>
      <p:bldP spid="54281" grpId="0"/>
      <p:bldP spid="54282" grpId="0"/>
      <p:bldP spid="5428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 descr="Stationery"/>
          <p:cNvSpPr>
            <a:spLocks noChangeArrowheads="1"/>
          </p:cNvSpPr>
          <p:nvPr/>
        </p:nvSpPr>
        <p:spPr bwMode="auto">
          <a:xfrm>
            <a:off x="800100" y="5410200"/>
            <a:ext cx="129540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ea typeface="SimHei" pitchFamily="49" charset="-122"/>
              </a:rPr>
              <a:t>32</a:t>
            </a:r>
            <a:r>
              <a:rPr lang="en-US" altLang="zh-TW" sz="2000">
                <a:solidFill>
                  <a:srgbClr val="000000"/>
                </a:solidFill>
                <a:ea typeface="SimHei" pitchFamily="49" charset="-122"/>
              </a:rPr>
              <a:t>,</a:t>
            </a:r>
            <a:r>
              <a:rPr lang="en-US" sz="2000">
                <a:solidFill>
                  <a:srgbClr val="000000"/>
                </a:solidFill>
                <a:ea typeface="SimHei" pitchFamily="49" charset="-122"/>
              </a:rPr>
              <a:t>000</a:t>
            </a: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16390" name="Rectangle 6" descr="Stationery"/>
          <p:cNvSpPr>
            <a:spLocks noChangeArrowheads="1"/>
          </p:cNvSpPr>
          <p:nvPr/>
        </p:nvSpPr>
        <p:spPr bwMode="auto">
          <a:xfrm>
            <a:off x="3924300" y="5410200"/>
            <a:ext cx="129540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>
                <a:solidFill>
                  <a:srgbClr val="000000"/>
                </a:solidFill>
                <a:ea typeface="SimHei" pitchFamily="49" charset="-122"/>
              </a:rPr>
              <a:t>10,000</a:t>
            </a: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cxnSp>
        <p:nvCxnSpPr>
          <p:cNvPr id="16392" name="AutoShape 8" descr="Stationery"/>
          <p:cNvCxnSpPr>
            <a:cxnSpLocks noChangeShapeType="1"/>
            <a:stCxn id="16389" idx="3"/>
            <a:endCxn id="16390" idx="1"/>
          </p:cNvCxnSpPr>
          <p:nvPr/>
        </p:nvCxnSpPr>
        <p:spPr bwMode="auto">
          <a:xfrm>
            <a:off x="2095500" y="5791200"/>
            <a:ext cx="1828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286000" y="4962525"/>
            <a:ext cx="13716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懼怕膽怯者可回去</a:t>
            </a:r>
            <a:endParaRPr lang="en-US" altLang="zh-TW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16406" name="Rectangle 22" descr="Parchment"/>
          <p:cNvSpPr>
            <a:spLocks noChangeArrowheads="1"/>
          </p:cNvSpPr>
          <p:nvPr/>
        </p:nvSpPr>
        <p:spPr bwMode="auto">
          <a:xfrm>
            <a:off x="5867400" y="838200"/>
            <a:ext cx="27432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耶和華對基甸說：「跟隨你的人過多，我不能將米甸人交在他們手中，免得以色列人向我誇大，說：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『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是我們自己的手救了我們。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』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現在你要向這些人宣告說：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『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凡懼怕膽怯的，可以離開基列山回去。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』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」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於是有二萬二千人回去，只剩下一萬。</a:t>
            </a:r>
            <a:endParaRPr lang="zh-TW" altLang="en-US" sz="2000" dirty="0">
              <a:solidFill>
                <a:srgbClr val="80808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3886200" y="4967288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808080"/>
                </a:solidFill>
                <a:ea typeface="SimHei" pitchFamily="49" charset="-122"/>
              </a:rPr>
              <a:t>剩</a:t>
            </a:r>
          </a:p>
        </p:txBody>
      </p:sp>
      <p:pic>
        <p:nvPicPr>
          <p:cNvPr id="16409" name="Picture 25" descr="6098253_f5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4953000" cy="3581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20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0" grpId="0" animBg="1"/>
      <p:bldP spid="16394" grpId="0"/>
      <p:bldP spid="164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 descr="Stationery"/>
          <p:cNvSpPr>
            <a:spLocks noChangeArrowheads="1"/>
          </p:cNvSpPr>
          <p:nvPr/>
        </p:nvSpPr>
        <p:spPr bwMode="auto">
          <a:xfrm>
            <a:off x="800100" y="5410200"/>
            <a:ext cx="129540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ea typeface="SimHei" pitchFamily="49" charset="-122"/>
              </a:rPr>
              <a:t>32</a:t>
            </a:r>
            <a:r>
              <a:rPr lang="en-US" altLang="zh-TW" sz="2000">
                <a:solidFill>
                  <a:srgbClr val="000000"/>
                </a:solidFill>
                <a:ea typeface="SimHei" pitchFamily="49" charset="-122"/>
              </a:rPr>
              <a:t>,</a:t>
            </a:r>
            <a:r>
              <a:rPr lang="en-US" sz="2000">
                <a:solidFill>
                  <a:srgbClr val="000000"/>
                </a:solidFill>
                <a:ea typeface="SimHei" pitchFamily="49" charset="-122"/>
              </a:rPr>
              <a:t>000</a:t>
            </a: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79875" name="Rectangle 3" descr="Stationery"/>
          <p:cNvSpPr>
            <a:spLocks noChangeArrowheads="1"/>
          </p:cNvSpPr>
          <p:nvPr/>
        </p:nvSpPr>
        <p:spPr bwMode="auto">
          <a:xfrm>
            <a:off x="3924300" y="5410200"/>
            <a:ext cx="129540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>
                <a:solidFill>
                  <a:srgbClr val="000000"/>
                </a:solidFill>
                <a:ea typeface="SimHei" pitchFamily="49" charset="-122"/>
              </a:rPr>
              <a:t>10,000</a:t>
            </a: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cxnSp>
        <p:nvCxnSpPr>
          <p:cNvPr id="79876" name="AutoShape 4" descr="Stationery"/>
          <p:cNvCxnSpPr>
            <a:cxnSpLocks noChangeShapeType="1"/>
            <a:stCxn id="79874" idx="3"/>
            <a:endCxn id="79875" idx="1"/>
          </p:cNvCxnSpPr>
          <p:nvPr/>
        </p:nvCxnSpPr>
        <p:spPr bwMode="auto">
          <a:xfrm>
            <a:off x="2095500" y="5791200"/>
            <a:ext cx="1828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2286000" y="4962525"/>
            <a:ext cx="13716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懼怕膽怯者可回去</a:t>
            </a:r>
            <a:endParaRPr lang="en-US" altLang="zh-TW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79878" name="Rectangle 6" descr="Parchment"/>
          <p:cNvSpPr>
            <a:spLocks noChangeArrowheads="1"/>
          </p:cNvSpPr>
          <p:nvPr/>
        </p:nvSpPr>
        <p:spPr bwMode="auto">
          <a:xfrm>
            <a:off x="5867400" y="838200"/>
            <a:ext cx="2743200" cy="347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耶和華對基甸說：「人還是過多；你要帶他們下到水旁，我好在那裏為你試試他們。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我指點誰說：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『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這人可以同你去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』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，他就可以同你去；我指點誰說：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『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這人不可同你去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』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，他就不可同你去。」</a:t>
            </a:r>
            <a:endParaRPr lang="zh-TW" altLang="en-US" sz="2000" dirty="0">
              <a:solidFill>
                <a:srgbClr val="80808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3886200" y="4967288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808080"/>
                </a:solidFill>
                <a:ea typeface="SimHei" pitchFamily="49" charset="-122"/>
              </a:rPr>
              <a:t>剩</a:t>
            </a:r>
          </a:p>
        </p:txBody>
      </p:sp>
      <p:pic>
        <p:nvPicPr>
          <p:cNvPr id="79880" name="Picture 8" descr="6098253_f5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4953000" cy="3581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41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judges01-gide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6188075" cy="495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7" name="Rectangle 3" descr="Stationery"/>
          <p:cNvSpPr>
            <a:spLocks noChangeArrowheads="1"/>
          </p:cNvSpPr>
          <p:nvPr/>
        </p:nvSpPr>
        <p:spPr bwMode="auto">
          <a:xfrm>
            <a:off x="800100" y="5410200"/>
            <a:ext cx="1295400" cy="76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ea typeface="SimHei" pitchFamily="49" charset="-122"/>
              </a:rPr>
              <a:t>32</a:t>
            </a:r>
            <a:r>
              <a:rPr lang="en-US" altLang="zh-TW" sz="2000" dirty="0">
                <a:solidFill>
                  <a:srgbClr val="000000"/>
                </a:solidFill>
                <a:ea typeface="SimHei" pitchFamily="49" charset="-122"/>
              </a:rPr>
              <a:t>,</a:t>
            </a:r>
            <a:r>
              <a:rPr lang="en-US" sz="2000" dirty="0">
                <a:solidFill>
                  <a:srgbClr val="000000"/>
                </a:solidFill>
                <a:ea typeface="SimHei" pitchFamily="49" charset="-122"/>
              </a:rPr>
              <a:t>000</a:t>
            </a:r>
            <a:r>
              <a:rPr lang="zh-TW" altLang="en-US" sz="2000" dirty="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62468" name="Rectangle 4" descr="Stationery"/>
          <p:cNvSpPr>
            <a:spLocks noChangeArrowheads="1"/>
          </p:cNvSpPr>
          <p:nvPr/>
        </p:nvSpPr>
        <p:spPr bwMode="auto">
          <a:xfrm>
            <a:off x="3924300" y="5410200"/>
            <a:ext cx="1295400" cy="76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>
                <a:solidFill>
                  <a:srgbClr val="000000"/>
                </a:solidFill>
                <a:ea typeface="SimHei" pitchFamily="49" charset="-122"/>
              </a:rPr>
              <a:t>10,000</a:t>
            </a: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62469" name="Rectangle 5" descr="Stationery"/>
          <p:cNvSpPr>
            <a:spLocks noChangeArrowheads="1"/>
          </p:cNvSpPr>
          <p:nvPr/>
        </p:nvSpPr>
        <p:spPr bwMode="auto">
          <a:xfrm>
            <a:off x="7048500" y="5410200"/>
            <a:ext cx="1295400" cy="76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>
                <a:solidFill>
                  <a:srgbClr val="000000"/>
                </a:solidFill>
                <a:ea typeface="SimHei" pitchFamily="49" charset="-122"/>
              </a:rPr>
              <a:t>300</a:t>
            </a:r>
            <a:r>
              <a:rPr lang="zh-TW" altLang="en-US" sz="20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cxnSp>
        <p:nvCxnSpPr>
          <p:cNvPr id="62470" name="AutoShape 6" descr="Stationery"/>
          <p:cNvCxnSpPr>
            <a:cxnSpLocks noChangeShapeType="1"/>
            <a:stCxn id="62467" idx="3"/>
            <a:endCxn id="62468" idx="1"/>
          </p:cNvCxnSpPr>
          <p:nvPr/>
        </p:nvCxnSpPr>
        <p:spPr bwMode="auto">
          <a:xfrm>
            <a:off x="2095500" y="5791200"/>
            <a:ext cx="1828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1" name="AutoShape 7" descr="Stationery"/>
          <p:cNvCxnSpPr>
            <a:cxnSpLocks noChangeShapeType="1"/>
            <a:stCxn id="62468" idx="3"/>
            <a:endCxn id="62469" idx="1"/>
          </p:cNvCxnSpPr>
          <p:nvPr/>
        </p:nvCxnSpPr>
        <p:spPr bwMode="auto">
          <a:xfrm>
            <a:off x="5219700" y="5791200"/>
            <a:ext cx="1828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2286000" y="4962525"/>
            <a:ext cx="13716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ea typeface="SimHei" pitchFamily="49" charset="-122"/>
              </a:rPr>
              <a:t>懼怕膽怯者可回去</a:t>
            </a:r>
            <a:endParaRPr lang="en-US" altLang="zh-TW" dirty="0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5486400" y="4953000"/>
            <a:ext cx="132715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跪下喝水者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被遣回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1670086" y="3200400"/>
            <a:ext cx="64766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FFFF00"/>
                </a:solidFill>
                <a:ea typeface="新細明體" charset="-120"/>
              </a:rPr>
              <a:t>X</a:t>
            </a: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2660686" y="3276600"/>
            <a:ext cx="64766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FFFF00"/>
                </a:solidFill>
                <a:ea typeface="新細明體" charset="-120"/>
              </a:rPr>
              <a:t>X</a:t>
            </a: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3270286" y="2971800"/>
            <a:ext cx="64766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FFFF00"/>
                </a:solidFill>
                <a:ea typeface="新細明體" charset="-120"/>
              </a:rPr>
              <a:t>X</a:t>
            </a:r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5861086" y="1981200"/>
            <a:ext cx="64766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FFFF00"/>
                </a:solidFill>
                <a:ea typeface="新細明體" charset="-120"/>
              </a:rPr>
              <a:t>X</a:t>
            </a:r>
          </a:p>
        </p:txBody>
      </p: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6394486" y="1981200"/>
            <a:ext cx="64766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FFFF00"/>
                </a:solidFill>
                <a:ea typeface="新細明體" charset="-120"/>
              </a:rPr>
              <a:t>X</a:t>
            </a:r>
          </a:p>
        </p:txBody>
      </p:sp>
      <p:sp>
        <p:nvSpPr>
          <p:cNvPr id="62479" name="Text Box 15"/>
          <p:cNvSpPr txBox="1">
            <a:spLocks noChangeArrowheads="1"/>
          </p:cNvSpPr>
          <p:nvPr/>
        </p:nvSpPr>
        <p:spPr bwMode="auto">
          <a:xfrm>
            <a:off x="3802936" y="2286000"/>
            <a:ext cx="72461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99FF33"/>
                </a:solidFill>
                <a:ea typeface="新細明體" charset="-120"/>
              </a:rPr>
              <a:t>O</a:t>
            </a:r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4685586" y="2057400"/>
            <a:ext cx="72461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99FF33"/>
                </a:solidFill>
                <a:ea typeface="新細明體" charset="-120"/>
              </a:rPr>
              <a:t>O</a:t>
            </a: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5403136" y="1676400"/>
            <a:ext cx="72461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5400">
                <a:solidFill>
                  <a:srgbClr val="99FF33"/>
                </a:solidFill>
                <a:ea typeface="新細明體" charset="-120"/>
              </a:rPr>
              <a:t>O</a:t>
            </a:r>
          </a:p>
        </p:txBody>
      </p:sp>
      <p:sp>
        <p:nvSpPr>
          <p:cNvPr id="62482" name="AutoShape 18"/>
          <p:cNvSpPr>
            <a:spLocks noChangeArrowheads="1"/>
          </p:cNvSpPr>
          <p:nvPr/>
        </p:nvSpPr>
        <p:spPr bwMode="auto">
          <a:xfrm>
            <a:off x="823197" y="2133600"/>
            <a:ext cx="1539003" cy="685800"/>
          </a:xfrm>
          <a:prstGeom prst="wedgeRectCallout">
            <a:avLst>
              <a:gd name="adj1" fmla="val 56773"/>
              <a:gd name="adj2" fmla="val 9421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跪下喝水者</a:t>
            </a:r>
            <a:endParaRPr lang="en-US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62483" name="AutoShape 19"/>
          <p:cNvSpPr>
            <a:spLocks noChangeArrowheads="1"/>
          </p:cNvSpPr>
          <p:nvPr/>
        </p:nvSpPr>
        <p:spPr bwMode="auto">
          <a:xfrm>
            <a:off x="3872697" y="228600"/>
            <a:ext cx="1385103" cy="990600"/>
          </a:xfrm>
          <a:prstGeom prst="wedgeRectCallout">
            <a:avLst>
              <a:gd name="adj1" fmla="val -28241"/>
              <a:gd name="adj2" fmla="val 16490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用舌頭舔水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像狗舔的</a:t>
            </a:r>
            <a:endParaRPr lang="en-US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62484" name="Text Box 20"/>
          <p:cNvSpPr txBox="1">
            <a:spLocks noChangeArrowheads="1"/>
          </p:cNvSpPr>
          <p:nvPr/>
        </p:nvSpPr>
        <p:spPr bwMode="auto">
          <a:xfrm>
            <a:off x="3886200" y="4967288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808080"/>
                </a:solidFill>
                <a:ea typeface="SimHei" pitchFamily="49" charset="-122"/>
              </a:rPr>
              <a:t>剩</a:t>
            </a: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7010400" y="4967288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808080"/>
                </a:solidFill>
                <a:ea typeface="SimHei" pitchFamily="49" charset="-122"/>
              </a:rPr>
              <a:t>剩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5105400" y="3354050"/>
            <a:ext cx="38862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zh-TW" altLang="en-US" sz="2200" dirty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耶和華對基甸說</a:t>
            </a: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：「</a:t>
            </a:r>
            <a:r>
              <a:rPr lang="zh-TW" altLang="en-US" sz="2200" dirty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我要用</a:t>
            </a: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這</a:t>
            </a:r>
            <a:endParaRPr lang="en-US" altLang="zh-TW" sz="2200" dirty="0" smtClean="0">
              <a:solidFill>
                <a:srgbClr val="0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fontAlgn="base">
              <a:spcBef>
                <a:spcPct val="0"/>
              </a:spcBef>
            </a:pP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舔</a:t>
            </a:r>
            <a:r>
              <a:rPr lang="zh-TW" altLang="en-US" sz="2200" dirty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水的三百人拯救你們</a:t>
            </a: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altLang="zh-TW" sz="2200" dirty="0" smtClean="0">
              <a:solidFill>
                <a:srgbClr val="0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fontAlgn="base">
              <a:spcBef>
                <a:spcPct val="0"/>
              </a:spcBef>
            </a:pP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將</a:t>
            </a:r>
            <a:r>
              <a:rPr lang="zh-TW" altLang="en-US" sz="2200" dirty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米甸人交在你手中</a:t>
            </a: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；</a:t>
            </a:r>
            <a:endParaRPr lang="en-US" altLang="zh-TW" sz="2200" dirty="0" smtClean="0">
              <a:solidFill>
                <a:srgbClr val="0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fontAlgn="base">
              <a:spcBef>
                <a:spcPct val="0"/>
              </a:spcBef>
            </a:pPr>
            <a:r>
              <a:rPr lang="zh-TW" altLang="en-US" sz="2200" dirty="0" smtClean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其</a:t>
            </a:r>
            <a:r>
              <a:rPr lang="zh-TW" altLang="en-US" sz="2200" dirty="0">
                <a:solidFill>
                  <a:srgbClr val="000000"/>
                </a:solidFill>
                <a:latin typeface="華康宗楷體 Std W7" pitchFamily="66" charset="-120"/>
                <a:ea typeface="華康宗楷體 Std W7" pitchFamily="66" charset="-120"/>
              </a:rPr>
              <a:t>餘的人都可以各歸各處去。」</a:t>
            </a:r>
            <a:endParaRPr lang="zh-TW" altLang="en-US" sz="2200" dirty="0">
              <a:solidFill>
                <a:srgbClr val="80808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1584" y="617220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人多不一定佔優勢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6172200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重點不在喝水姿勢乃在人數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014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 animBg="1"/>
      <p:bldP spid="62473" grpId="0"/>
      <p:bldP spid="62474" grpId="0"/>
      <p:bldP spid="62475" grpId="0"/>
      <p:bldP spid="62476" grpId="0"/>
      <p:bldP spid="62477" grpId="0"/>
      <p:bldP spid="62478" grpId="0"/>
      <p:bldP spid="62479" grpId="0"/>
      <p:bldP spid="62480" grpId="0"/>
      <p:bldP spid="62481" grpId="0"/>
      <p:bldP spid="62482" grpId="0" animBg="1"/>
      <p:bldP spid="62483" grpId="0" animBg="1"/>
      <p:bldP spid="62485" grpId="0"/>
      <p:bldP spid="22" grpId="0"/>
      <p:bldP spid="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EnHaro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52400" y="4434681"/>
            <a:ext cx="264687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a typeface="SimHei" pitchFamily="49" charset="-122"/>
              </a:rPr>
              <a:t>哈律</a:t>
            </a:r>
            <a:r>
              <a:rPr lang="zh-TW" altLang="en-US" sz="3200" dirty="0" smtClean="0">
                <a:solidFill>
                  <a:srgbClr val="FFFF00"/>
                </a:solidFill>
                <a:ea typeface="SimHei" pitchFamily="49" charset="-122"/>
              </a:rPr>
              <a:t>泉</a:t>
            </a:r>
            <a:endParaRPr lang="en-US" altLang="zh-TW" sz="3200" dirty="0" smtClean="0">
              <a:solidFill>
                <a:srgbClr val="FFFF00"/>
              </a:solidFill>
              <a:ea typeface="SimHei" pitchFamily="49" charset="-122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itchFamily="49" charset="-122"/>
              </a:rPr>
              <a:t>名意「懼怕」</a:t>
            </a:r>
            <a:endParaRPr lang="zh-TW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173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1490663" y="4419600"/>
            <a:ext cx="616267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基甸到了，就聽見一人將夢告訴同伴說：「我做了一夢，夢見一個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大麥餅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滾入米甸營中，到了帳幕，將帳幕撞倒，帳幕就翻轉傾覆了。」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那同伴說：「這不是別的，乃是以色列人約阿施的兒子基甸的刀；神已將米甸和全軍都交在他的手中。」</a:t>
            </a:r>
          </a:p>
        </p:txBody>
      </p:sp>
      <p:pic>
        <p:nvPicPr>
          <p:cNvPr id="74755" name="Picture 3" descr="6098274_f5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0"/>
            <a:ext cx="6948195" cy="4419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0"/>
            <a:ext cx="6474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小麥餅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基甸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能翻轉大帳幕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米甸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140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489075" y="4419600"/>
            <a:ext cx="613092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於是基甸將三百人分作三隊，把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角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和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空瓶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交在各人手裏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（瓶內都藏著火把）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，吩咐他們說：「</a:t>
            </a:r>
            <a:r>
              <a:rPr lang="zh-TW" altLang="en-US" sz="2000" u="sng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你們要看我行事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：我到了營的旁邊怎樣行，</a:t>
            </a:r>
            <a:r>
              <a:rPr lang="zh-TW" altLang="en-US" sz="2000" u="sng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你們也要怎樣行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。我和一切跟隨我的人吹角的時候，你們也要在營的四圍吹角，喊叫說：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『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耶和華和基甸的刀！</a:t>
            </a:r>
            <a:r>
              <a:rPr lang="en-US" altLang="zh-TW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』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」</a:t>
            </a:r>
          </a:p>
        </p:txBody>
      </p:sp>
      <p:pic>
        <p:nvPicPr>
          <p:cNvPr id="67589" name="Picture 5" descr="6098283_f5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637213" cy="41195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81800" y="3733800"/>
            <a:ext cx="1981200" cy="685800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以身作則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808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4953000" y="685800"/>
            <a:ext cx="3733800" cy="548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基甸和跟隨他的一百人，在三更之初才換更的時候，來到營旁，就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吹角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打破手中的瓶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三隊的人就都吹角，打破瓶子，</a:t>
            </a:r>
            <a:r>
              <a:rPr lang="zh-TW" altLang="en-US" sz="2000" dirty="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左手拿著火把，右手拿著角</a:t>
            </a: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，喊叫說：「耶和華和基甸的刀！」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他們在營的四圍各站各的地方；全營的人都亂竄。三百人吶喊，使他們逃跑。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三百人就吹角，耶和華使全營的人用刀互相擊殺，逃到西利拉的伯哈示他，直逃到靠近他巴的亞伯米何拉。</a:t>
            </a:r>
            <a:endParaRPr lang="zh-TW" altLang="en-US" sz="2000" dirty="0">
              <a:solidFill>
                <a:srgbClr val="808080"/>
              </a:solidFill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76803" name="Picture 3" descr="BiblePainting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995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 descr="BiblePainting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995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5181600" y="3048000"/>
            <a:ext cx="37369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我們有這</a:t>
            </a:r>
            <a:r>
              <a:rPr lang="zh-TW" altLang="en-US" sz="200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寶貝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放在</a:t>
            </a:r>
            <a:r>
              <a:rPr lang="zh-TW" altLang="en-US" sz="200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瓦器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裏，要顯明這莫大的能力是出於神，不是出於我們。</a:t>
            </a:r>
            <a:r>
              <a:rPr lang="en-US" altLang="zh-TW" sz="2000">
                <a:solidFill>
                  <a:srgbClr val="808080"/>
                </a:solidFill>
                <a:latin typeface="SimHei" pitchFamily="49" charset="-122"/>
                <a:ea typeface="新細明體" charset="-120"/>
              </a:rPr>
              <a:t>(</a:t>
            </a:r>
            <a:r>
              <a:rPr lang="zh-TW" altLang="en-US" sz="20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林後</a:t>
            </a:r>
            <a:r>
              <a:rPr lang="en-US" altLang="zh-TW" sz="20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4:7</a:t>
            </a:r>
            <a:r>
              <a:rPr lang="en-US" altLang="zh-TW" sz="2000">
                <a:solidFill>
                  <a:srgbClr val="808080"/>
                </a:solidFill>
                <a:latin typeface="SimHei" pitchFamily="49" charset="-122"/>
                <a:ea typeface="新細明體" charset="-120"/>
              </a:rPr>
              <a:t>)</a:t>
            </a:r>
            <a:endParaRPr lang="zh-TW" altLang="en-US" sz="2000">
              <a:solidFill>
                <a:srgbClr val="808080"/>
              </a:solidFill>
              <a:latin typeface="SimHei" pitchFamily="49" charset="-122"/>
              <a:ea typeface="新細明體" charset="-120"/>
            </a:endParaRP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7080250" y="762000"/>
            <a:ext cx="109855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神的</a:t>
            </a:r>
            <a:r>
              <a:rPr lang="zh-TW" altLang="en-US" sz="2400">
                <a:solidFill>
                  <a:srgbClr val="FF0000"/>
                </a:solidFill>
                <a:ea typeface="SimHei" pitchFamily="49" charset="-122"/>
              </a:rPr>
              <a:t>話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solidFill>
                <a:srgbClr val="000000"/>
              </a:solidFill>
              <a:ea typeface="SimHei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神的</a:t>
            </a:r>
            <a:r>
              <a:rPr lang="zh-TW" altLang="en-US" sz="2400">
                <a:solidFill>
                  <a:srgbClr val="FF0000"/>
                </a:solidFill>
                <a:ea typeface="SimHei" pitchFamily="49" charset="-122"/>
              </a:rPr>
              <a:t>靈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solidFill>
                <a:srgbClr val="000000"/>
              </a:solidFill>
              <a:ea typeface="SimHei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5181600" y="781050"/>
            <a:ext cx="109378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400" dirty="0">
                <a:solidFill>
                  <a:srgbClr val="000000"/>
                </a:solidFill>
                <a:ea typeface="新細明體" charset="-120"/>
              </a:rPr>
              <a:t> </a:t>
            </a: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角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endParaRPr lang="zh-TW" altLang="en-US" sz="2400" dirty="0">
              <a:solidFill>
                <a:srgbClr val="000000"/>
              </a:solidFill>
              <a:ea typeface="SimHei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400" dirty="0">
                <a:solidFill>
                  <a:srgbClr val="000000"/>
                </a:solidFill>
                <a:ea typeface="新細明體" charset="-120"/>
              </a:rPr>
              <a:t> </a:t>
            </a: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火把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endParaRPr lang="zh-TW" altLang="en-US" sz="2400" dirty="0">
              <a:solidFill>
                <a:srgbClr val="000000"/>
              </a:solidFill>
              <a:ea typeface="SimHei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zh-TW" altLang="en-US" sz="2400" dirty="0">
                <a:solidFill>
                  <a:srgbClr val="000000"/>
                </a:solidFill>
                <a:ea typeface="新細明體" charset="-120"/>
              </a:rPr>
              <a:t> </a:t>
            </a: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空瓶</a:t>
            </a:r>
            <a:endParaRPr lang="en-US" sz="2400" dirty="0">
              <a:solidFill>
                <a:srgbClr val="000000"/>
              </a:solidFill>
              <a:ea typeface="SimHei" pitchFamily="49" charset="-122"/>
            </a:endParaRPr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6121400" y="1028700"/>
            <a:ext cx="8382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955" name="Line 11"/>
          <p:cNvSpPr>
            <a:spLocks noChangeShapeType="1"/>
          </p:cNvSpPr>
          <p:nvPr/>
        </p:nvSpPr>
        <p:spPr bwMode="auto">
          <a:xfrm>
            <a:off x="6426200" y="1746250"/>
            <a:ext cx="533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956" name="Line 12"/>
          <p:cNvSpPr>
            <a:spLocks noChangeShapeType="1"/>
          </p:cNvSpPr>
          <p:nvPr/>
        </p:nvSpPr>
        <p:spPr bwMode="auto">
          <a:xfrm>
            <a:off x="6426200" y="2457450"/>
            <a:ext cx="533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5167313" y="4419600"/>
            <a:ext cx="3595687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耶穌在伯大尼長大痳瘋的西門家裏坐席的時候，有一個女人拿著一</a:t>
            </a:r>
            <a:r>
              <a:rPr lang="zh-TW" altLang="en-US" sz="200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玉瓶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至貴的真哪噠</a:t>
            </a:r>
            <a:r>
              <a:rPr lang="zh-TW" altLang="en-US" sz="2000">
                <a:solidFill>
                  <a:srgbClr val="FF0000"/>
                </a:solidFill>
                <a:latin typeface="SimHei" pitchFamily="49" charset="-122"/>
                <a:ea typeface="SimHei" pitchFamily="49" charset="-122"/>
              </a:rPr>
              <a:t>香膏</a:t>
            </a: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來，打破玉瓶，把膏澆在耶穌的頭上。</a:t>
            </a:r>
            <a:r>
              <a:rPr lang="en-US" altLang="zh-TW" sz="2000">
                <a:solidFill>
                  <a:srgbClr val="808080"/>
                </a:solidFill>
                <a:latin typeface="SimHei" pitchFamily="49" charset="-122"/>
                <a:ea typeface="新細明體" charset="-120"/>
              </a:rPr>
              <a:t>(</a:t>
            </a:r>
            <a:r>
              <a:rPr lang="zh-TW" altLang="en-US" sz="20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可</a:t>
            </a:r>
            <a:r>
              <a:rPr lang="en-US" altLang="zh-TW" sz="20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14:3</a:t>
            </a:r>
            <a:r>
              <a:rPr lang="en-US" altLang="zh-TW" sz="2000">
                <a:solidFill>
                  <a:srgbClr val="808080"/>
                </a:solidFill>
                <a:latin typeface="SimHei" pitchFamily="49" charset="-122"/>
                <a:ea typeface="新細明體" charset="-120"/>
              </a:rPr>
              <a:t>)</a:t>
            </a:r>
            <a:endParaRPr lang="zh-TW" altLang="en-US" sz="2000">
              <a:solidFill>
                <a:srgbClr val="808080"/>
              </a:solidFill>
              <a:latin typeface="SimHei" pitchFamily="49" charset="-122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484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/>
      <p:bldP spid="82954" grpId="0" animBg="1"/>
      <p:bldP spid="82955" grpId="0" animBg="1"/>
      <p:bldP spid="82956" grpId="0" animBg="1"/>
      <p:bldP spid="829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5" name="Picture 5" descr="110606-gideons-bible-vm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102225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8" name="Line 8"/>
          <p:cNvSpPr>
            <a:spLocks noChangeShapeType="1"/>
          </p:cNvSpPr>
          <p:nvPr/>
        </p:nvSpPr>
        <p:spPr bwMode="auto">
          <a:xfrm flipH="1" flipV="1">
            <a:off x="5105400" y="4419600"/>
            <a:ext cx="1524000" cy="457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66566" name="Picture 6" descr="gideon_logo[1]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14800"/>
            <a:ext cx="1981200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49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f_044_Gideon's Victory over the Amaleki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938"/>
            <a:ext cx="9144000" cy="631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826000" y="1135063"/>
            <a:ext cx="543739" cy="307777"/>
          </a:xfrm>
          <a:prstGeom prst="rect">
            <a:avLst/>
          </a:prstGeom>
          <a:solidFill>
            <a:srgbClr val="3333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 dirty="0">
                <a:solidFill>
                  <a:srgbClr val="FFCC66"/>
                </a:solidFill>
                <a:latin typeface="華康宗楷體 Std W7" pitchFamily="66" charset="-120"/>
                <a:ea typeface="華康宗楷體 Std W7" pitchFamily="66" charset="-120"/>
              </a:rPr>
              <a:t>亞設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768850" y="1444625"/>
            <a:ext cx="723275" cy="307777"/>
          </a:xfrm>
          <a:prstGeom prst="rect">
            <a:avLst/>
          </a:prstGeom>
          <a:solidFill>
            <a:srgbClr val="3333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 dirty="0">
                <a:solidFill>
                  <a:srgbClr val="FFCC66"/>
                </a:solidFill>
                <a:latin typeface="華康宗楷體 Std W7" pitchFamily="66" charset="-120"/>
                <a:ea typeface="華康宗楷體 Std W7" pitchFamily="66" charset="-120"/>
              </a:rPr>
              <a:t>西布倫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802313" y="1416050"/>
            <a:ext cx="902811" cy="307777"/>
          </a:xfrm>
          <a:prstGeom prst="rect">
            <a:avLst/>
          </a:prstGeom>
          <a:solidFill>
            <a:srgbClr val="3333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 dirty="0">
                <a:solidFill>
                  <a:srgbClr val="FFCC66"/>
                </a:solidFill>
                <a:latin typeface="華康宗楷體 Std W7" pitchFamily="66" charset="-120"/>
                <a:ea typeface="華康宗楷體 Std W7" pitchFamily="66" charset="-120"/>
              </a:rPr>
              <a:t>拿弗他利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336925" y="1825625"/>
            <a:ext cx="723275" cy="307777"/>
          </a:xfrm>
          <a:prstGeom prst="rect">
            <a:avLst/>
          </a:prstGeom>
          <a:solidFill>
            <a:srgbClr val="3333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 dirty="0">
                <a:solidFill>
                  <a:srgbClr val="FFCC66"/>
                </a:solidFill>
                <a:latin typeface="華康宗楷體 Std W7" pitchFamily="66" charset="-120"/>
                <a:ea typeface="華康宗楷體 Std W7" pitchFamily="66" charset="-120"/>
              </a:rPr>
              <a:t>瑪拿西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916269" y="1704201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200" dirty="0">
                <a:solidFill>
                  <a:srgbClr val="99FF33"/>
                </a:solidFill>
                <a:latin typeface="華康宗楷體 Std W7" pitchFamily="66" charset="-120"/>
                <a:ea typeface="華康宗楷體 Std W7" pitchFamily="66" charset="-120"/>
              </a:rPr>
              <a:t>摩利崗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459069" y="2009001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200" dirty="0">
                <a:solidFill>
                  <a:schemeClr val="accent1"/>
                </a:solidFill>
                <a:latin typeface="華康宗楷體 Std W7" pitchFamily="66" charset="-120"/>
                <a:ea typeface="華康宗楷體 Std W7" pitchFamily="66" charset="-120"/>
              </a:rPr>
              <a:t>哈律泉</a:t>
            </a:r>
            <a:endParaRPr lang="en-US" altLang="zh-TW" sz="1200" dirty="0">
              <a:solidFill>
                <a:schemeClr val="accent1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072734" y="1905000"/>
            <a:ext cx="71846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俄弗拉</a:t>
            </a:r>
            <a:r>
              <a:rPr lang="en-US" altLang="zh-TW" sz="12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?</a:t>
            </a:r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3349625" y="1941513"/>
            <a:ext cx="1484313" cy="398462"/>
          </a:xfrm>
          <a:custGeom>
            <a:avLst/>
            <a:gdLst>
              <a:gd name="T0" fmla="*/ 0 w 935"/>
              <a:gd name="T1" fmla="*/ 251 h 251"/>
              <a:gd name="T2" fmla="*/ 12 w 935"/>
              <a:gd name="T3" fmla="*/ 209 h 251"/>
              <a:gd name="T4" fmla="*/ 52 w 935"/>
              <a:gd name="T5" fmla="*/ 158 h 251"/>
              <a:gd name="T6" fmla="*/ 106 w 935"/>
              <a:gd name="T7" fmla="*/ 135 h 251"/>
              <a:gd name="T8" fmla="*/ 221 w 935"/>
              <a:gd name="T9" fmla="*/ 110 h 251"/>
              <a:gd name="T10" fmla="*/ 280 w 935"/>
              <a:gd name="T11" fmla="*/ 92 h 251"/>
              <a:gd name="T12" fmla="*/ 378 w 935"/>
              <a:gd name="T13" fmla="*/ 70 h 251"/>
              <a:gd name="T14" fmla="*/ 429 w 935"/>
              <a:gd name="T15" fmla="*/ 62 h 251"/>
              <a:gd name="T16" fmla="*/ 564 w 935"/>
              <a:gd name="T17" fmla="*/ 75 h 251"/>
              <a:gd name="T18" fmla="*/ 666 w 935"/>
              <a:gd name="T19" fmla="*/ 86 h 251"/>
              <a:gd name="T20" fmla="*/ 701 w 935"/>
              <a:gd name="T21" fmla="*/ 46 h 251"/>
              <a:gd name="T22" fmla="*/ 760 w 935"/>
              <a:gd name="T23" fmla="*/ 7 h 251"/>
              <a:gd name="T24" fmla="*/ 853 w 935"/>
              <a:gd name="T25" fmla="*/ 4 h 251"/>
              <a:gd name="T26" fmla="*/ 935 w 935"/>
              <a:gd name="T27" fmla="*/ 14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35" h="251">
                <a:moveTo>
                  <a:pt x="0" y="251"/>
                </a:moveTo>
                <a:cubicBezTo>
                  <a:pt x="1" y="237"/>
                  <a:pt x="3" y="224"/>
                  <a:pt x="12" y="209"/>
                </a:cubicBezTo>
                <a:cubicBezTo>
                  <a:pt x="21" y="194"/>
                  <a:pt x="36" y="170"/>
                  <a:pt x="52" y="158"/>
                </a:cubicBezTo>
                <a:cubicBezTo>
                  <a:pt x="68" y="146"/>
                  <a:pt x="78" y="143"/>
                  <a:pt x="106" y="135"/>
                </a:cubicBezTo>
                <a:cubicBezTo>
                  <a:pt x="134" y="127"/>
                  <a:pt x="192" y="117"/>
                  <a:pt x="221" y="110"/>
                </a:cubicBezTo>
                <a:cubicBezTo>
                  <a:pt x="250" y="103"/>
                  <a:pt x="254" y="99"/>
                  <a:pt x="280" y="92"/>
                </a:cubicBezTo>
                <a:cubicBezTo>
                  <a:pt x="306" y="85"/>
                  <a:pt x="353" y="75"/>
                  <a:pt x="378" y="70"/>
                </a:cubicBezTo>
                <a:cubicBezTo>
                  <a:pt x="403" y="65"/>
                  <a:pt x="398" y="61"/>
                  <a:pt x="429" y="62"/>
                </a:cubicBezTo>
                <a:cubicBezTo>
                  <a:pt x="460" y="63"/>
                  <a:pt x="525" y="71"/>
                  <a:pt x="564" y="75"/>
                </a:cubicBezTo>
                <a:cubicBezTo>
                  <a:pt x="603" y="79"/>
                  <a:pt x="643" y="91"/>
                  <a:pt x="666" y="86"/>
                </a:cubicBezTo>
                <a:cubicBezTo>
                  <a:pt x="689" y="81"/>
                  <a:pt x="685" y="59"/>
                  <a:pt x="701" y="46"/>
                </a:cubicBezTo>
                <a:cubicBezTo>
                  <a:pt x="717" y="33"/>
                  <a:pt x="735" y="14"/>
                  <a:pt x="760" y="7"/>
                </a:cubicBezTo>
                <a:cubicBezTo>
                  <a:pt x="785" y="0"/>
                  <a:pt x="824" y="3"/>
                  <a:pt x="853" y="4"/>
                </a:cubicBezTo>
                <a:cubicBezTo>
                  <a:pt x="882" y="5"/>
                  <a:pt x="908" y="15"/>
                  <a:pt x="935" y="14"/>
                </a:cubicBezTo>
              </a:path>
            </a:pathLst>
          </a:custGeom>
          <a:noFill/>
          <a:ln w="28575" cmpd="sng">
            <a:solidFill>
              <a:srgbClr val="FF9933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4364038" y="1425575"/>
            <a:ext cx="830262" cy="266700"/>
          </a:xfrm>
          <a:custGeom>
            <a:avLst/>
            <a:gdLst>
              <a:gd name="T0" fmla="*/ 523 w 523"/>
              <a:gd name="T1" fmla="*/ 0 h 168"/>
              <a:gd name="T2" fmla="*/ 456 w 523"/>
              <a:gd name="T3" fmla="*/ 8 h 168"/>
              <a:gd name="T4" fmla="*/ 360 w 523"/>
              <a:gd name="T5" fmla="*/ 14 h 168"/>
              <a:gd name="T6" fmla="*/ 299 w 523"/>
              <a:gd name="T7" fmla="*/ 24 h 168"/>
              <a:gd name="T8" fmla="*/ 217 w 523"/>
              <a:gd name="T9" fmla="*/ 62 h 168"/>
              <a:gd name="T10" fmla="*/ 105 w 523"/>
              <a:gd name="T11" fmla="*/ 96 h 168"/>
              <a:gd name="T12" fmla="*/ 48 w 523"/>
              <a:gd name="T13" fmla="*/ 99 h 168"/>
              <a:gd name="T14" fmla="*/ 9 w 523"/>
              <a:gd name="T15" fmla="*/ 140 h 168"/>
              <a:gd name="T16" fmla="*/ 8 w 523"/>
              <a:gd name="T17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3" h="168">
                <a:moveTo>
                  <a:pt x="523" y="0"/>
                </a:moveTo>
                <a:cubicBezTo>
                  <a:pt x="503" y="3"/>
                  <a:pt x="483" y="6"/>
                  <a:pt x="456" y="8"/>
                </a:cubicBezTo>
                <a:cubicBezTo>
                  <a:pt x="429" y="10"/>
                  <a:pt x="386" y="11"/>
                  <a:pt x="360" y="14"/>
                </a:cubicBezTo>
                <a:cubicBezTo>
                  <a:pt x="334" y="17"/>
                  <a:pt x="323" y="16"/>
                  <a:pt x="299" y="24"/>
                </a:cubicBezTo>
                <a:cubicBezTo>
                  <a:pt x="275" y="32"/>
                  <a:pt x="249" y="50"/>
                  <a:pt x="217" y="62"/>
                </a:cubicBezTo>
                <a:cubicBezTo>
                  <a:pt x="185" y="74"/>
                  <a:pt x="133" y="90"/>
                  <a:pt x="105" y="96"/>
                </a:cubicBezTo>
                <a:cubicBezTo>
                  <a:pt x="77" y="102"/>
                  <a:pt x="64" y="92"/>
                  <a:pt x="48" y="99"/>
                </a:cubicBezTo>
                <a:cubicBezTo>
                  <a:pt x="32" y="106"/>
                  <a:pt x="16" y="129"/>
                  <a:pt x="9" y="140"/>
                </a:cubicBezTo>
                <a:cubicBezTo>
                  <a:pt x="2" y="151"/>
                  <a:pt x="0" y="146"/>
                  <a:pt x="8" y="168"/>
                </a:cubicBezTo>
              </a:path>
            </a:pathLst>
          </a:custGeom>
          <a:noFill/>
          <a:ln w="28575" cmpd="sng">
            <a:solidFill>
              <a:srgbClr val="FF9933">
                <a:alpha val="7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Freeform 12"/>
          <p:cNvSpPr>
            <a:spLocks/>
          </p:cNvSpPr>
          <p:nvPr/>
        </p:nvSpPr>
        <p:spPr bwMode="auto">
          <a:xfrm>
            <a:off x="4368800" y="1595438"/>
            <a:ext cx="1376363" cy="115887"/>
          </a:xfrm>
          <a:custGeom>
            <a:avLst/>
            <a:gdLst>
              <a:gd name="T0" fmla="*/ 867 w 867"/>
              <a:gd name="T1" fmla="*/ 0 h 73"/>
              <a:gd name="T2" fmla="*/ 758 w 867"/>
              <a:gd name="T3" fmla="*/ 29 h 73"/>
              <a:gd name="T4" fmla="*/ 637 w 867"/>
              <a:gd name="T5" fmla="*/ 46 h 73"/>
              <a:gd name="T6" fmla="*/ 558 w 867"/>
              <a:gd name="T7" fmla="*/ 62 h 73"/>
              <a:gd name="T8" fmla="*/ 512 w 867"/>
              <a:gd name="T9" fmla="*/ 73 h 73"/>
              <a:gd name="T10" fmla="*/ 354 w 867"/>
              <a:gd name="T11" fmla="*/ 64 h 73"/>
              <a:gd name="T12" fmla="*/ 243 w 867"/>
              <a:gd name="T13" fmla="*/ 59 h 73"/>
              <a:gd name="T14" fmla="*/ 194 w 867"/>
              <a:gd name="T15" fmla="*/ 67 h 73"/>
              <a:gd name="T16" fmla="*/ 114 w 867"/>
              <a:gd name="T17" fmla="*/ 61 h 73"/>
              <a:gd name="T18" fmla="*/ 0 w 867"/>
              <a:gd name="T19" fmla="*/ 5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7" h="73">
                <a:moveTo>
                  <a:pt x="867" y="0"/>
                </a:moveTo>
                <a:cubicBezTo>
                  <a:pt x="831" y="10"/>
                  <a:pt x="796" y="21"/>
                  <a:pt x="758" y="29"/>
                </a:cubicBezTo>
                <a:cubicBezTo>
                  <a:pt x="720" y="37"/>
                  <a:pt x="670" y="41"/>
                  <a:pt x="637" y="46"/>
                </a:cubicBezTo>
                <a:cubicBezTo>
                  <a:pt x="604" y="51"/>
                  <a:pt x="579" y="58"/>
                  <a:pt x="558" y="62"/>
                </a:cubicBezTo>
                <a:cubicBezTo>
                  <a:pt x="537" y="66"/>
                  <a:pt x="546" y="73"/>
                  <a:pt x="512" y="73"/>
                </a:cubicBezTo>
                <a:cubicBezTo>
                  <a:pt x="478" y="73"/>
                  <a:pt x="399" y="66"/>
                  <a:pt x="354" y="64"/>
                </a:cubicBezTo>
                <a:cubicBezTo>
                  <a:pt x="309" y="62"/>
                  <a:pt x="270" y="59"/>
                  <a:pt x="243" y="59"/>
                </a:cubicBezTo>
                <a:cubicBezTo>
                  <a:pt x="216" y="59"/>
                  <a:pt x="215" y="67"/>
                  <a:pt x="194" y="67"/>
                </a:cubicBezTo>
                <a:cubicBezTo>
                  <a:pt x="173" y="67"/>
                  <a:pt x="146" y="63"/>
                  <a:pt x="114" y="61"/>
                </a:cubicBezTo>
                <a:cubicBezTo>
                  <a:pt x="82" y="59"/>
                  <a:pt x="31" y="57"/>
                  <a:pt x="0" y="56"/>
                </a:cubicBezTo>
              </a:path>
            </a:pathLst>
          </a:custGeom>
          <a:noFill/>
          <a:ln w="28575" cmpd="sng">
            <a:solidFill>
              <a:srgbClr val="FF9933">
                <a:alpha val="7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4376738" y="1684338"/>
            <a:ext cx="249237" cy="254000"/>
          </a:xfrm>
          <a:custGeom>
            <a:avLst/>
            <a:gdLst>
              <a:gd name="T0" fmla="*/ 0 w 157"/>
              <a:gd name="T1" fmla="*/ 0 h 160"/>
              <a:gd name="T2" fmla="*/ 13 w 157"/>
              <a:gd name="T3" fmla="*/ 33 h 160"/>
              <a:gd name="T4" fmla="*/ 62 w 157"/>
              <a:gd name="T5" fmla="*/ 91 h 160"/>
              <a:gd name="T6" fmla="*/ 104 w 157"/>
              <a:gd name="T7" fmla="*/ 129 h 160"/>
              <a:gd name="T8" fmla="*/ 157 w 157"/>
              <a:gd name="T9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7" h="160">
                <a:moveTo>
                  <a:pt x="0" y="0"/>
                </a:moveTo>
                <a:cubicBezTo>
                  <a:pt x="1" y="9"/>
                  <a:pt x="3" y="18"/>
                  <a:pt x="13" y="33"/>
                </a:cubicBezTo>
                <a:cubicBezTo>
                  <a:pt x="23" y="48"/>
                  <a:pt x="47" y="75"/>
                  <a:pt x="62" y="91"/>
                </a:cubicBezTo>
                <a:cubicBezTo>
                  <a:pt x="77" y="107"/>
                  <a:pt x="88" y="117"/>
                  <a:pt x="104" y="129"/>
                </a:cubicBezTo>
                <a:cubicBezTo>
                  <a:pt x="120" y="141"/>
                  <a:pt x="139" y="154"/>
                  <a:pt x="157" y="160"/>
                </a:cubicBezTo>
              </a:path>
            </a:pathLst>
          </a:custGeom>
          <a:noFill/>
          <a:ln w="28575" cmpd="sng">
            <a:solidFill>
              <a:srgbClr val="FF9933">
                <a:alpha val="7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4347260" y="1570038"/>
            <a:ext cx="646331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200" dirty="0">
                <a:solidFill>
                  <a:srgbClr val="99FF33"/>
                </a:solidFill>
                <a:latin typeface="華康宗楷體 Std W7" pitchFamily="66" charset="-120"/>
                <a:ea typeface="華康宗楷體 Std W7" pitchFamily="66" charset="-120"/>
              </a:rPr>
              <a:t>耶斯列</a:t>
            </a:r>
          </a:p>
          <a:p>
            <a:pPr algn="ctr">
              <a:lnSpc>
                <a:spcPct val="110000"/>
              </a:lnSpc>
            </a:pPr>
            <a:r>
              <a:rPr lang="zh-TW" altLang="en-US" sz="1200" dirty="0">
                <a:solidFill>
                  <a:srgbClr val="99FF33"/>
                </a:solidFill>
                <a:latin typeface="華康宗楷體 Std W7" pitchFamily="66" charset="-120"/>
                <a:ea typeface="華康宗楷體 Std W7" pitchFamily="66" charset="-120"/>
              </a:rPr>
              <a:t>平原</a:t>
            </a:r>
          </a:p>
        </p:txBody>
      </p:sp>
      <p:sp>
        <p:nvSpPr>
          <p:cNvPr id="24591" name="Oval 15"/>
          <p:cNvSpPr>
            <a:spLocks noChangeArrowheads="1"/>
          </p:cNvSpPr>
          <p:nvPr/>
        </p:nvSpPr>
        <p:spPr bwMode="auto">
          <a:xfrm>
            <a:off x="4873625" y="1874838"/>
            <a:ext cx="119063" cy="87312"/>
          </a:xfrm>
          <a:prstGeom prst="ellipse">
            <a:avLst/>
          </a:prstGeom>
          <a:noFill/>
          <a:ln w="28575">
            <a:solidFill>
              <a:srgbClr val="FF9933">
                <a:alpha val="7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267200" y="2438400"/>
            <a:ext cx="82586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亞伯米何拉</a:t>
            </a: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4565650" y="3016250"/>
            <a:ext cx="4411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疏割</a:t>
            </a: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4926013" y="3087688"/>
            <a:ext cx="6976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毗努伊勒</a:t>
            </a:r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2316163" y="3133725"/>
            <a:ext cx="1625600" cy="528638"/>
          </a:xfrm>
          <a:custGeom>
            <a:avLst/>
            <a:gdLst>
              <a:gd name="T0" fmla="*/ 0 w 1024"/>
              <a:gd name="T1" fmla="*/ 0 h 333"/>
              <a:gd name="T2" fmla="*/ 61 w 1024"/>
              <a:gd name="T3" fmla="*/ 109 h 333"/>
              <a:gd name="T4" fmla="*/ 71 w 1024"/>
              <a:gd name="T5" fmla="*/ 160 h 333"/>
              <a:gd name="T6" fmla="*/ 162 w 1024"/>
              <a:gd name="T7" fmla="*/ 232 h 333"/>
              <a:gd name="T8" fmla="*/ 187 w 1024"/>
              <a:gd name="T9" fmla="*/ 282 h 333"/>
              <a:gd name="T10" fmla="*/ 256 w 1024"/>
              <a:gd name="T11" fmla="*/ 306 h 333"/>
              <a:gd name="T12" fmla="*/ 290 w 1024"/>
              <a:gd name="T13" fmla="*/ 314 h 333"/>
              <a:gd name="T14" fmla="*/ 333 w 1024"/>
              <a:gd name="T15" fmla="*/ 332 h 333"/>
              <a:gd name="T16" fmla="*/ 415 w 1024"/>
              <a:gd name="T17" fmla="*/ 309 h 333"/>
              <a:gd name="T18" fmla="*/ 461 w 1024"/>
              <a:gd name="T19" fmla="*/ 306 h 333"/>
              <a:gd name="T20" fmla="*/ 535 w 1024"/>
              <a:gd name="T21" fmla="*/ 247 h 333"/>
              <a:gd name="T22" fmla="*/ 576 w 1024"/>
              <a:gd name="T23" fmla="*/ 231 h 333"/>
              <a:gd name="T24" fmla="*/ 610 w 1024"/>
              <a:gd name="T25" fmla="*/ 236 h 333"/>
              <a:gd name="T26" fmla="*/ 695 w 1024"/>
              <a:gd name="T27" fmla="*/ 207 h 333"/>
              <a:gd name="T28" fmla="*/ 803 w 1024"/>
              <a:gd name="T29" fmla="*/ 173 h 333"/>
              <a:gd name="T30" fmla="*/ 887 w 1024"/>
              <a:gd name="T31" fmla="*/ 151 h 333"/>
              <a:gd name="T32" fmla="*/ 954 w 1024"/>
              <a:gd name="T33" fmla="*/ 141 h 333"/>
              <a:gd name="T34" fmla="*/ 991 w 1024"/>
              <a:gd name="T35" fmla="*/ 141 h 333"/>
              <a:gd name="T36" fmla="*/ 1024 w 1024"/>
              <a:gd name="T37" fmla="*/ 135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24" h="333">
                <a:moveTo>
                  <a:pt x="0" y="0"/>
                </a:moveTo>
                <a:cubicBezTo>
                  <a:pt x="24" y="41"/>
                  <a:pt x="49" y="82"/>
                  <a:pt x="61" y="109"/>
                </a:cubicBezTo>
                <a:cubicBezTo>
                  <a:pt x="73" y="136"/>
                  <a:pt x="54" y="140"/>
                  <a:pt x="71" y="160"/>
                </a:cubicBezTo>
                <a:cubicBezTo>
                  <a:pt x="88" y="180"/>
                  <a:pt x="143" y="212"/>
                  <a:pt x="162" y="232"/>
                </a:cubicBezTo>
                <a:cubicBezTo>
                  <a:pt x="181" y="252"/>
                  <a:pt x="171" y="270"/>
                  <a:pt x="187" y="282"/>
                </a:cubicBezTo>
                <a:cubicBezTo>
                  <a:pt x="203" y="294"/>
                  <a:pt x="239" y="301"/>
                  <a:pt x="256" y="306"/>
                </a:cubicBezTo>
                <a:cubicBezTo>
                  <a:pt x="273" y="311"/>
                  <a:pt x="277" y="310"/>
                  <a:pt x="290" y="314"/>
                </a:cubicBezTo>
                <a:cubicBezTo>
                  <a:pt x="303" y="318"/>
                  <a:pt x="312" y="333"/>
                  <a:pt x="333" y="332"/>
                </a:cubicBezTo>
                <a:cubicBezTo>
                  <a:pt x="354" y="331"/>
                  <a:pt x="394" y="313"/>
                  <a:pt x="415" y="309"/>
                </a:cubicBezTo>
                <a:cubicBezTo>
                  <a:pt x="436" y="305"/>
                  <a:pt x="441" y="316"/>
                  <a:pt x="461" y="306"/>
                </a:cubicBezTo>
                <a:cubicBezTo>
                  <a:pt x="481" y="296"/>
                  <a:pt x="516" y="260"/>
                  <a:pt x="535" y="247"/>
                </a:cubicBezTo>
                <a:cubicBezTo>
                  <a:pt x="554" y="234"/>
                  <a:pt x="563" y="233"/>
                  <a:pt x="576" y="231"/>
                </a:cubicBezTo>
                <a:cubicBezTo>
                  <a:pt x="589" y="229"/>
                  <a:pt x="590" y="240"/>
                  <a:pt x="610" y="236"/>
                </a:cubicBezTo>
                <a:cubicBezTo>
                  <a:pt x="630" y="232"/>
                  <a:pt x="663" y="217"/>
                  <a:pt x="695" y="207"/>
                </a:cubicBezTo>
                <a:cubicBezTo>
                  <a:pt x="727" y="197"/>
                  <a:pt x="771" y="182"/>
                  <a:pt x="803" y="173"/>
                </a:cubicBezTo>
                <a:cubicBezTo>
                  <a:pt x="835" y="164"/>
                  <a:pt x="862" y="156"/>
                  <a:pt x="887" y="151"/>
                </a:cubicBezTo>
                <a:cubicBezTo>
                  <a:pt x="912" y="146"/>
                  <a:pt x="937" y="143"/>
                  <a:pt x="954" y="141"/>
                </a:cubicBezTo>
                <a:cubicBezTo>
                  <a:pt x="971" y="139"/>
                  <a:pt x="979" y="142"/>
                  <a:pt x="991" y="141"/>
                </a:cubicBezTo>
                <a:cubicBezTo>
                  <a:pt x="1003" y="140"/>
                  <a:pt x="1005" y="139"/>
                  <a:pt x="1024" y="135"/>
                </a:cubicBezTo>
              </a:path>
            </a:pathLst>
          </a:custGeom>
          <a:noFill/>
          <a:ln w="28575" cmpd="sng">
            <a:solidFill>
              <a:srgbClr val="99CC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3522663" y="2438400"/>
            <a:ext cx="587375" cy="833438"/>
          </a:xfrm>
          <a:custGeom>
            <a:avLst/>
            <a:gdLst>
              <a:gd name="T0" fmla="*/ 0 w 370"/>
              <a:gd name="T1" fmla="*/ 64 h 525"/>
              <a:gd name="T2" fmla="*/ 16 w 370"/>
              <a:gd name="T3" fmla="*/ 58 h 525"/>
              <a:gd name="T4" fmla="*/ 59 w 370"/>
              <a:gd name="T5" fmla="*/ 42 h 525"/>
              <a:gd name="T6" fmla="*/ 149 w 370"/>
              <a:gd name="T7" fmla="*/ 30 h 525"/>
              <a:gd name="T8" fmla="*/ 203 w 370"/>
              <a:gd name="T9" fmla="*/ 6 h 525"/>
              <a:gd name="T10" fmla="*/ 263 w 370"/>
              <a:gd name="T11" fmla="*/ 5 h 525"/>
              <a:gd name="T12" fmla="*/ 295 w 370"/>
              <a:gd name="T13" fmla="*/ 38 h 525"/>
              <a:gd name="T14" fmla="*/ 279 w 370"/>
              <a:gd name="T15" fmla="*/ 86 h 525"/>
              <a:gd name="T16" fmla="*/ 296 w 370"/>
              <a:gd name="T17" fmla="*/ 163 h 525"/>
              <a:gd name="T18" fmla="*/ 359 w 370"/>
              <a:gd name="T19" fmla="*/ 240 h 525"/>
              <a:gd name="T20" fmla="*/ 362 w 370"/>
              <a:gd name="T21" fmla="*/ 323 h 525"/>
              <a:gd name="T22" fmla="*/ 344 w 370"/>
              <a:gd name="T23" fmla="*/ 370 h 525"/>
              <a:gd name="T24" fmla="*/ 355 w 370"/>
              <a:gd name="T25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0" h="525">
                <a:moveTo>
                  <a:pt x="0" y="64"/>
                </a:moveTo>
                <a:cubicBezTo>
                  <a:pt x="3" y="63"/>
                  <a:pt x="6" y="62"/>
                  <a:pt x="16" y="58"/>
                </a:cubicBezTo>
                <a:cubicBezTo>
                  <a:pt x="26" y="54"/>
                  <a:pt x="37" y="47"/>
                  <a:pt x="59" y="42"/>
                </a:cubicBezTo>
                <a:cubicBezTo>
                  <a:pt x="81" y="37"/>
                  <a:pt x="125" y="36"/>
                  <a:pt x="149" y="30"/>
                </a:cubicBezTo>
                <a:cubicBezTo>
                  <a:pt x="173" y="24"/>
                  <a:pt x="184" y="10"/>
                  <a:pt x="203" y="6"/>
                </a:cubicBezTo>
                <a:cubicBezTo>
                  <a:pt x="222" y="2"/>
                  <a:pt x="248" y="0"/>
                  <a:pt x="263" y="5"/>
                </a:cubicBezTo>
                <a:cubicBezTo>
                  <a:pt x="278" y="10"/>
                  <a:pt x="292" y="25"/>
                  <a:pt x="295" y="38"/>
                </a:cubicBezTo>
                <a:cubicBezTo>
                  <a:pt x="298" y="51"/>
                  <a:pt x="279" y="65"/>
                  <a:pt x="279" y="86"/>
                </a:cubicBezTo>
                <a:cubicBezTo>
                  <a:pt x="279" y="107"/>
                  <a:pt x="283" y="137"/>
                  <a:pt x="296" y="163"/>
                </a:cubicBezTo>
                <a:cubicBezTo>
                  <a:pt x="309" y="189"/>
                  <a:pt x="348" y="213"/>
                  <a:pt x="359" y="240"/>
                </a:cubicBezTo>
                <a:cubicBezTo>
                  <a:pt x="370" y="267"/>
                  <a:pt x="365" y="301"/>
                  <a:pt x="362" y="323"/>
                </a:cubicBezTo>
                <a:cubicBezTo>
                  <a:pt x="359" y="345"/>
                  <a:pt x="345" y="336"/>
                  <a:pt x="344" y="370"/>
                </a:cubicBezTo>
                <a:cubicBezTo>
                  <a:pt x="343" y="404"/>
                  <a:pt x="350" y="477"/>
                  <a:pt x="355" y="525"/>
                </a:cubicBezTo>
              </a:path>
            </a:pathLst>
          </a:custGeom>
          <a:noFill/>
          <a:ln w="28575" cmpd="sng">
            <a:solidFill>
              <a:srgbClr val="99CC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5264150" y="3802063"/>
            <a:ext cx="5693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約比哈</a:t>
            </a:r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4983163" y="1985963"/>
            <a:ext cx="219075" cy="655637"/>
          </a:xfrm>
          <a:custGeom>
            <a:avLst/>
            <a:gdLst>
              <a:gd name="T0" fmla="*/ 0 w 138"/>
              <a:gd name="T1" fmla="*/ 0 h 413"/>
              <a:gd name="T2" fmla="*/ 75 w 138"/>
              <a:gd name="T3" fmla="*/ 83 h 413"/>
              <a:gd name="T4" fmla="*/ 131 w 138"/>
              <a:gd name="T5" fmla="*/ 151 h 413"/>
              <a:gd name="T6" fmla="*/ 119 w 138"/>
              <a:gd name="T7" fmla="*/ 199 h 413"/>
              <a:gd name="T8" fmla="*/ 79 w 138"/>
              <a:gd name="T9" fmla="*/ 229 h 413"/>
              <a:gd name="T10" fmla="*/ 39 w 138"/>
              <a:gd name="T11" fmla="*/ 315 h 413"/>
              <a:gd name="T12" fmla="*/ 27 w 138"/>
              <a:gd name="T13" fmla="*/ 413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" h="413">
                <a:moveTo>
                  <a:pt x="0" y="0"/>
                </a:moveTo>
                <a:cubicBezTo>
                  <a:pt x="26" y="29"/>
                  <a:pt x="53" y="58"/>
                  <a:pt x="75" y="83"/>
                </a:cubicBezTo>
                <a:cubicBezTo>
                  <a:pt x="97" y="108"/>
                  <a:pt x="124" y="132"/>
                  <a:pt x="131" y="151"/>
                </a:cubicBezTo>
                <a:cubicBezTo>
                  <a:pt x="138" y="170"/>
                  <a:pt x="128" y="186"/>
                  <a:pt x="119" y="199"/>
                </a:cubicBezTo>
                <a:cubicBezTo>
                  <a:pt x="110" y="212"/>
                  <a:pt x="92" y="210"/>
                  <a:pt x="79" y="229"/>
                </a:cubicBezTo>
                <a:cubicBezTo>
                  <a:pt x="66" y="248"/>
                  <a:pt x="48" y="284"/>
                  <a:pt x="39" y="315"/>
                </a:cubicBezTo>
                <a:cubicBezTo>
                  <a:pt x="30" y="346"/>
                  <a:pt x="29" y="390"/>
                  <a:pt x="27" y="413"/>
                </a:cubicBezTo>
              </a:path>
            </a:pathLst>
          </a:custGeom>
          <a:noFill/>
          <a:ln w="28575" cmpd="sng">
            <a:solidFill>
              <a:srgbClr val="FFFF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9" name="Freeform 23"/>
          <p:cNvSpPr>
            <a:spLocks/>
          </p:cNvSpPr>
          <p:nvPr/>
        </p:nvSpPr>
        <p:spPr bwMode="auto">
          <a:xfrm>
            <a:off x="4327525" y="2654300"/>
            <a:ext cx="698500" cy="554038"/>
          </a:xfrm>
          <a:custGeom>
            <a:avLst/>
            <a:gdLst>
              <a:gd name="T0" fmla="*/ 440 w 440"/>
              <a:gd name="T1" fmla="*/ 0 h 349"/>
              <a:gd name="T2" fmla="*/ 370 w 440"/>
              <a:gd name="T3" fmla="*/ 45 h 349"/>
              <a:gd name="T4" fmla="*/ 301 w 440"/>
              <a:gd name="T5" fmla="*/ 101 h 349"/>
              <a:gd name="T6" fmla="*/ 189 w 440"/>
              <a:gd name="T7" fmla="*/ 197 h 349"/>
              <a:gd name="T8" fmla="*/ 143 w 440"/>
              <a:gd name="T9" fmla="*/ 240 h 349"/>
              <a:gd name="T10" fmla="*/ 55 w 440"/>
              <a:gd name="T11" fmla="*/ 298 h 349"/>
              <a:gd name="T12" fmla="*/ 7 w 440"/>
              <a:gd name="T13" fmla="*/ 325 h 349"/>
              <a:gd name="T14" fmla="*/ 15 w 440"/>
              <a:gd name="T15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0" h="349">
                <a:moveTo>
                  <a:pt x="440" y="0"/>
                </a:moveTo>
                <a:cubicBezTo>
                  <a:pt x="416" y="14"/>
                  <a:pt x="393" y="28"/>
                  <a:pt x="370" y="45"/>
                </a:cubicBezTo>
                <a:cubicBezTo>
                  <a:pt x="347" y="62"/>
                  <a:pt x="331" y="76"/>
                  <a:pt x="301" y="101"/>
                </a:cubicBezTo>
                <a:cubicBezTo>
                  <a:pt x="271" y="126"/>
                  <a:pt x="215" y="174"/>
                  <a:pt x="189" y="197"/>
                </a:cubicBezTo>
                <a:cubicBezTo>
                  <a:pt x="163" y="220"/>
                  <a:pt x="165" y="223"/>
                  <a:pt x="143" y="240"/>
                </a:cubicBezTo>
                <a:cubicBezTo>
                  <a:pt x="121" y="257"/>
                  <a:pt x="78" y="284"/>
                  <a:pt x="55" y="298"/>
                </a:cubicBezTo>
                <a:cubicBezTo>
                  <a:pt x="32" y="312"/>
                  <a:pt x="14" y="317"/>
                  <a:pt x="7" y="325"/>
                </a:cubicBezTo>
                <a:cubicBezTo>
                  <a:pt x="0" y="333"/>
                  <a:pt x="5" y="344"/>
                  <a:pt x="15" y="349"/>
                </a:cubicBezTo>
              </a:path>
            </a:pathLst>
          </a:custGeom>
          <a:noFill/>
          <a:ln w="28575" cmpd="sng">
            <a:solidFill>
              <a:srgbClr val="FFFF00">
                <a:alpha val="7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Freeform 24"/>
          <p:cNvSpPr>
            <a:spLocks/>
          </p:cNvSpPr>
          <p:nvPr/>
        </p:nvSpPr>
        <p:spPr bwMode="auto">
          <a:xfrm>
            <a:off x="4346575" y="3208338"/>
            <a:ext cx="368300" cy="14287"/>
          </a:xfrm>
          <a:custGeom>
            <a:avLst/>
            <a:gdLst>
              <a:gd name="T0" fmla="*/ 0 w 232"/>
              <a:gd name="T1" fmla="*/ 0 h 9"/>
              <a:gd name="T2" fmla="*/ 46 w 232"/>
              <a:gd name="T3" fmla="*/ 9 h 9"/>
              <a:gd name="T4" fmla="*/ 113 w 232"/>
              <a:gd name="T5" fmla="*/ 0 h 9"/>
              <a:gd name="T6" fmla="*/ 232 w 232"/>
              <a:gd name="T7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2" h="9">
                <a:moveTo>
                  <a:pt x="0" y="0"/>
                </a:moveTo>
                <a:cubicBezTo>
                  <a:pt x="13" y="4"/>
                  <a:pt x="27" y="9"/>
                  <a:pt x="46" y="9"/>
                </a:cubicBezTo>
                <a:cubicBezTo>
                  <a:pt x="65" y="9"/>
                  <a:pt x="82" y="0"/>
                  <a:pt x="113" y="0"/>
                </a:cubicBezTo>
                <a:cubicBezTo>
                  <a:pt x="144" y="0"/>
                  <a:pt x="204" y="7"/>
                  <a:pt x="232" y="9"/>
                </a:cubicBezTo>
              </a:path>
            </a:pathLst>
          </a:custGeom>
          <a:noFill/>
          <a:ln w="28575" cmpd="sng">
            <a:solidFill>
              <a:srgbClr val="FFFF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Freeform 25"/>
          <p:cNvSpPr>
            <a:spLocks/>
          </p:cNvSpPr>
          <p:nvPr/>
        </p:nvSpPr>
        <p:spPr bwMode="auto">
          <a:xfrm>
            <a:off x="4714875" y="3221038"/>
            <a:ext cx="293688" cy="42862"/>
          </a:xfrm>
          <a:custGeom>
            <a:avLst/>
            <a:gdLst>
              <a:gd name="T0" fmla="*/ 0 w 185"/>
              <a:gd name="T1" fmla="*/ 0 h 27"/>
              <a:gd name="T2" fmla="*/ 65 w 185"/>
              <a:gd name="T3" fmla="*/ 9 h 27"/>
              <a:gd name="T4" fmla="*/ 110 w 185"/>
              <a:gd name="T5" fmla="*/ 13 h 27"/>
              <a:gd name="T6" fmla="*/ 158 w 185"/>
              <a:gd name="T7" fmla="*/ 22 h 27"/>
              <a:gd name="T8" fmla="*/ 185 w 185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" h="27">
                <a:moveTo>
                  <a:pt x="0" y="0"/>
                </a:moveTo>
                <a:cubicBezTo>
                  <a:pt x="22" y="4"/>
                  <a:pt x="47" y="7"/>
                  <a:pt x="65" y="9"/>
                </a:cubicBezTo>
                <a:cubicBezTo>
                  <a:pt x="83" y="11"/>
                  <a:pt x="95" y="11"/>
                  <a:pt x="110" y="13"/>
                </a:cubicBezTo>
                <a:cubicBezTo>
                  <a:pt x="125" y="15"/>
                  <a:pt x="146" y="20"/>
                  <a:pt x="158" y="22"/>
                </a:cubicBezTo>
                <a:cubicBezTo>
                  <a:pt x="170" y="24"/>
                  <a:pt x="180" y="26"/>
                  <a:pt x="185" y="27"/>
                </a:cubicBezTo>
              </a:path>
            </a:pathLst>
          </a:custGeom>
          <a:noFill/>
          <a:ln w="28575" cmpd="sng">
            <a:solidFill>
              <a:srgbClr val="FFFF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2" name="Freeform 26"/>
          <p:cNvSpPr>
            <a:spLocks/>
          </p:cNvSpPr>
          <p:nvPr/>
        </p:nvSpPr>
        <p:spPr bwMode="auto">
          <a:xfrm>
            <a:off x="5016500" y="3276600"/>
            <a:ext cx="474663" cy="566738"/>
          </a:xfrm>
          <a:custGeom>
            <a:avLst/>
            <a:gdLst>
              <a:gd name="T0" fmla="*/ 0 w 299"/>
              <a:gd name="T1" fmla="*/ 0 h 357"/>
              <a:gd name="T2" fmla="*/ 53 w 299"/>
              <a:gd name="T3" fmla="*/ 14 h 357"/>
              <a:gd name="T4" fmla="*/ 117 w 299"/>
              <a:gd name="T5" fmla="*/ 34 h 357"/>
              <a:gd name="T6" fmla="*/ 187 w 299"/>
              <a:gd name="T7" fmla="*/ 51 h 357"/>
              <a:gd name="T8" fmla="*/ 256 w 299"/>
              <a:gd name="T9" fmla="*/ 72 h 357"/>
              <a:gd name="T10" fmla="*/ 293 w 299"/>
              <a:gd name="T11" fmla="*/ 86 h 357"/>
              <a:gd name="T12" fmla="*/ 293 w 299"/>
              <a:gd name="T13" fmla="*/ 114 h 357"/>
              <a:gd name="T14" fmla="*/ 259 w 299"/>
              <a:gd name="T15" fmla="*/ 154 h 357"/>
              <a:gd name="T16" fmla="*/ 248 w 299"/>
              <a:gd name="T17" fmla="*/ 213 h 357"/>
              <a:gd name="T18" fmla="*/ 256 w 299"/>
              <a:gd name="T19" fmla="*/ 261 h 357"/>
              <a:gd name="T20" fmla="*/ 195 w 299"/>
              <a:gd name="T21" fmla="*/ 322 h 357"/>
              <a:gd name="T22" fmla="*/ 157 w 299"/>
              <a:gd name="T23" fmla="*/ 35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9" h="357">
                <a:moveTo>
                  <a:pt x="0" y="0"/>
                </a:moveTo>
                <a:cubicBezTo>
                  <a:pt x="9" y="2"/>
                  <a:pt x="34" y="8"/>
                  <a:pt x="53" y="14"/>
                </a:cubicBezTo>
                <a:cubicBezTo>
                  <a:pt x="72" y="20"/>
                  <a:pt x="95" y="28"/>
                  <a:pt x="117" y="34"/>
                </a:cubicBezTo>
                <a:cubicBezTo>
                  <a:pt x="139" y="40"/>
                  <a:pt x="164" y="45"/>
                  <a:pt x="187" y="51"/>
                </a:cubicBezTo>
                <a:cubicBezTo>
                  <a:pt x="210" y="57"/>
                  <a:pt x="238" y="66"/>
                  <a:pt x="256" y="72"/>
                </a:cubicBezTo>
                <a:cubicBezTo>
                  <a:pt x="274" y="78"/>
                  <a:pt x="287" y="79"/>
                  <a:pt x="293" y="86"/>
                </a:cubicBezTo>
                <a:cubicBezTo>
                  <a:pt x="299" y="93"/>
                  <a:pt x="299" y="103"/>
                  <a:pt x="293" y="114"/>
                </a:cubicBezTo>
                <a:cubicBezTo>
                  <a:pt x="287" y="125"/>
                  <a:pt x="266" y="138"/>
                  <a:pt x="259" y="154"/>
                </a:cubicBezTo>
                <a:cubicBezTo>
                  <a:pt x="252" y="170"/>
                  <a:pt x="248" y="195"/>
                  <a:pt x="248" y="213"/>
                </a:cubicBezTo>
                <a:cubicBezTo>
                  <a:pt x="248" y="231"/>
                  <a:pt x="265" y="243"/>
                  <a:pt x="256" y="261"/>
                </a:cubicBezTo>
                <a:cubicBezTo>
                  <a:pt x="247" y="279"/>
                  <a:pt x="212" y="306"/>
                  <a:pt x="195" y="322"/>
                </a:cubicBezTo>
                <a:cubicBezTo>
                  <a:pt x="178" y="338"/>
                  <a:pt x="166" y="346"/>
                  <a:pt x="157" y="357"/>
                </a:cubicBezTo>
              </a:path>
            </a:pathLst>
          </a:custGeom>
          <a:noFill/>
          <a:ln w="28575" cmpd="sng">
            <a:solidFill>
              <a:srgbClr val="FFFF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3" name="Freeform 27"/>
          <p:cNvSpPr>
            <a:spLocks/>
          </p:cNvSpPr>
          <p:nvPr/>
        </p:nvSpPr>
        <p:spPr bwMode="auto">
          <a:xfrm>
            <a:off x="5086350" y="3844925"/>
            <a:ext cx="277813" cy="650875"/>
          </a:xfrm>
          <a:custGeom>
            <a:avLst/>
            <a:gdLst>
              <a:gd name="T0" fmla="*/ 110 w 175"/>
              <a:gd name="T1" fmla="*/ 0 h 410"/>
              <a:gd name="T2" fmla="*/ 50 w 175"/>
              <a:gd name="T3" fmla="*/ 58 h 410"/>
              <a:gd name="T4" fmla="*/ 6 w 175"/>
              <a:gd name="T5" fmla="*/ 160 h 410"/>
              <a:gd name="T6" fmla="*/ 12 w 175"/>
              <a:gd name="T7" fmla="*/ 245 h 410"/>
              <a:gd name="T8" fmla="*/ 71 w 175"/>
              <a:gd name="T9" fmla="*/ 316 h 410"/>
              <a:gd name="T10" fmla="*/ 175 w 175"/>
              <a:gd name="T11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410">
                <a:moveTo>
                  <a:pt x="110" y="0"/>
                </a:moveTo>
                <a:cubicBezTo>
                  <a:pt x="88" y="15"/>
                  <a:pt x="67" y="31"/>
                  <a:pt x="50" y="58"/>
                </a:cubicBezTo>
                <a:cubicBezTo>
                  <a:pt x="33" y="85"/>
                  <a:pt x="12" y="129"/>
                  <a:pt x="6" y="160"/>
                </a:cubicBezTo>
                <a:cubicBezTo>
                  <a:pt x="0" y="191"/>
                  <a:pt x="1" y="219"/>
                  <a:pt x="12" y="245"/>
                </a:cubicBezTo>
                <a:cubicBezTo>
                  <a:pt x="23" y="271"/>
                  <a:pt x="44" y="288"/>
                  <a:pt x="71" y="316"/>
                </a:cubicBezTo>
                <a:cubicBezTo>
                  <a:pt x="98" y="344"/>
                  <a:pt x="144" y="385"/>
                  <a:pt x="175" y="410"/>
                </a:cubicBezTo>
              </a:path>
            </a:pathLst>
          </a:custGeom>
          <a:noFill/>
          <a:ln w="28575" cmpd="sng">
            <a:solidFill>
              <a:srgbClr val="FFFF00">
                <a:alpha val="70000"/>
              </a:srgbClr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4" name="Text Box 28"/>
          <p:cNvSpPr txBox="1">
            <a:spLocks noChangeArrowheads="1"/>
          </p:cNvSpPr>
          <p:nvPr/>
        </p:nvSpPr>
        <p:spPr bwMode="auto">
          <a:xfrm>
            <a:off x="4927690" y="4367213"/>
            <a:ext cx="4411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往</a:t>
            </a:r>
          </a:p>
          <a:p>
            <a:pPr algn="ctr">
              <a:lnSpc>
                <a:spcPct val="110000"/>
              </a:lnSpc>
            </a:pPr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加各</a:t>
            </a:r>
          </a:p>
        </p:txBody>
      </p:sp>
      <p:sp>
        <p:nvSpPr>
          <p:cNvPr id="24605" name="Text Box 29"/>
          <p:cNvSpPr txBox="1">
            <a:spLocks noChangeArrowheads="1"/>
          </p:cNvSpPr>
          <p:nvPr/>
        </p:nvSpPr>
        <p:spPr bwMode="auto">
          <a:xfrm>
            <a:off x="3597275" y="3125788"/>
            <a:ext cx="5693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000" dirty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伯巴拉</a:t>
            </a:r>
          </a:p>
        </p:txBody>
      </p:sp>
      <p:sp>
        <p:nvSpPr>
          <p:cNvPr id="24606" name="Text Box 30"/>
          <p:cNvSpPr txBox="1">
            <a:spLocks noChangeArrowheads="1"/>
          </p:cNvSpPr>
          <p:nvPr/>
        </p:nvSpPr>
        <p:spPr bwMode="auto">
          <a:xfrm>
            <a:off x="100013" y="257175"/>
            <a:ext cx="4248150" cy="3968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itchFamily="49" charset="-122"/>
              </a:rPr>
              <a:t>基甸擊敗米甸人、亞瑪力人和東方人</a:t>
            </a:r>
          </a:p>
        </p:txBody>
      </p:sp>
      <p:sp>
        <p:nvSpPr>
          <p:cNvPr id="24607" name="Text Box 31"/>
          <p:cNvSpPr txBox="1">
            <a:spLocks noChangeArrowheads="1"/>
          </p:cNvSpPr>
          <p:nvPr/>
        </p:nvSpPr>
        <p:spPr bwMode="auto">
          <a:xfrm>
            <a:off x="2752725" y="2617788"/>
            <a:ext cx="723275" cy="307777"/>
          </a:xfrm>
          <a:prstGeom prst="rect">
            <a:avLst/>
          </a:prstGeom>
          <a:solidFill>
            <a:srgbClr val="3333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 dirty="0">
                <a:solidFill>
                  <a:srgbClr val="FFCC66"/>
                </a:solidFill>
                <a:latin typeface="華康宗楷體 Std W7" pitchFamily="66" charset="-120"/>
                <a:ea typeface="華康宗楷體 Std W7" pitchFamily="66" charset="-120"/>
              </a:rPr>
              <a:t>以法蓮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765731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6:33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04800" y="100226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6:34-35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4799" y="121920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14478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7:22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04800" y="16764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7:24-25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04800" y="19050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8:4-7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" y="21336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8:8-10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04800" y="2373868"/>
            <a:ext cx="94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8:11-12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5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25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15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1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1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1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10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  <p:bldP spid="24580" grpId="0" animBg="1"/>
      <p:bldP spid="24581" grpId="0" animBg="1"/>
      <p:bldP spid="24582" grpId="0" animBg="1"/>
      <p:bldP spid="24583" grpId="0"/>
      <p:bldP spid="24584" grpId="0"/>
      <p:bldP spid="24585" grpId="0"/>
      <p:bldP spid="24586" grpId="0" animBg="1"/>
      <p:bldP spid="24587" grpId="0" animBg="1"/>
      <p:bldP spid="24588" grpId="0" animBg="1"/>
      <p:bldP spid="24590" grpId="0"/>
      <p:bldP spid="24591" grpId="0" animBg="1"/>
      <p:bldP spid="24592" grpId="0"/>
      <p:bldP spid="24593" grpId="0"/>
      <p:bldP spid="24594" grpId="0"/>
      <p:bldP spid="24595" grpId="0" animBg="1"/>
      <p:bldP spid="24596" grpId="0" animBg="1"/>
      <p:bldP spid="24597" grpId="0"/>
      <p:bldP spid="24598" grpId="0" animBg="1"/>
      <p:bldP spid="24599" grpId="0" animBg="1"/>
      <p:bldP spid="24601" grpId="0" animBg="1"/>
      <p:bldP spid="24602" grpId="0" animBg="1"/>
      <p:bldP spid="24603" grpId="0" animBg="1"/>
      <p:bldP spid="24604" grpId="0"/>
      <p:bldP spid="24605" grpId="0"/>
      <p:bldP spid="24607" grpId="0" animBg="1"/>
      <p:bldP spid="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5225"/>
            <a:ext cx="7772400" cy="14700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基甸的成敗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基甸的失敗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懷疑神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90600" y="2514600"/>
            <a:ext cx="1760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信心小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172777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先懷疑神的眷顧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Down Arrow 11"/>
          <p:cNvSpPr/>
          <p:nvPr/>
        </p:nvSpPr>
        <p:spPr>
          <a:xfrm rot="16200000">
            <a:off x="2821686" y="1771740"/>
            <a:ext cx="484632" cy="489204"/>
          </a:xfrm>
          <a:prstGeom prst="downArrow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6600" y="172777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再懷疑神的眼光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Down Arrow 15"/>
          <p:cNvSpPr/>
          <p:nvPr/>
        </p:nvSpPr>
        <p:spPr>
          <a:xfrm rot="16200000">
            <a:off x="5945886" y="1804719"/>
            <a:ext cx="484632" cy="489204"/>
          </a:xfrm>
          <a:prstGeom prst="downArrow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400800" y="1752600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最後懷疑是神否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45834" y="1143000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「從前風耳聞有你，如今親眼見你」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25146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三次求證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5146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那一次的要求比較難？</a:t>
            </a:r>
            <a:endParaRPr lang="en-US" sz="3200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400" y="3048000"/>
            <a:ext cx="3690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「因他懼怕」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(6:27)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1" name="Picture 5" descr="Gideon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"/>
          <a:stretch>
            <a:fillRect/>
          </a:stretch>
        </p:blipFill>
        <p:spPr bwMode="auto">
          <a:xfrm>
            <a:off x="4543941" y="3581400"/>
            <a:ext cx="2137859" cy="3117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2" name="Picture 5" descr="Gideons flee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3355902"/>
            <a:ext cx="2285999" cy="334969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974111" y="419100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逃避責任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3103" y="2205335"/>
            <a:ext cx="1990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</a:t>
            </a:r>
            <a:r>
              <a:rPr lang="zh-TW" alt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4292" y="2205334"/>
            <a:ext cx="1983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</a:t>
            </a:r>
            <a:r>
              <a:rPr lang="zh-TW" alt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Wisdom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6176" y="2205335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</a:t>
            </a:r>
            <a:r>
              <a:rPr lang="zh-TW" alt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Himself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" y="4775775"/>
            <a:ext cx="4416594" cy="55399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為何做一件「以弗得」？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859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  <p:bldP spid="11" grpId="0"/>
      <p:bldP spid="12" grpId="0" animBg="1"/>
      <p:bldP spid="15" grpId="0"/>
      <p:bldP spid="16" grpId="0" animBg="1"/>
      <p:bldP spid="17" grpId="0"/>
      <p:bldP spid="6" grpId="0"/>
      <p:bldP spid="7" grpId="0"/>
      <p:bldP spid="8" grpId="0"/>
      <p:bldP spid="9" grpId="0"/>
      <p:bldP spid="23" grpId="0"/>
      <p:bldP spid="13" grpId="0"/>
      <p:bldP spid="24" grpId="0"/>
      <p:bldP spid="25" grpId="0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arments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700"/>
            <a:ext cx="4090988" cy="601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ohen_ephod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296863"/>
            <a:ext cx="3300412" cy="626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116388" y="3429000"/>
            <a:ext cx="946150" cy="39687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ea typeface="SimHei" pitchFamily="49" charset="-122"/>
              </a:rPr>
              <a:t>以弗得</a:t>
            </a: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 rot="16200000">
            <a:off x="3493294" y="3217069"/>
            <a:ext cx="334963" cy="911225"/>
          </a:xfrm>
          <a:prstGeom prst="upArrow">
            <a:avLst>
              <a:gd name="adj1" fmla="val 50000"/>
              <a:gd name="adj2" fmla="val 68009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 rot="5217667">
            <a:off x="5309394" y="3267869"/>
            <a:ext cx="334963" cy="746125"/>
          </a:xfrm>
          <a:prstGeom prst="upArrow">
            <a:avLst>
              <a:gd name="adj1" fmla="val 50000"/>
              <a:gd name="adj2" fmla="val 5568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572000" y="601663"/>
            <a:ext cx="946150" cy="70167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 dirty="0">
                <a:ea typeface="SimHei" pitchFamily="49" charset="-122"/>
              </a:rPr>
              <a:t>以弗得</a:t>
            </a:r>
          </a:p>
          <a:p>
            <a:r>
              <a:rPr kumimoji="1" lang="zh-TW" altLang="en-US" sz="2000" dirty="0">
                <a:ea typeface="SimHei" pitchFamily="49" charset="-122"/>
              </a:rPr>
              <a:t>的肩帶</a:t>
            </a: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 rot="7956111">
            <a:off x="5523707" y="1224756"/>
            <a:ext cx="334962" cy="835025"/>
          </a:xfrm>
          <a:prstGeom prst="upArrow">
            <a:avLst>
              <a:gd name="adj1" fmla="val 50000"/>
              <a:gd name="adj2" fmla="val 623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 rot="-6033296">
            <a:off x="3455194" y="2280444"/>
            <a:ext cx="334963" cy="835025"/>
          </a:xfrm>
          <a:prstGeom prst="upArrow">
            <a:avLst>
              <a:gd name="adj1" fmla="val 50000"/>
              <a:gd name="adj2" fmla="val 623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4040188" y="2349500"/>
            <a:ext cx="692150" cy="39687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 dirty="0">
                <a:ea typeface="SimHei" pitchFamily="49" charset="-122"/>
              </a:rPr>
              <a:t>胸牌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3852863" y="4719638"/>
            <a:ext cx="946150" cy="70167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ea typeface="SimHei" pitchFamily="49" charset="-122"/>
              </a:rPr>
              <a:t>以弗得</a:t>
            </a:r>
          </a:p>
          <a:p>
            <a:r>
              <a:rPr kumimoji="1" lang="zh-TW" altLang="en-US" sz="2000">
                <a:ea typeface="SimHei" pitchFamily="49" charset="-122"/>
              </a:rPr>
              <a:t>的外袍</a:t>
            </a:r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 rot="16200000">
            <a:off x="3304381" y="4772819"/>
            <a:ext cx="334963" cy="682625"/>
          </a:xfrm>
          <a:prstGeom prst="upArrow">
            <a:avLst>
              <a:gd name="adj1" fmla="val 50000"/>
              <a:gd name="adj2" fmla="val 5094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485261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宗楷體 Std W7" pitchFamily="66" charset="-120"/>
                <a:ea typeface="華康宗楷體 Std W7" pitchFamily="66" charset="-120"/>
              </a:rPr>
              <a:t>「戰利品」成了人膜拜的對象</a:t>
            </a:r>
            <a:endParaRPr lang="en-US" sz="28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99013" y="0"/>
            <a:ext cx="4344987" cy="523220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宗楷體 Std W7" pitchFamily="66" charset="-120"/>
                <a:ea typeface="華康宗楷體 Std W7" pitchFamily="66" charset="-120"/>
              </a:rPr>
              <a:t> 人的榮譽代替了神的榮耀</a:t>
            </a:r>
            <a:endParaRPr lang="en-US" sz="28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25180"/>
            <a:ext cx="9161482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宗楷體 Std W7" pitchFamily="66" charset="-120"/>
                <a:ea typeface="華康宗楷體 Std W7" pitchFamily="66" charset="-120"/>
              </a:rPr>
              <a:t>基甸打碎了父親敬奉的偶像，如今卻替百姓立了新的偶像</a:t>
            </a:r>
            <a:endParaRPr lang="en-US" sz="28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010400" y="1477675"/>
            <a:ext cx="2133600" cy="20275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剩下的金子歸誰呢？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19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基甸的成敗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基甸的失敗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懷疑神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90600" y="1600200"/>
            <a:ext cx="1760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信心小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0600" y="205740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逃避責任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90600" y="2539425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晚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保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252672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成功之後的失敗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0" y="3048000"/>
            <a:ext cx="5826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Extravagant Retirement Plan!</a:t>
            </a:r>
            <a:r>
              <a:rPr lang="zh-TW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en-US" sz="28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退休計劃</a:t>
            </a:r>
            <a:endParaRPr lang="en-US" sz="2800" dirty="0">
              <a:solidFill>
                <a:schemeClr val="bg1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4200" y="3439180"/>
            <a:ext cx="53551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was your King (8:23), but Gideon</a:t>
            </a:r>
          </a:p>
          <a:p>
            <a:r>
              <a:rPr lang="en-US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zh-TW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lived like a king (8:29-32)</a:t>
            </a:r>
            <a:endParaRPr lang="en-US" sz="2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24200" y="426720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亞比米勒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「我父是王」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4800600"/>
            <a:ext cx="59554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只想過舒適的退休生活，坐享其成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38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7" grpId="0"/>
      <p:bldP spid="30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0686" y="2438400"/>
            <a:ext cx="6400800" cy="1752600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基甸的成敗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3028" y="6096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結論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：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11430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希伯來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11:32-34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稱基甸為有信心的人？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2878" y="1600200"/>
            <a:ext cx="8483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他的信心是因為願意順服遵照神的話而行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7200" y="2133600"/>
            <a:ext cx="8203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因為基甸願意順服，神也願意忍耐地栽培他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19286" y="3189982"/>
            <a:ext cx="14584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Coward</a:t>
            </a:r>
          </a:p>
          <a:p>
            <a:r>
              <a:rPr lang="zh-TW" altLang="en-US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u="sng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懦</a:t>
            </a:r>
            <a:r>
              <a:rPr lang="zh-TW" altLang="en-US" sz="3200" u="sng" dirty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夫</a:t>
            </a:r>
            <a:endParaRPr lang="en-US" sz="3200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37092" y="2667000"/>
            <a:ext cx="1968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Conqueror</a:t>
            </a:r>
          </a:p>
          <a:p>
            <a:r>
              <a:rPr lang="zh-TW" altLang="en-US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u="sng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征服者</a:t>
            </a:r>
            <a:endParaRPr lang="en-US" sz="3200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67486" y="3343027"/>
            <a:ext cx="24479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Compromiser</a:t>
            </a:r>
          </a:p>
          <a:p>
            <a:r>
              <a:rPr lang="zh-TW" altLang="en-US" sz="3200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zh-TW" altLang="en-US" sz="3200" u="sng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妥協者</a:t>
            </a:r>
            <a:endParaRPr lang="en-US" sz="3200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Right Arrow 5"/>
          <p:cNvSpPr/>
          <p:nvPr/>
        </p:nvSpPr>
        <p:spPr>
          <a:xfrm rot="19656388">
            <a:off x="3430318" y="3281920"/>
            <a:ext cx="641628" cy="53860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563540">
            <a:off x="5838651" y="3298328"/>
            <a:ext cx="641628" cy="53860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33600" y="4419600"/>
            <a:ext cx="62484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那美好的仗我已經打過了，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當跑的路我已經跑盡了，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所信的道我已經守住了，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從此以後，有公義的冠冕為我存留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...</a:t>
            </a:r>
          </a:p>
          <a:p>
            <a:r>
              <a:rPr lang="zh-TW" altLang="en-US" sz="2700" dirty="0" smtClean="0">
                <a:latin typeface="華康宗楷體 Std W7" pitchFamily="66" charset="-120"/>
                <a:ea typeface="華康宗楷體 Std W7" pitchFamily="66" charset="-120"/>
              </a:rPr>
              <a:t>                                       </a:t>
            </a:r>
            <a:r>
              <a:rPr lang="en-US" altLang="zh-TW" sz="27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700" dirty="0" smtClean="0">
                <a:latin typeface="華康宗楷體 Std W7" pitchFamily="66" charset="-120"/>
                <a:ea typeface="華康宗楷體 Std W7" pitchFamily="66" charset="-120"/>
              </a:rPr>
              <a:t>提後</a:t>
            </a:r>
            <a:r>
              <a:rPr lang="en-US" altLang="zh-TW" sz="2700" dirty="0" smtClean="0">
                <a:latin typeface="華康宗楷體 Std W7" pitchFamily="66" charset="-120"/>
                <a:ea typeface="華康宗楷體 Std W7" pitchFamily="66" charset="-120"/>
              </a:rPr>
              <a:t>4:7-8)</a:t>
            </a:r>
            <a:endParaRPr lang="en-US" sz="27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76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6" grpId="0"/>
      <p:bldP spid="19" grpId="0"/>
      <p:bldP spid="28" grpId="0"/>
      <p:bldP spid="29" grpId="0"/>
      <p:bldP spid="6" grpId="0" animBg="1"/>
      <p:bldP spid="21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2231</Words>
  <Application>Microsoft Office PowerPoint</Application>
  <PresentationFormat>On-screen Show (4:3)</PresentationFormat>
  <Paragraphs>269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Arial</vt:lpstr>
      <vt:lpstr>Wingdings</vt:lpstr>
      <vt:lpstr>華康宗楷體 Std W7</vt:lpstr>
      <vt:lpstr>SimHei</vt:lpstr>
      <vt:lpstr>華康POP1體 Std W9</vt:lpstr>
      <vt:lpstr>Calibri</vt:lpstr>
      <vt:lpstr>新細明體</vt:lpstr>
      <vt:lpstr>Office Theme</vt:lpstr>
      <vt:lpstr>Default Design</vt:lpstr>
      <vt:lpstr>1_Default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42</cp:revision>
  <dcterms:created xsi:type="dcterms:W3CDTF">2013-09-07T01:17:54Z</dcterms:created>
  <dcterms:modified xsi:type="dcterms:W3CDTF">2013-10-07T18:09:09Z</dcterms:modified>
</cp:coreProperties>
</file>