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8" r:id="rId5"/>
    <p:sldId id="259" r:id="rId6"/>
    <p:sldId id="260" r:id="rId7"/>
    <p:sldId id="261" r:id="rId8"/>
    <p:sldId id="257" r:id="rId9"/>
    <p:sldId id="263" r:id="rId10"/>
    <p:sldId id="262" r:id="rId11"/>
    <p:sldId id="264" r:id="rId12"/>
    <p:sldId id="266" r:id="rId13"/>
    <p:sldId id="265" r:id="rId14"/>
    <p:sldId id="272" r:id="rId15"/>
    <p:sldId id="273" r:id="rId16"/>
    <p:sldId id="267" r:id="rId17"/>
    <p:sldId id="269" r:id="rId18"/>
    <p:sldId id="268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E46C-9949-4703-AC75-B087DFAA23B1}" type="datetimeFigureOut">
              <a:rPr lang="en-US" smtClean="0"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AE87-0458-4FE1-A98E-457257E84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2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E46C-9949-4703-AC75-B087DFAA23B1}" type="datetimeFigureOut">
              <a:rPr lang="en-US" smtClean="0"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AE87-0458-4FE1-A98E-457257E84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9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E46C-9949-4703-AC75-B087DFAA23B1}" type="datetimeFigureOut">
              <a:rPr lang="en-US" smtClean="0"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AE87-0458-4FE1-A98E-457257E84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334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E46C-9949-4703-AC75-B087DFAA23B1}" type="datetimeFigureOut">
              <a:rPr lang="en-US" smtClean="0"/>
              <a:t>10/26/2013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AE87-0458-4FE1-A98E-457257E84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3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E46C-9949-4703-AC75-B087DFAA23B1}" type="datetimeFigureOut">
              <a:rPr lang="en-US" smtClean="0"/>
              <a:t>10/26/2013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AE87-0458-4FE1-A98E-457257E84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09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E46C-9949-4703-AC75-B087DFAA23B1}" type="datetimeFigureOut">
              <a:rPr lang="en-US" smtClean="0"/>
              <a:t>10/26/2013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AE87-0458-4FE1-A98E-457257E84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049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E46C-9949-4703-AC75-B087DFAA23B1}" type="datetimeFigureOut">
              <a:rPr lang="en-US" smtClean="0"/>
              <a:t>10/26/2013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AE87-0458-4FE1-A98E-457257E84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107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E46C-9949-4703-AC75-B087DFAA23B1}" type="datetimeFigureOut">
              <a:rPr lang="en-US" smtClean="0"/>
              <a:t>10/26/2013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AE87-0458-4FE1-A98E-457257E84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66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E46C-9949-4703-AC75-B087DFAA23B1}" type="datetimeFigureOut">
              <a:rPr lang="en-US" smtClean="0"/>
              <a:t>10/26/2013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AE87-0458-4FE1-A98E-457257E84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982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E46C-9949-4703-AC75-B087DFAA23B1}" type="datetimeFigureOut">
              <a:rPr lang="en-US" smtClean="0"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AE87-0458-4FE1-A98E-457257E84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147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E46C-9949-4703-AC75-B087DFAA23B1}" type="datetimeFigureOut">
              <a:rPr lang="en-US" smtClean="0"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AE87-0458-4FE1-A98E-457257E84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63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5F0B61-205E-41E1-8CAA-275CBF64431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673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BA2A6-5991-431B-9963-B131EBA37B3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59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5BAEA5-2CA7-469B-B482-82BC823A95A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08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017254-EBB1-4724-893A-A8BBAB5B125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715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4D192E-569D-4E70-BEF8-358FC6CDB81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204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0F3098-9DEB-4738-BCB8-2856A37040D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2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36AD4A-4488-4919-AC4C-C458E3469F6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8146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D3B3B2-1A1E-4811-8652-A3560A77F1E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895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BEE454-8F33-4373-BDE8-9C580763218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071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51113C-085A-437D-A9F2-F196D139318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0069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5BED4-01EA-4B11-B92A-A72C19BD45F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693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DD14F-6D64-417D-9022-105FC935525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0625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02F1F9-BC28-4132-967D-618EF267824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4496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E1682C-97F4-4497-A83F-3C172B45A41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6215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A1FBA4-B1F9-4CB2-8E25-264B8272AE5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8396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A8F3F2-097C-4EA8-8A05-B948C053FE1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6255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CA76BA-AFB6-46BA-A9E4-5C63F70D86E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948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693BA9-6B17-4BFE-B9B6-5A2174DCD46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3126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59B2B0-8001-4DF8-B0AB-A04EC9CBA56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1713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EC7C4-080B-4A03-957B-2D5C5F9EC3B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3005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60E41-4825-496F-8C64-D0B823B18FF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9771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9163C3-2AFF-4729-80B1-AF0AA78343B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22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E46C-9949-4703-AC75-B087DFAA23B1}" type="datetimeFigureOut">
              <a:rPr lang="en-US" smtClean="0"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3AE87-0458-4FE1-A98E-457257E84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7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804664-4222-47FE-8079-C31E5B7FAE62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87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D23D83-FD6B-45AC-8B1A-6867791B88B2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353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b.vimeocdn.com/ts/441/919/441919824_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52600" y="228600"/>
            <a:ext cx="5378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尾境：士師記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17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4986" y="936486"/>
            <a:ext cx="667362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6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家庭、信仰、社會的敗落</a:t>
            </a:r>
            <a:endParaRPr lang="en-US" sz="46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008602"/>
            <a:ext cx="97449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偷竊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、</a:t>
            </a:r>
            <a:r>
              <a:rPr lang="zh-TW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恐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嚇、拐帶、姦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淫、同性戀、強姦、自相殘殺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、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1137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76200"/>
            <a:ext cx="3108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17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609600"/>
            <a:ext cx="1532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前言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143000"/>
            <a:ext cx="549220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16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 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士師的拯救與失敗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17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全國百姓全然敗落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2220218"/>
            <a:ext cx="78742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「當時以色列中沒有王，各人任意而行」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(17:6,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18:1,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19:1,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21:25)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開場白及結語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96549" y="4373940"/>
            <a:ext cx="31662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故事時間不詳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marL="514350" indent="-514350">
              <a:buAutoNum type="alphaUcPeriod"/>
            </a:pP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全書重要附錄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marL="514350" indent="-514350">
              <a:buAutoNum type="alphaUcPeriod"/>
            </a:pP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利未人的故事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3304401"/>
            <a:ext cx="23006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「王」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權柄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5600" y="3327737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人的權柄藉著高位及財富而來，</a:t>
            </a:r>
            <a:endParaRPr lang="en-US" altLang="zh-TW" sz="30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神的權柄藉著順服、聖潔、愛、謙卑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3267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76200"/>
            <a:ext cx="3108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17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609600"/>
            <a:ext cx="42979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家庭的敗落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(17:1-6)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143000"/>
            <a:ext cx="23407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規犯誡命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469" y="1727775"/>
            <a:ext cx="8204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「根基若毀壞，義人能作什麼呢？」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詩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11:3)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8549" y="2286000"/>
            <a:ext cx="2717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兒子的罪行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35725" y="1128409"/>
            <a:ext cx="4698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家庭是社會及國家的根基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2844224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不可偷盜、不可作假見證、要孝敬父母、不可貪婪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65960" y="2297083"/>
            <a:ext cx="4716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米迦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名意「誰像耶和華」</a:t>
            </a:r>
            <a:endParaRPr lang="en-US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5966" y="3798664"/>
            <a:ext cx="27093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母親的過失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601" y="4353580"/>
            <a:ext cx="5033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不可叩拜別神、不可製造偶像</a:t>
            </a:r>
            <a:endParaRPr lang="en-US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58929" y="380677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包庇兒子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5070" y="381983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收集偶像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35899" y="3276600"/>
            <a:ext cx="628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害怕母親的咒詛還是害怕上帝的刑罰？</a:t>
            </a:r>
            <a:endParaRPr lang="en-US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00200" y="4800600"/>
            <a:ext cx="7353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信仰的混雜引致道德的混亂</a:t>
            </a:r>
            <a:r>
              <a:rPr lang="en-US" altLang="zh-TW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(moral confusion)</a:t>
            </a:r>
            <a:endParaRPr lang="en-US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791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76200"/>
            <a:ext cx="3108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17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609600"/>
            <a:ext cx="45159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宗教的敗落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(17:7-13)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143000"/>
            <a:ext cx="52132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自己的神、自立崇拜方式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8549" y="1676400"/>
            <a:ext cx="2717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外表的敬拜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65960" y="1676400"/>
            <a:ext cx="4716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只有「拜」，沒有「敬」</a:t>
            </a:r>
            <a:endParaRPr lang="en-US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5966" y="2209800"/>
            <a:ext cx="4214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「職業」或「蒙召」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2498" y="3758625"/>
            <a:ext cx="45175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D.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顧工心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態 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不是牧者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42404" y="2271355"/>
            <a:ext cx="3530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 vs. Vocation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00200" y="3256002"/>
            <a:ext cx="59554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若是「呼召」，沒有薪水也要去做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0200" y="4267200"/>
            <a:ext cx="710963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為米迦和他的偶像「打工」，不是服事神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0200" y="2743200"/>
            <a:ext cx="710963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我們有否把神考慮進去生活中的每個決定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5289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1" grpId="0"/>
      <p:bldP spid="14" grpId="0"/>
      <p:bldP spid="8" grpId="0"/>
      <p:bldP spid="9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76200"/>
            <a:ext cx="3108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17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609600"/>
            <a:ext cx="45159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四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社會的敗落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(18:1-31)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143000"/>
            <a:ext cx="2751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但族的問題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09183" y="1676400"/>
            <a:ext cx="5004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1.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沒有遵守神的囑咐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0600" y="3352800"/>
            <a:ext cx="35381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少年祭司的問題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35117" y="2209800"/>
            <a:ext cx="427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2.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強暴、偷竊、兇殘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0155" y="2743200"/>
            <a:ext cx="6736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3.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設立偶像中心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(18:31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，王上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12:30)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7800" y="3834825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1.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妄稱神的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名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(6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7799" y="4343400"/>
            <a:ext cx="77724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2.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事奉不忠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心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更高薪、更高位、更好出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路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...)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1026" name="Picture 2" descr="http://farm5.staticflickr.com/4153/5142242642_48e94828ca_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" t="4452" r="2816" b="2483"/>
          <a:stretch/>
        </p:blipFill>
        <p:spPr bwMode="auto">
          <a:xfrm>
            <a:off x="4627430" y="0"/>
            <a:ext cx="45231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5486400" y="4015769"/>
            <a:ext cx="457200" cy="4572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162800" y="901987"/>
            <a:ext cx="381000" cy="39341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5708125" y="1084217"/>
            <a:ext cx="1411132" cy="2873829"/>
          </a:xfrm>
          <a:custGeom>
            <a:avLst/>
            <a:gdLst>
              <a:gd name="connsiteX0" fmla="*/ 13406 w 1411132"/>
              <a:gd name="connsiteY0" fmla="*/ 2873829 h 2873829"/>
              <a:gd name="connsiteX1" fmla="*/ 13406 w 1411132"/>
              <a:gd name="connsiteY1" fmla="*/ 2743200 h 2873829"/>
              <a:gd name="connsiteX2" fmla="*/ 39532 w 1411132"/>
              <a:gd name="connsiteY2" fmla="*/ 2468880 h 2873829"/>
              <a:gd name="connsiteX3" fmla="*/ 65658 w 1411132"/>
              <a:gd name="connsiteY3" fmla="*/ 2390503 h 2873829"/>
              <a:gd name="connsiteX4" fmla="*/ 91784 w 1411132"/>
              <a:gd name="connsiteY4" fmla="*/ 2299063 h 2873829"/>
              <a:gd name="connsiteX5" fmla="*/ 117909 w 1411132"/>
              <a:gd name="connsiteY5" fmla="*/ 2220686 h 2873829"/>
              <a:gd name="connsiteX6" fmla="*/ 130972 w 1411132"/>
              <a:gd name="connsiteY6" fmla="*/ 2168434 h 2873829"/>
              <a:gd name="connsiteX7" fmla="*/ 170161 w 1411132"/>
              <a:gd name="connsiteY7" fmla="*/ 2050869 h 2873829"/>
              <a:gd name="connsiteX8" fmla="*/ 183224 w 1411132"/>
              <a:gd name="connsiteY8" fmla="*/ 2011680 h 2873829"/>
              <a:gd name="connsiteX9" fmla="*/ 196286 w 1411132"/>
              <a:gd name="connsiteY9" fmla="*/ 1972492 h 2873829"/>
              <a:gd name="connsiteX10" fmla="*/ 222412 w 1411132"/>
              <a:gd name="connsiteY10" fmla="*/ 1828800 h 2873829"/>
              <a:gd name="connsiteX11" fmla="*/ 235475 w 1411132"/>
              <a:gd name="connsiteY11" fmla="*/ 1763486 h 2873829"/>
              <a:gd name="connsiteX12" fmla="*/ 261601 w 1411132"/>
              <a:gd name="connsiteY12" fmla="*/ 1698172 h 2873829"/>
              <a:gd name="connsiteX13" fmla="*/ 274664 w 1411132"/>
              <a:gd name="connsiteY13" fmla="*/ 1645920 h 2873829"/>
              <a:gd name="connsiteX14" fmla="*/ 287726 w 1411132"/>
              <a:gd name="connsiteY14" fmla="*/ 1580606 h 2873829"/>
              <a:gd name="connsiteX15" fmla="*/ 313852 w 1411132"/>
              <a:gd name="connsiteY15" fmla="*/ 1528354 h 2873829"/>
              <a:gd name="connsiteX16" fmla="*/ 339978 w 1411132"/>
              <a:gd name="connsiteY16" fmla="*/ 1449977 h 2873829"/>
              <a:gd name="connsiteX17" fmla="*/ 353041 w 1411132"/>
              <a:gd name="connsiteY17" fmla="*/ 1410789 h 2873829"/>
              <a:gd name="connsiteX18" fmla="*/ 366104 w 1411132"/>
              <a:gd name="connsiteY18" fmla="*/ 1371600 h 2873829"/>
              <a:gd name="connsiteX19" fmla="*/ 392229 w 1411132"/>
              <a:gd name="connsiteY19" fmla="*/ 1319349 h 2873829"/>
              <a:gd name="connsiteX20" fmla="*/ 418355 w 1411132"/>
              <a:gd name="connsiteY20" fmla="*/ 1280160 h 2873829"/>
              <a:gd name="connsiteX21" fmla="*/ 444481 w 1411132"/>
              <a:gd name="connsiteY21" fmla="*/ 1201783 h 2873829"/>
              <a:gd name="connsiteX22" fmla="*/ 496732 w 1411132"/>
              <a:gd name="connsiteY22" fmla="*/ 1123406 h 2873829"/>
              <a:gd name="connsiteX23" fmla="*/ 522858 w 1411132"/>
              <a:gd name="connsiteY23" fmla="*/ 1031966 h 2873829"/>
              <a:gd name="connsiteX24" fmla="*/ 535921 w 1411132"/>
              <a:gd name="connsiteY24" fmla="*/ 953589 h 2873829"/>
              <a:gd name="connsiteX25" fmla="*/ 562046 w 1411132"/>
              <a:gd name="connsiteY25" fmla="*/ 914400 h 2873829"/>
              <a:gd name="connsiteX26" fmla="*/ 575109 w 1411132"/>
              <a:gd name="connsiteY26" fmla="*/ 849086 h 2873829"/>
              <a:gd name="connsiteX27" fmla="*/ 601235 w 1411132"/>
              <a:gd name="connsiteY27" fmla="*/ 809897 h 2873829"/>
              <a:gd name="connsiteX28" fmla="*/ 653486 w 1411132"/>
              <a:gd name="connsiteY28" fmla="*/ 705394 h 2873829"/>
              <a:gd name="connsiteX29" fmla="*/ 679612 w 1411132"/>
              <a:gd name="connsiteY29" fmla="*/ 653143 h 2873829"/>
              <a:gd name="connsiteX30" fmla="*/ 705738 w 1411132"/>
              <a:gd name="connsiteY30" fmla="*/ 600892 h 2873829"/>
              <a:gd name="connsiteX31" fmla="*/ 731864 w 1411132"/>
              <a:gd name="connsiteY31" fmla="*/ 561703 h 2873829"/>
              <a:gd name="connsiteX32" fmla="*/ 784115 w 1411132"/>
              <a:gd name="connsiteY32" fmla="*/ 522514 h 2873829"/>
              <a:gd name="connsiteX33" fmla="*/ 836366 w 1411132"/>
              <a:gd name="connsiteY33" fmla="*/ 444137 h 2873829"/>
              <a:gd name="connsiteX34" fmla="*/ 914744 w 1411132"/>
              <a:gd name="connsiteY34" fmla="*/ 378823 h 2873829"/>
              <a:gd name="connsiteX35" fmla="*/ 966995 w 1411132"/>
              <a:gd name="connsiteY35" fmla="*/ 313509 h 2873829"/>
              <a:gd name="connsiteX36" fmla="*/ 993121 w 1411132"/>
              <a:gd name="connsiteY36" fmla="*/ 274320 h 2873829"/>
              <a:gd name="connsiteX37" fmla="*/ 1071498 w 1411132"/>
              <a:gd name="connsiteY37" fmla="*/ 195943 h 2873829"/>
              <a:gd name="connsiteX38" fmla="*/ 1097624 w 1411132"/>
              <a:gd name="connsiteY38" fmla="*/ 156754 h 2873829"/>
              <a:gd name="connsiteX39" fmla="*/ 1176001 w 1411132"/>
              <a:gd name="connsiteY39" fmla="*/ 117566 h 2873829"/>
              <a:gd name="connsiteX40" fmla="*/ 1215189 w 1411132"/>
              <a:gd name="connsiteY40" fmla="*/ 91440 h 2873829"/>
              <a:gd name="connsiteX41" fmla="*/ 1254378 w 1411132"/>
              <a:gd name="connsiteY41" fmla="*/ 78377 h 2873829"/>
              <a:gd name="connsiteX42" fmla="*/ 1280504 w 1411132"/>
              <a:gd name="connsiteY42" fmla="*/ 39189 h 2873829"/>
              <a:gd name="connsiteX43" fmla="*/ 1398069 w 1411132"/>
              <a:gd name="connsiteY43" fmla="*/ 13063 h 2873829"/>
              <a:gd name="connsiteX44" fmla="*/ 1411132 w 1411132"/>
              <a:gd name="connsiteY44" fmla="*/ 0 h 287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411132" h="2873829">
                <a:moveTo>
                  <a:pt x="13406" y="2873829"/>
                </a:moveTo>
                <a:cubicBezTo>
                  <a:pt x="-9815" y="2757715"/>
                  <a:pt x="1795" y="2859313"/>
                  <a:pt x="13406" y="2743200"/>
                </a:cubicBezTo>
                <a:cubicBezTo>
                  <a:pt x="20957" y="2667685"/>
                  <a:pt x="18650" y="2552405"/>
                  <a:pt x="39532" y="2468880"/>
                </a:cubicBezTo>
                <a:cubicBezTo>
                  <a:pt x="46211" y="2442163"/>
                  <a:pt x="56949" y="2416629"/>
                  <a:pt x="65658" y="2390503"/>
                </a:cubicBezTo>
                <a:cubicBezTo>
                  <a:pt x="109549" y="2258831"/>
                  <a:pt x="42589" y="2463048"/>
                  <a:pt x="91784" y="2299063"/>
                </a:cubicBezTo>
                <a:cubicBezTo>
                  <a:pt x="99697" y="2272686"/>
                  <a:pt x="111230" y="2247403"/>
                  <a:pt x="117909" y="2220686"/>
                </a:cubicBezTo>
                <a:cubicBezTo>
                  <a:pt x="122263" y="2203269"/>
                  <a:pt x="125813" y="2185630"/>
                  <a:pt x="130972" y="2168434"/>
                </a:cubicBezTo>
                <a:cubicBezTo>
                  <a:pt x="130977" y="2168417"/>
                  <a:pt x="163627" y="2070472"/>
                  <a:pt x="170161" y="2050869"/>
                </a:cubicBezTo>
                <a:lnTo>
                  <a:pt x="183224" y="2011680"/>
                </a:lnTo>
                <a:lnTo>
                  <a:pt x="196286" y="1972492"/>
                </a:lnTo>
                <a:cubicBezTo>
                  <a:pt x="218929" y="1813990"/>
                  <a:pt x="197776" y="1939663"/>
                  <a:pt x="222412" y="1828800"/>
                </a:cubicBezTo>
                <a:cubicBezTo>
                  <a:pt x="227228" y="1807126"/>
                  <a:pt x="229095" y="1784752"/>
                  <a:pt x="235475" y="1763486"/>
                </a:cubicBezTo>
                <a:cubicBezTo>
                  <a:pt x="242213" y="1741026"/>
                  <a:pt x="254186" y="1720417"/>
                  <a:pt x="261601" y="1698172"/>
                </a:cubicBezTo>
                <a:cubicBezTo>
                  <a:pt x="267278" y="1681140"/>
                  <a:pt x="270769" y="1663446"/>
                  <a:pt x="274664" y="1645920"/>
                </a:cubicBezTo>
                <a:cubicBezTo>
                  <a:pt x="279480" y="1624246"/>
                  <a:pt x="280705" y="1601669"/>
                  <a:pt x="287726" y="1580606"/>
                </a:cubicBezTo>
                <a:cubicBezTo>
                  <a:pt x="293884" y="1562132"/>
                  <a:pt x="306620" y="1546434"/>
                  <a:pt x="313852" y="1528354"/>
                </a:cubicBezTo>
                <a:cubicBezTo>
                  <a:pt x="324080" y="1502785"/>
                  <a:pt x="331269" y="1476103"/>
                  <a:pt x="339978" y="1449977"/>
                </a:cubicBezTo>
                <a:lnTo>
                  <a:pt x="353041" y="1410789"/>
                </a:lnTo>
                <a:cubicBezTo>
                  <a:pt x="357395" y="1397726"/>
                  <a:pt x="359946" y="1383916"/>
                  <a:pt x="366104" y="1371600"/>
                </a:cubicBezTo>
                <a:cubicBezTo>
                  <a:pt x="374812" y="1354183"/>
                  <a:pt x="382568" y="1336256"/>
                  <a:pt x="392229" y="1319349"/>
                </a:cubicBezTo>
                <a:cubicBezTo>
                  <a:pt x="400018" y="1305718"/>
                  <a:pt x="411979" y="1294507"/>
                  <a:pt x="418355" y="1280160"/>
                </a:cubicBezTo>
                <a:cubicBezTo>
                  <a:pt x="429540" y="1254995"/>
                  <a:pt x="429205" y="1224697"/>
                  <a:pt x="444481" y="1201783"/>
                </a:cubicBezTo>
                <a:lnTo>
                  <a:pt x="496732" y="1123406"/>
                </a:lnTo>
                <a:cubicBezTo>
                  <a:pt x="509182" y="1086057"/>
                  <a:pt x="514657" y="1072971"/>
                  <a:pt x="522858" y="1031966"/>
                </a:cubicBezTo>
                <a:cubicBezTo>
                  <a:pt x="528052" y="1005994"/>
                  <a:pt x="527546" y="978716"/>
                  <a:pt x="535921" y="953589"/>
                </a:cubicBezTo>
                <a:cubicBezTo>
                  <a:pt x="540886" y="938695"/>
                  <a:pt x="553338" y="927463"/>
                  <a:pt x="562046" y="914400"/>
                </a:cubicBezTo>
                <a:cubicBezTo>
                  <a:pt x="566400" y="892629"/>
                  <a:pt x="567313" y="869875"/>
                  <a:pt x="575109" y="849086"/>
                </a:cubicBezTo>
                <a:cubicBezTo>
                  <a:pt x="580622" y="834386"/>
                  <a:pt x="593717" y="823680"/>
                  <a:pt x="601235" y="809897"/>
                </a:cubicBezTo>
                <a:cubicBezTo>
                  <a:pt x="619884" y="775707"/>
                  <a:pt x="636069" y="740228"/>
                  <a:pt x="653486" y="705394"/>
                </a:cubicBezTo>
                <a:lnTo>
                  <a:pt x="679612" y="653143"/>
                </a:lnTo>
                <a:cubicBezTo>
                  <a:pt x="688321" y="635726"/>
                  <a:pt x="694936" y="617094"/>
                  <a:pt x="705738" y="600892"/>
                </a:cubicBezTo>
                <a:cubicBezTo>
                  <a:pt x="714447" y="587829"/>
                  <a:pt x="720763" y="572804"/>
                  <a:pt x="731864" y="561703"/>
                </a:cubicBezTo>
                <a:cubicBezTo>
                  <a:pt x="747259" y="546308"/>
                  <a:pt x="769651" y="538786"/>
                  <a:pt x="784115" y="522514"/>
                </a:cubicBezTo>
                <a:cubicBezTo>
                  <a:pt x="804975" y="499046"/>
                  <a:pt x="810240" y="461554"/>
                  <a:pt x="836366" y="444137"/>
                </a:cubicBezTo>
                <a:cubicBezTo>
                  <a:pt x="890926" y="407765"/>
                  <a:pt x="864454" y="429113"/>
                  <a:pt x="914744" y="378823"/>
                </a:cubicBezTo>
                <a:cubicBezTo>
                  <a:pt x="940173" y="302530"/>
                  <a:pt x="907909" y="372594"/>
                  <a:pt x="966995" y="313509"/>
                </a:cubicBezTo>
                <a:cubicBezTo>
                  <a:pt x="978097" y="302408"/>
                  <a:pt x="982691" y="286054"/>
                  <a:pt x="993121" y="274320"/>
                </a:cubicBezTo>
                <a:cubicBezTo>
                  <a:pt x="1017667" y="246705"/>
                  <a:pt x="1051003" y="226685"/>
                  <a:pt x="1071498" y="195943"/>
                </a:cubicBezTo>
                <a:cubicBezTo>
                  <a:pt x="1080207" y="182880"/>
                  <a:pt x="1086523" y="167855"/>
                  <a:pt x="1097624" y="156754"/>
                </a:cubicBezTo>
                <a:cubicBezTo>
                  <a:pt x="1122946" y="131432"/>
                  <a:pt x="1144129" y="128190"/>
                  <a:pt x="1176001" y="117566"/>
                </a:cubicBezTo>
                <a:cubicBezTo>
                  <a:pt x="1189064" y="108857"/>
                  <a:pt x="1201147" y="98461"/>
                  <a:pt x="1215189" y="91440"/>
                </a:cubicBezTo>
                <a:cubicBezTo>
                  <a:pt x="1227505" y="85282"/>
                  <a:pt x="1243626" y="86979"/>
                  <a:pt x="1254378" y="78377"/>
                </a:cubicBezTo>
                <a:cubicBezTo>
                  <a:pt x="1266637" y="68570"/>
                  <a:pt x="1268245" y="48996"/>
                  <a:pt x="1280504" y="39189"/>
                </a:cubicBezTo>
                <a:cubicBezTo>
                  <a:pt x="1297526" y="25571"/>
                  <a:pt x="1397080" y="13346"/>
                  <a:pt x="1398069" y="13063"/>
                </a:cubicBezTo>
                <a:cubicBezTo>
                  <a:pt x="1403990" y="11371"/>
                  <a:pt x="1406778" y="4354"/>
                  <a:pt x="1411132" y="0"/>
                </a:cubicBezTo>
              </a:path>
            </a:pathLst>
          </a:custGeom>
          <a:noFill/>
          <a:ln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627430" y="2343597"/>
            <a:ext cx="451657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TW" altLang="en-US" sz="2600" dirty="0" smtClean="0">
                <a:latin typeface="華康宗楷體 Std W7" pitchFamily="66" charset="-120"/>
                <a:ea typeface="華康宗楷體 Std W7" pitchFamily="66" charset="-120"/>
              </a:rPr>
              <a:t>直到那地遭擄掠的日子</a:t>
            </a:r>
            <a:r>
              <a:rPr lang="en-US" altLang="zh-TW" sz="2600" dirty="0" smtClean="0">
                <a:latin typeface="華康宗楷體 Std W7" pitchFamily="66" charset="-120"/>
                <a:ea typeface="華康宗楷體 Std W7" pitchFamily="66" charset="-120"/>
              </a:rPr>
              <a:t>(18:30</a:t>
            </a:r>
            <a:r>
              <a:rPr lang="en-US" altLang="zh-TW" sz="2800" dirty="0" smtClean="0"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28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40103" y="838200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拉億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03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5" grpId="0"/>
      <p:bldP spid="16" grpId="0"/>
      <p:bldP spid="9" grpId="0" animBg="1"/>
      <p:bldP spid="17" grpId="0" animBg="1"/>
      <p:bldP spid="24" grpId="0" animBg="1"/>
      <p:bldP spid="8" grpId="0" animBg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w1.buysub.com/pubs/L2/TDY/images/covers/1_10_200x27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29"/>
          <a:stretch/>
        </p:blipFill>
        <p:spPr bwMode="auto">
          <a:xfrm>
            <a:off x="307756" y="228600"/>
            <a:ext cx="2979263" cy="356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81400" y="228600"/>
            <a:ext cx="551946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在北美中國教會第二代信徒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嚴重流失，乃與缺乏第二代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良好訓練的牧師及領袖有關，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因為亞洲人追求物質成功的</a:t>
            </a:r>
            <a:endParaRPr lang="en-US" altLang="zh-TW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觀念，無可避免地滲透在教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會及家庭中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。</a:t>
            </a:r>
            <a:endParaRPr lang="en-US" altLang="zh-TW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endParaRPr lang="en-US" altLang="zh-TW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038600"/>
            <a:ext cx="9144000" cy="761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摩西的孫子，革舜的兒子約拿單和他的子</a:t>
            </a:r>
            <a:r>
              <a:rPr lang="zh-TW" alt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孫</a:t>
            </a:r>
            <a:r>
              <a:rPr lang="zh-TW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(18:30)</a:t>
            </a:r>
          </a:p>
        </p:txBody>
      </p:sp>
    </p:spTree>
    <p:extLst>
      <p:ext uri="{BB962C8B-B14F-4D97-AF65-F5344CB8AC3E}">
        <p14:creationId xmlns:p14="http://schemas.microsoft.com/office/powerpoint/2010/main" val="147726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76200"/>
            <a:ext cx="3108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17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609600"/>
            <a:ext cx="38827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五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道德的敗落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(19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143000"/>
            <a:ext cx="23407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容讓淫亂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1701225"/>
            <a:ext cx="5041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社會無憐憫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–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無人接待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91997" y="1143000"/>
            <a:ext cx="5275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行淫是要被治死的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利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20:10)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2234625"/>
            <a:ext cx="51956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罪惡更甚前人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參創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19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9238" y="4409182"/>
            <a:ext cx="79223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「哭有時，笑有時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爭戰有時，和好有時」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                                        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傳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3:1-8)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97278" y="2768025"/>
            <a:ext cx="7160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老人願意犧牲女兒，利未人卻犧牲了妾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0" y="3301425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究竟是誰殺了利未人的妾呢？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1600" y="3834825"/>
            <a:ext cx="7571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碎屍目的為了什麼？報仇、洩忿、恥辱？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620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18" grpId="0"/>
      <p:bldP spid="19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76200"/>
            <a:ext cx="3108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17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609600"/>
            <a:ext cx="40190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六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合一的破壞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(20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143000"/>
            <a:ext cx="82958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「一人能追趕千人，二人能追趕萬人」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申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32:30)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2246293"/>
            <a:ext cx="876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看「得失」或「自己」太重都容易「誤會」人，誤會</a:t>
            </a:r>
            <a:endParaRPr lang="en-US" altLang="zh-TW" sz="28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破壞合一，合一出問題，一定兩方都有錯～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吳勇長老</a:t>
            </a:r>
            <a:endParaRPr lang="en-US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2498" y="3149025"/>
            <a:ext cx="35718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便雅憫人的錯：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666518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合一的力量是大的，合一是見證，夫妻合一是見證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0" y="3637002"/>
            <a:ext cx="31918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1.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容忍</a:t>
            </a:r>
            <a:r>
              <a:rPr lang="zh-TW" altLang="en-US" sz="3000" u="sng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基比亞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惡徒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07190" y="3637002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容讓也是罪</a:t>
            </a:r>
            <a:endParaRPr lang="en-US" sz="3200" u="sng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0" y="4170402"/>
            <a:ext cx="20377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2.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不肯認罪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0" y="5181600"/>
            <a:ext cx="534633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「遮掩自己罪過的必不享通，</a:t>
            </a:r>
            <a:endParaRPr lang="en-US" altLang="zh-TW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承認離棄罪過的必蒙憐恤」</a:t>
            </a:r>
            <a:endParaRPr lang="en-US" altLang="zh-TW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                        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箴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28:13)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0" y="4703802"/>
            <a:ext cx="24224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3.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聯結外邦人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0197" y="364236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忠超過義</a:t>
            </a:r>
            <a:endParaRPr lang="en-US" sz="3200" u="sng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10000" y="4227135"/>
            <a:ext cx="53206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「一點麵酵能使全團發起來」</a:t>
            </a:r>
            <a:endParaRPr lang="en-US" altLang="zh-TW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                        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林前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5:6)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730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4" grpId="0"/>
      <p:bldP spid="6" grpId="0"/>
      <p:bldP spid="12" grpId="0"/>
      <p:bldP spid="8" grpId="0"/>
      <p:bldP spid="13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76200"/>
            <a:ext cx="3108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17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609600"/>
            <a:ext cx="40190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六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合一的破壞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(20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2498" y="1066800"/>
            <a:ext cx="35718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</a:t>
            </a:r>
            <a:r>
              <a:rPr lang="en-US" altLang="zh-TW" sz="32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便雅憫人的錯：</a:t>
            </a:r>
            <a:endParaRPr lang="en-US" altLang="zh-TW" sz="3200" dirty="0" smtClean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0" y="2189202"/>
            <a:ext cx="396134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1.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沒有愛心、魯莽衝動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0" y="3637002"/>
            <a:ext cx="6199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先興師問罪    一切佈署    求問神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0" y="2667000"/>
            <a:ext cx="43460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2.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強調「你們」「我們」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52600" y="4191000"/>
            <a:ext cx="48013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「神只是參謀、變成助手」</a:t>
            </a:r>
            <a:endParaRPr lang="en-US" altLang="zh-TW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0" y="3124200"/>
            <a:ext cx="20377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3.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本末倒置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0600" y="1625025"/>
            <a:ext cx="35381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其他支派的錯：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006596" y="3733800"/>
            <a:ext cx="489204" cy="380709"/>
          </a:xfrm>
          <a:prstGeom prst="right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6172200" y="3786286"/>
            <a:ext cx="489204" cy="380709"/>
          </a:xfrm>
          <a:prstGeom prst="right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00400" y="4744998"/>
            <a:ext cx="5943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「如同一人」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(20:1)</a:t>
            </a:r>
          </a:p>
          <a:p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表面的合一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公憤、戰事</a:t>
            </a: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聯合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，共同敵人，不是為神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7044" y="3124200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不求神的旨意，只要神福我的計劃</a:t>
            </a:r>
            <a:endParaRPr lang="en-US" sz="2800" dirty="0">
              <a:solidFill>
                <a:schemeClr val="bg1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447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13" grpId="0"/>
      <p:bldP spid="15" grpId="0"/>
      <p:bldP spid="16" grpId="0"/>
      <p:bldP spid="7" grpId="0" animBg="1"/>
      <p:bldP spid="18" grpId="0" animBg="1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76200"/>
            <a:ext cx="3108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17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609600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為何神又回答以色列人呢？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1091625"/>
            <a:ext cx="64011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神要藉苦難將惡從百姓中間除掉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3276600"/>
            <a:ext cx="78790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恢復「合一」要先恢復靈性、認罪、與神交通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" y="1625025"/>
            <a:ext cx="76322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神要藉苦難恢復以色列人彼此間的愛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心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" y="2158425"/>
            <a:ext cx="55803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3.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神要恢復祂與百姓間的交通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" y="2691825"/>
            <a:ext cx="55803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4.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神要恢復祂在百姓間居首位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76200" y="3830598"/>
            <a:ext cx="933460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「眾人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坐在耶和華面前哭號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禁食直到晚上」</a:t>
            </a:r>
            <a:r>
              <a:rPr lang="en-US" altLang="zh-TW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(20:26)</a:t>
            </a:r>
          </a:p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「以色列人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來到伯特利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直到晚上放聲痛哭」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(21:2)</a:t>
            </a:r>
          </a:p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「以色列人為他們的弟兄便雅憫後悔」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(21:6)</a:t>
            </a:r>
          </a:p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「全會眾打發人到臨門的便雅憫人那裡，向他們說</a:t>
            </a:r>
            <a:endParaRPr lang="en-US" altLang="zh-TW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                          和睦的話」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(21:13)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9089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  <p:bldP spid="17" grpId="0"/>
      <p:bldP spid="19" grpId="0"/>
      <p:bldP spid="20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76200"/>
            <a:ext cx="3108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17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219200"/>
            <a:ext cx="43781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錯誤的怨聲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(21:3,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15)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" y="1777425"/>
            <a:ext cx="3825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錯誤的誓言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(21:7)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2310825"/>
            <a:ext cx="45961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錯誤的解決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(21:14,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685800"/>
            <a:ext cx="4155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七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錯誤的累積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 panose="05000000000000000000" pitchFamily="2" charset="2"/>
              </a:rPr>
              <a:t>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 panose="05000000000000000000" pitchFamily="2" charset="2"/>
              </a:rPr>
              <a:t>(21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 panose="05000000000000000000" pitchFamily="2" charset="2"/>
              </a:rPr>
              <a:t>章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 panose="05000000000000000000" pitchFamily="2" charset="2"/>
              </a:rPr>
              <a:t>)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2844225"/>
            <a:ext cx="88328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「那時以色列中沒有王，各人任意而行」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(21:25)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3418582"/>
            <a:ext cx="8458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「愚</a:t>
            </a: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妄人所行的，在自己眼中看為正直；惟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智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慧</a:t>
            </a: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人肯聽人的勸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教」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箴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12:15) 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4495800"/>
            <a:ext cx="8458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「我</a:t>
            </a: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們今日在這裡所行的是各人行自己眼中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看  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為</a:t>
            </a: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正的事，你們將來不可這樣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行」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申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12:8)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97678" y="705394"/>
            <a:ext cx="4698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「怒氣過後剩下是後悔」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76800" y="121920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殺更多的人來彌補過失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38600" y="1777425"/>
            <a:ext cx="5105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犧牲別人來解決自己的愚昧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8449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2" grpId="0"/>
      <p:bldP spid="15" grpId="0"/>
      <p:bldP spid="6" grpId="0"/>
      <p:bldP spid="7" grpId="0"/>
      <p:bldP spid="9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judges19-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Freeform 3"/>
          <p:cNvSpPr>
            <a:spLocks/>
          </p:cNvSpPr>
          <p:nvPr/>
        </p:nvSpPr>
        <p:spPr bwMode="auto">
          <a:xfrm>
            <a:off x="3889375" y="2570163"/>
            <a:ext cx="4618038" cy="1631950"/>
          </a:xfrm>
          <a:custGeom>
            <a:avLst/>
            <a:gdLst>
              <a:gd name="T0" fmla="*/ 350 w 2909"/>
              <a:gd name="T1" fmla="*/ 649 h 1028"/>
              <a:gd name="T2" fmla="*/ 634 w 2909"/>
              <a:gd name="T3" fmla="*/ 692 h 1028"/>
              <a:gd name="T4" fmla="*/ 933 w 2909"/>
              <a:gd name="T5" fmla="*/ 882 h 1028"/>
              <a:gd name="T6" fmla="*/ 1101 w 2909"/>
              <a:gd name="T7" fmla="*/ 1020 h 1028"/>
              <a:gd name="T8" fmla="*/ 1327 w 2909"/>
              <a:gd name="T9" fmla="*/ 1028 h 1028"/>
              <a:gd name="T10" fmla="*/ 1458 w 2909"/>
              <a:gd name="T11" fmla="*/ 882 h 1028"/>
              <a:gd name="T12" fmla="*/ 1735 w 2909"/>
              <a:gd name="T13" fmla="*/ 780 h 1028"/>
              <a:gd name="T14" fmla="*/ 2100 w 2909"/>
              <a:gd name="T15" fmla="*/ 663 h 1028"/>
              <a:gd name="T16" fmla="*/ 2369 w 2909"/>
              <a:gd name="T17" fmla="*/ 561 h 1028"/>
              <a:gd name="T18" fmla="*/ 2544 w 2909"/>
              <a:gd name="T19" fmla="*/ 561 h 1028"/>
              <a:gd name="T20" fmla="*/ 2654 w 2909"/>
              <a:gd name="T21" fmla="*/ 692 h 1028"/>
              <a:gd name="T22" fmla="*/ 2756 w 2909"/>
              <a:gd name="T23" fmla="*/ 816 h 1028"/>
              <a:gd name="T24" fmla="*/ 2909 w 2909"/>
              <a:gd name="T25" fmla="*/ 860 h 1028"/>
              <a:gd name="T26" fmla="*/ 2814 w 2909"/>
              <a:gd name="T27" fmla="*/ 532 h 1028"/>
              <a:gd name="T28" fmla="*/ 2873 w 2909"/>
              <a:gd name="T29" fmla="*/ 423 h 1028"/>
              <a:gd name="T30" fmla="*/ 2792 w 2909"/>
              <a:gd name="T31" fmla="*/ 284 h 1028"/>
              <a:gd name="T32" fmla="*/ 2530 w 2909"/>
              <a:gd name="T33" fmla="*/ 218 h 1028"/>
              <a:gd name="T34" fmla="*/ 2253 w 2909"/>
              <a:gd name="T35" fmla="*/ 255 h 1028"/>
              <a:gd name="T36" fmla="*/ 1954 w 2909"/>
              <a:gd name="T37" fmla="*/ 196 h 1028"/>
              <a:gd name="T38" fmla="*/ 1597 w 2909"/>
              <a:gd name="T39" fmla="*/ 22 h 1028"/>
              <a:gd name="T40" fmla="*/ 1123 w 2909"/>
              <a:gd name="T41" fmla="*/ 0 h 1028"/>
              <a:gd name="T42" fmla="*/ 802 w 2909"/>
              <a:gd name="T43" fmla="*/ 7 h 1028"/>
              <a:gd name="T44" fmla="*/ 408 w 2909"/>
              <a:gd name="T45" fmla="*/ 196 h 1028"/>
              <a:gd name="T46" fmla="*/ 116 w 2909"/>
              <a:gd name="T47" fmla="*/ 255 h 1028"/>
              <a:gd name="T48" fmla="*/ 7 w 2909"/>
              <a:gd name="T49" fmla="*/ 350 h 1028"/>
              <a:gd name="T50" fmla="*/ 0 w 2909"/>
              <a:gd name="T51" fmla="*/ 546 h 1028"/>
              <a:gd name="T52" fmla="*/ 350 w 2909"/>
              <a:gd name="T53" fmla="*/ 649 h 10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909" h="1028">
                <a:moveTo>
                  <a:pt x="350" y="649"/>
                </a:moveTo>
                <a:lnTo>
                  <a:pt x="634" y="692"/>
                </a:lnTo>
                <a:lnTo>
                  <a:pt x="933" y="882"/>
                </a:lnTo>
                <a:lnTo>
                  <a:pt x="1101" y="1020"/>
                </a:lnTo>
                <a:lnTo>
                  <a:pt x="1327" y="1028"/>
                </a:lnTo>
                <a:lnTo>
                  <a:pt x="1458" y="882"/>
                </a:lnTo>
                <a:lnTo>
                  <a:pt x="1735" y="780"/>
                </a:lnTo>
                <a:lnTo>
                  <a:pt x="2100" y="663"/>
                </a:lnTo>
                <a:lnTo>
                  <a:pt x="2369" y="561"/>
                </a:lnTo>
                <a:lnTo>
                  <a:pt x="2544" y="561"/>
                </a:lnTo>
                <a:lnTo>
                  <a:pt x="2654" y="692"/>
                </a:lnTo>
                <a:lnTo>
                  <a:pt x="2756" y="816"/>
                </a:lnTo>
                <a:lnTo>
                  <a:pt x="2909" y="860"/>
                </a:lnTo>
                <a:lnTo>
                  <a:pt x="2814" y="532"/>
                </a:lnTo>
                <a:lnTo>
                  <a:pt x="2873" y="423"/>
                </a:lnTo>
                <a:lnTo>
                  <a:pt x="2792" y="284"/>
                </a:lnTo>
                <a:lnTo>
                  <a:pt x="2530" y="218"/>
                </a:lnTo>
                <a:lnTo>
                  <a:pt x="2253" y="255"/>
                </a:lnTo>
                <a:lnTo>
                  <a:pt x="1954" y="196"/>
                </a:lnTo>
                <a:lnTo>
                  <a:pt x="1597" y="22"/>
                </a:lnTo>
                <a:lnTo>
                  <a:pt x="1123" y="0"/>
                </a:lnTo>
                <a:lnTo>
                  <a:pt x="802" y="7"/>
                </a:lnTo>
                <a:lnTo>
                  <a:pt x="408" y="196"/>
                </a:lnTo>
                <a:lnTo>
                  <a:pt x="116" y="255"/>
                </a:lnTo>
                <a:lnTo>
                  <a:pt x="7" y="350"/>
                </a:lnTo>
                <a:lnTo>
                  <a:pt x="0" y="546"/>
                </a:lnTo>
                <a:lnTo>
                  <a:pt x="350" y="649"/>
                </a:lnTo>
                <a:close/>
              </a:path>
            </a:pathLst>
          </a:custGeom>
          <a:solidFill>
            <a:srgbClr val="FF9900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148" name="Freeform 4"/>
          <p:cNvSpPr>
            <a:spLocks/>
          </p:cNvSpPr>
          <p:nvPr/>
        </p:nvSpPr>
        <p:spPr bwMode="auto">
          <a:xfrm>
            <a:off x="7162800" y="3865563"/>
            <a:ext cx="1701800" cy="3008312"/>
          </a:xfrm>
          <a:custGeom>
            <a:avLst/>
            <a:gdLst>
              <a:gd name="T0" fmla="*/ 16 w 1072"/>
              <a:gd name="T1" fmla="*/ 1895 h 1895"/>
              <a:gd name="T2" fmla="*/ 0 w 1072"/>
              <a:gd name="T3" fmla="*/ 1709 h 1895"/>
              <a:gd name="T4" fmla="*/ 16 w 1072"/>
              <a:gd name="T5" fmla="*/ 1610 h 1895"/>
              <a:gd name="T6" fmla="*/ 3 w 1072"/>
              <a:gd name="T7" fmla="*/ 1523 h 1895"/>
              <a:gd name="T8" fmla="*/ 51 w 1072"/>
              <a:gd name="T9" fmla="*/ 1427 h 1895"/>
              <a:gd name="T10" fmla="*/ 106 w 1072"/>
              <a:gd name="T11" fmla="*/ 1376 h 1895"/>
              <a:gd name="T12" fmla="*/ 83 w 1072"/>
              <a:gd name="T13" fmla="*/ 1271 h 1895"/>
              <a:gd name="T14" fmla="*/ 51 w 1072"/>
              <a:gd name="T15" fmla="*/ 1178 h 1895"/>
              <a:gd name="T16" fmla="*/ 35 w 1072"/>
              <a:gd name="T17" fmla="*/ 1088 h 1895"/>
              <a:gd name="T18" fmla="*/ 102 w 1072"/>
              <a:gd name="T19" fmla="*/ 1008 h 1895"/>
              <a:gd name="T20" fmla="*/ 182 w 1072"/>
              <a:gd name="T21" fmla="*/ 816 h 1895"/>
              <a:gd name="T22" fmla="*/ 259 w 1072"/>
              <a:gd name="T23" fmla="*/ 685 h 1895"/>
              <a:gd name="T24" fmla="*/ 272 w 1072"/>
              <a:gd name="T25" fmla="*/ 592 h 1895"/>
              <a:gd name="T26" fmla="*/ 310 w 1072"/>
              <a:gd name="T27" fmla="*/ 455 h 1895"/>
              <a:gd name="T28" fmla="*/ 330 w 1072"/>
              <a:gd name="T29" fmla="*/ 359 h 1895"/>
              <a:gd name="T30" fmla="*/ 480 w 1072"/>
              <a:gd name="T31" fmla="*/ 170 h 1895"/>
              <a:gd name="T32" fmla="*/ 605 w 1072"/>
              <a:gd name="T33" fmla="*/ 32 h 1895"/>
              <a:gd name="T34" fmla="*/ 688 w 1072"/>
              <a:gd name="T35" fmla="*/ 0 h 1895"/>
              <a:gd name="T36" fmla="*/ 800 w 1072"/>
              <a:gd name="T37" fmla="*/ 19 h 1895"/>
              <a:gd name="T38" fmla="*/ 954 w 1072"/>
              <a:gd name="T39" fmla="*/ 74 h 1895"/>
              <a:gd name="T40" fmla="*/ 1043 w 1072"/>
              <a:gd name="T41" fmla="*/ 115 h 1895"/>
              <a:gd name="T42" fmla="*/ 1072 w 1072"/>
              <a:gd name="T43" fmla="*/ 256 h 1895"/>
              <a:gd name="T44" fmla="*/ 1027 w 1072"/>
              <a:gd name="T45" fmla="*/ 355 h 1895"/>
              <a:gd name="T46" fmla="*/ 1027 w 1072"/>
              <a:gd name="T47" fmla="*/ 435 h 1895"/>
              <a:gd name="T48" fmla="*/ 957 w 1072"/>
              <a:gd name="T49" fmla="*/ 631 h 1895"/>
              <a:gd name="T50" fmla="*/ 966 w 1072"/>
              <a:gd name="T51" fmla="*/ 839 h 1895"/>
              <a:gd name="T52" fmla="*/ 950 w 1072"/>
              <a:gd name="T53" fmla="*/ 970 h 1895"/>
              <a:gd name="T54" fmla="*/ 880 w 1072"/>
              <a:gd name="T55" fmla="*/ 1171 h 1895"/>
              <a:gd name="T56" fmla="*/ 867 w 1072"/>
              <a:gd name="T57" fmla="*/ 1360 h 1895"/>
              <a:gd name="T58" fmla="*/ 861 w 1072"/>
              <a:gd name="T59" fmla="*/ 1664 h 1895"/>
              <a:gd name="T60" fmla="*/ 918 w 1072"/>
              <a:gd name="T61" fmla="*/ 1783 h 1895"/>
              <a:gd name="T62" fmla="*/ 922 w 1072"/>
              <a:gd name="T63" fmla="*/ 1895 h 1895"/>
              <a:gd name="T64" fmla="*/ 16 w 1072"/>
              <a:gd name="T65" fmla="*/ 1895 h 1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072" h="1895">
                <a:moveTo>
                  <a:pt x="16" y="1895"/>
                </a:moveTo>
                <a:lnTo>
                  <a:pt x="0" y="1709"/>
                </a:lnTo>
                <a:lnTo>
                  <a:pt x="16" y="1610"/>
                </a:lnTo>
                <a:lnTo>
                  <a:pt x="3" y="1523"/>
                </a:lnTo>
                <a:lnTo>
                  <a:pt x="51" y="1427"/>
                </a:lnTo>
                <a:lnTo>
                  <a:pt x="106" y="1376"/>
                </a:lnTo>
                <a:lnTo>
                  <a:pt x="83" y="1271"/>
                </a:lnTo>
                <a:lnTo>
                  <a:pt x="51" y="1178"/>
                </a:lnTo>
                <a:lnTo>
                  <a:pt x="35" y="1088"/>
                </a:lnTo>
                <a:lnTo>
                  <a:pt x="102" y="1008"/>
                </a:lnTo>
                <a:lnTo>
                  <a:pt x="182" y="816"/>
                </a:lnTo>
                <a:lnTo>
                  <a:pt x="259" y="685"/>
                </a:lnTo>
                <a:lnTo>
                  <a:pt x="272" y="592"/>
                </a:lnTo>
                <a:lnTo>
                  <a:pt x="310" y="455"/>
                </a:lnTo>
                <a:lnTo>
                  <a:pt x="330" y="359"/>
                </a:lnTo>
                <a:lnTo>
                  <a:pt x="480" y="170"/>
                </a:lnTo>
                <a:lnTo>
                  <a:pt x="605" y="32"/>
                </a:lnTo>
                <a:lnTo>
                  <a:pt x="688" y="0"/>
                </a:lnTo>
                <a:lnTo>
                  <a:pt x="800" y="19"/>
                </a:lnTo>
                <a:lnTo>
                  <a:pt x="954" y="74"/>
                </a:lnTo>
                <a:lnTo>
                  <a:pt x="1043" y="115"/>
                </a:lnTo>
                <a:lnTo>
                  <a:pt x="1072" y="256"/>
                </a:lnTo>
                <a:lnTo>
                  <a:pt x="1027" y="355"/>
                </a:lnTo>
                <a:lnTo>
                  <a:pt x="1027" y="435"/>
                </a:lnTo>
                <a:lnTo>
                  <a:pt x="957" y="631"/>
                </a:lnTo>
                <a:lnTo>
                  <a:pt x="966" y="839"/>
                </a:lnTo>
                <a:lnTo>
                  <a:pt x="950" y="970"/>
                </a:lnTo>
                <a:lnTo>
                  <a:pt x="880" y="1171"/>
                </a:lnTo>
                <a:lnTo>
                  <a:pt x="867" y="1360"/>
                </a:lnTo>
                <a:lnTo>
                  <a:pt x="861" y="1664"/>
                </a:lnTo>
                <a:lnTo>
                  <a:pt x="918" y="1783"/>
                </a:lnTo>
                <a:lnTo>
                  <a:pt x="922" y="1895"/>
                </a:lnTo>
                <a:lnTo>
                  <a:pt x="16" y="1895"/>
                </a:lnTo>
                <a:close/>
              </a:path>
            </a:pathLst>
          </a:custGeom>
          <a:solidFill>
            <a:srgbClr val="3366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5440363" y="4602163"/>
            <a:ext cx="155575" cy="1587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5710238" y="3906838"/>
            <a:ext cx="155575" cy="158750"/>
          </a:xfrm>
          <a:prstGeom prst="ellipse">
            <a:avLst/>
          </a:prstGeom>
          <a:solidFill>
            <a:srgbClr val="D60093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5659438" y="3103563"/>
            <a:ext cx="155575" cy="1587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5064125" y="5022850"/>
            <a:ext cx="914400" cy="406400"/>
          </a:xfrm>
          <a:prstGeom prst="wedgeRectCallout">
            <a:avLst>
              <a:gd name="adj1" fmla="val 5208"/>
              <a:gd name="adj2" fmla="val -106639"/>
            </a:avLst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伯利恆</a:t>
            </a:r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5794375" y="4225925"/>
            <a:ext cx="914400" cy="406400"/>
          </a:xfrm>
          <a:prstGeom prst="wedgeRectCallout">
            <a:avLst>
              <a:gd name="adj1" fmla="val -41667"/>
              <a:gd name="adj2" fmla="val -89843"/>
            </a:avLst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耶布斯</a:t>
            </a: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6130925" y="3429000"/>
            <a:ext cx="914400" cy="406400"/>
          </a:xfrm>
          <a:prstGeom prst="wedgeRectCallout">
            <a:avLst>
              <a:gd name="adj1" fmla="val -84898"/>
              <a:gd name="adj2" fmla="val -2656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基比亞</a:t>
            </a:r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5832475" y="2606675"/>
            <a:ext cx="728663" cy="406400"/>
          </a:xfrm>
          <a:prstGeom prst="wedgeRectCallout">
            <a:avLst>
              <a:gd name="adj1" fmla="val -54139"/>
              <a:gd name="adj2" fmla="val 75782"/>
            </a:avLst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拉瑪</a:t>
            </a:r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4287838" y="2490788"/>
            <a:ext cx="914400" cy="406400"/>
          </a:xfrm>
          <a:prstGeom prst="wedgeRectCallout">
            <a:avLst>
              <a:gd name="adj1" fmla="val 76736"/>
              <a:gd name="adj2" fmla="val 17579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米斯巴</a:t>
            </a:r>
          </a:p>
        </p:txBody>
      </p:sp>
      <p:sp>
        <p:nvSpPr>
          <p:cNvPr id="6157" name="AutoShape 13"/>
          <p:cNvSpPr>
            <a:spLocks noChangeArrowheads="1"/>
          </p:cNvSpPr>
          <p:nvPr/>
        </p:nvSpPr>
        <p:spPr bwMode="auto">
          <a:xfrm>
            <a:off x="4767263" y="1708150"/>
            <a:ext cx="914400" cy="406400"/>
          </a:xfrm>
          <a:prstGeom prst="wedgeRectCallout">
            <a:avLst>
              <a:gd name="adj1" fmla="val 45833"/>
              <a:gd name="adj2" fmla="val 109375"/>
            </a:avLst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伯特利</a:t>
            </a:r>
          </a:p>
        </p:txBody>
      </p:sp>
      <p:sp>
        <p:nvSpPr>
          <p:cNvPr id="6158" name="Freeform 14"/>
          <p:cNvSpPr>
            <a:spLocks/>
          </p:cNvSpPr>
          <p:nvPr/>
        </p:nvSpPr>
        <p:spPr bwMode="auto">
          <a:xfrm>
            <a:off x="8169275" y="4763"/>
            <a:ext cx="349250" cy="3930650"/>
          </a:xfrm>
          <a:custGeom>
            <a:avLst/>
            <a:gdLst>
              <a:gd name="T0" fmla="*/ 220 w 220"/>
              <a:gd name="T1" fmla="*/ 2476 h 2476"/>
              <a:gd name="T2" fmla="*/ 169 w 220"/>
              <a:gd name="T3" fmla="*/ 2301 h 2476"/>
              <a:gd name="T4" fmla="*/ 133 w 220"/>
              <a:gd name="T5" fmla="*/ 2148 h 2476"/>
              <a:gd name="T6" fmla="*/ 177 w 220"/>
              <a:gd name="T7" fmla="*/ 2046 h 2476"/>
              <a:gd name="T8" fmla="*/ 111 w 220"/>
              <a:gd name="T9" fmla="*/ 1922 h 2476"/>
              <a:gd name="T10" fmla="*/ 147 w 220"/>
              <a:gd name="T11" fmla="*/ 1791 h 2476"/>
              <a:gd name="T12" fmla="*/ 45 w 220"/>
              <a:gd name="T13" fmla="*/ 1667 h 2476"/>
              <a:gd name="T14" fmla="*/ 38 w 220"/>
              <a:gd name="T15" fmla="*/ 1543 h 2476"/>
              <a:gd name="T16" fmla="*/ 89 w 220"/>
              <a:gd name="T17" fmla="*/ 1455 h 2476"/>
              <a:gd name="T18" fmla="*/ 111 w 220"/>
              <a:gd name="T19" fmla="*/ 1360 h 2476"/>
              <a:gd name="T20" fmla="*/ 111 w 220"/>
              <a:gd name="T21" fmla="*/ 1120 h 2476"/>
              <a:gd name="T22" fmla="*/ 74 w 220"/>
              <a:gd name="T23" fmla="*/ 952 h 2476"/>
              <a:gd name="T24" fmla="*/ 9 w 220"/>
              <a:gd name="T25" fmla="*/ 835 h 2476"/>
              <a:gd name="T26" fmla="*/ 23 w 220"/>
              <a:gd name="T27" fmla="*/ 668 h 2476"/>
              <a:gd name="T28" fmla="*/ 133 w 220"/>
              <a:gd name="T29" fmla="*/ 478 h 2476"/>
              <a:gd name="T30" fmla="*/ 133 w 220"/>
              <a:gd name="T31" fmla="*/ 347 h 2476"/>
              <a:gd name="T32" fmla="*/ 177 w 220"/>
              <a:gd name="T33" fmla="*/ 208 h 2476"/>
              <a:gd name="T34" fmla="*/ 174 w 220"/>
              <a:gd name="T35" fmla="*/ 79 h 2476"/>
              <a:gd name="T36" fmla="*/ 206 w 220"/>
              <a:gd name="T37" fmla="*/ 0 h 2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0" h="2476">
                <a:moveTo>
                  <a:pt x="220" y="2476"/>
                </a:moveTo>
                <a:cubicBezTo>
                  <a:pt x="201" y="2416"/>
                  <a:pt x="183" y="2356"/>
                  <a:pt x="169" y="2301"/>
                </a:cubicBezTo>
                <a:cubicBezTo>
                  <a:pt x="155" y="2246"/>
                  <a:pt x="132" y="2190"/>
                  <a:pt x="133" y="2148"/>
                </a:cubicBezTo>
                <a:cubicBezTo>
                  <a:pt x="134" y="2106"/>
                  <a:pt x="181" y="2084"/>
                  <a:pt x="177" y="2046"/>
                </a:cubicBezTo>
                <a:cubicBezTo>
                  <a:pt x="173" y="2008"/>
                  <a:pt x="116" y="1965"/>
                  <a:pt x="111" y="1922"/>
                </a:cubicBezTo>
                <a:cubicBezTo>
                  <a:pt x="106" y="1879"/>
                  <a:pt x="158" y="1833"/>
                  <a:pt x="147" y="1791"/>
                </a:cubicBezTo>
                <a:cubicBezTo>
                  <a:pt x="136" y="1749"/>
                  <a:pt x="63" y="1708"/>
                  <a:pt x="45" y="1667"/>
                </a:cubicBezTo>
                <a:cubicBezTo>
                  <a:pt x="27" y="1626"/>
                  <a:pt x="31" y="1578"/>
                  <a:pt x="38" y="1543"/>
                </a:cubicBezTo>
                <a:cubicBezTo>
                  <a:pt x="45" y="1508"/>
                  <a:pt x="77" y="1485"/>
                  <a:pt x="89" y="1455"/>
                </a:cubicBezTo>
                <a:cubicBezTo>
                  <a:pt x="101" y="1425"/>
                  <a:pt x="107" y="1416"/>
                  <a:pt x="111" y="1360"/>
                </a:cubicBezTo>
                <a:cubicBezTo>
                  <a:pt x="115" y="1304"/>
                  <a:pt x="117" y="1188"/>
                  <a:pt x="111" y="1120"/>
                </a:cubicBezTo>
                <a:cubicBezTo>
                  <a:pt x="105" y="1052"/>
                  <a:pt x="91" y="999"/>
                  <a:pt x="74" y="952"/>
                </a:cubicBezTo>
                <a:cubicBezTo>
                  <a:pt x="57" y="905"/>
                  <a:pt x="18" y="882"/>
                  <a:pt x="9" y="835"/>
                </a:cubicBezTo>
                <a:cubicBezTo>
                  <a:pt x="0" y="788"/>
                  <a:pt x="2" y="727"/>
                  <a:pt x="23" y="668"/>
                </a:cubicBezTo>
                <a:cubicBezTo>
                  <a:pt x="44" y="609"/>
                  <a:pt x="115" y="532"/>
                  <a:pt x="133" y="478"/>
                </a:cubicBezTo>
                <a:cubicBezTo>
                  <a:pt x="151" y="424"/>
                  <a:pt x="126" y="392"/>
                  <a:pt x="133" y="347"/>
                </a:cubicBezTo>
                <a:cubicBezTo>
                  <a:pt x="140" y="302"/>
                  <a:pt x="170" y="253"/>
                  <a:pt x="177" y="208"/>
                </a:cubicBezTo>
                <a:cubicBezTo>
                  <a:pt x="184" y="163"/>
                  <a:pt x="169" y="114"/>
                  <a:pt x="174" y="79"/>
                </a:cubicBezTo>
                <a:cubicBezTo>
                  <a:pt x="179" y="44"/>
                  <a:pt x="199" y="16"/>
                  <a:pt x="206" y="0"/>
                </a:cubicBezTo>
              </a:path>
            </a:pathLst>
          </a:custGeom>
          <a:noFill/>
          <a:ln w="38100" cmpd="sng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161" name="Freeform 17"/>
          <p:cNvSpPr>
            <a:spLocks/>
          </p:cNvSpPr>
          <p:nvPr/>
        </p:nvSpPr>
        <p:spPr bwMode="auto">
          <a:xfrm>
            <a:off x="5538788" y="2489200"/>
            <a:ext cx="147637" cy="254000"/>
          </a:xfrm>
          <a:custGeom>
            <a:avLst/>
            <a:gdLst>
              <a:gd name="T0" fmla="*/ 93 w 93"/>
              <a:gd name="T1" fmla="*/ 0 h 160"/>
              <a:gd name="T2" fmla="*/ 29 w 93"/>
              <a:gd name="T3" fmla="*/ 83 h 160"/>
              <a:gd name="T4" fmla="*/ 0 w 93"/>
              <a:gd name="T5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3" h="160">
                <a:moveTo>
                  <a:pt x="93" y="0"/>
                </a:moveTo>
                <a:cubicBezTo>
                  <a:pt x="68" y="28"/>
                  <a:pt x="44" y="56"/>
                  <a:pt x="29" y="83"/>
                </a:cubicBezTo>
                <a:cubicBezTo>
                  <a:pt x="14" y="110"/>
                  <a:pt x="9" y="121"/>
                  <a:pt x="0" y="16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162" name="Oval 18"/>
          <p:cNvSpPr>
            <a:spLocks noChangeArrowheads="1"/>
          </p:cNvSpPr>
          <p:nvPr/>
        </p:nvSpPr>
        <p:spPr bwMode="auto">
          <a:xfrm>
            <a:off x="5657850" y="2341563"/>
            <a:ext cx="155575" cy="1587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163" name="Freeform 19"/>
          <p:cNvSpPr>
            <a:spLocks/>
          </p:cNvSpPr>
          <p:nvPr/>
        </p:nvSpPr>
        <p:spPr bwMode="auto">
          <a:xfrm>
            <a:off x="5527675" y="2803525"/>
            <a:ext cx="157163" cy="625475"/>
          </a:xfrm>
          <a:custGeom>
            <a:avLst/>
            <a:gdLst>
              <a:gd name="T0" fmla="*/ 0 w 99"/>
              <a:gd name="T1" fmla="*/ 0 h 394"/>
              <a:gd name="T2" fmla="*/ 25 w 99"/>
              <a:gd name="T3" fmla="*/ 141 h 394"/>
              <a:gd name="T4" fmla="*/ 57 w 99"/>
              <a:gd name="T5" fmla="*/ 276 h 394"/>
              <a:gd name="T6" fmla="*/ 99 w 99"/>
              <a:gd name="T7" fmla="*/ 394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" h="394">
                <a:moveTo>
                  <a:pt x="0" y="0"/>
                </a:moveTo>
                <a:cubicBezTo>
                  <a:pt x="7" y="47"/>
                  <a:pt x="15" y="95"/>
                  <a:pt x="25" y="141"/>
                </a:cubicBezTo>
                <a:cubicBezTo>
                  <a:pt x="35" y="187"/>
                  <a:pt x="45" y="234"/>
                  <a:pt x="57" y="276"/>
                </a:cubicBezTo>
                <a:cubicBezTo>
                  <a:pt x="69" y="318"/>
                  <a:pt x="89" y="363"/>
                  <a:pt x="99" y="394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164" name="Oval 20"/>
          <p:cNvSpPr>
            <a:spLocks noChangeArrowheads="1"/>
          </p:cNvSpPr>
          <p:nvPr/>
        </p:nvSpPr>
        <p:spPr bwMode="auto">
          <a:xfrm>
            <a:off x="5456238" y="2697163"/>
            <a:ext cx="155575" cy="1587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165" name="Freeform 21"/>
          <p:cNvSpPr>
            <a:spLocks/>
          </p:cNvSpPr>
          <p:nvPr/>
        </p:nvSpPr>
        <p:spPr bwMode="auto">
          <a:xfrm>
            <a:off x="5380038" y="3089275"/>
            <a:ext cx="254000" cy="574675"/>
          </a:xfrm>
          <a:custGeom>
            <a:avLst/>
            <a:gdLst>
              <a:gd name="T0" fmla="*/ 128 w 160"/>
              <a:gd name="T1" fmla="*/ 0 h 362"/>
              <a:gd name="T2" fmla="*/ 70 w 160"/>
              <a:gd name="T3" fmla="*/ 99 h 362"/>
              <a:gd name="T4" fmla="*/ 0 w 160"/>
              <a:gd name="T5" fmla="*/ 272 h 362"/>
              <a:gd name="T6" fmla="*/ 70 w 160"/>
              <a:gd name="T7" fmla="*/ 355 h 362"/>
              <a:gd name="T8" fmla="*/ 160 w 160"/>
              <a:gd name="T9" fmla="*/ 316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" h="362">
                <a:moveTo>
                  <a:pt x="128" y="0"/>
                </a:moveTo>
                <a:cubicBezTo>
                  <a:pt x="107" y="29"/>
                  <a:pt x="91" y="54"/>
                  <a:pt x="70" y="99"/>
                </a:cubicBezTo>
                <a:cubicBezTo>
                  <a:pt x="49" y="144"/>
                  <a:pt x="0" y="229"/>
                  <a:pt x="0" y="272"/>
                </a:cubicBezTo>
                <a:cubicBezTo>
                  <a:pt x="0" y="315"/>
                  <a:pt x="43" y="348"/>
                  <a:pt x="70" y="355"/>
                </a:cubicBezTo>
                <a:cubicBezTo>
                  <a:pt x="97" y="362"/>
                  <a:pt x="141" y="324"/>
                  <a:pt x="160" y="316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166" name="Freeform 22"/>
          <p:cNvSpPr>
            <a:spLocks/>
          </p:cNvSpPr>
          <p:nvPr/>
        </p:nvSpPr>
        <p:spPr bwMode="auto">
          <a:xfrm>
            <a:off x="5730875" y="3151188"/>
            <a:ext cx="1304925" cy="354012"/>
          </a:xfrm>
          <a:custGeom>
            <a:avLst/>
            <a:gdLst>
              <a:gd name="T0" fmla="*/ 0 w 822"/>
              <a:gd name="T1" fmla="*/ 223 h 223"/>
              <a:gd name="T2" fmla="*/ 128 w 822"/>
              <a:gd name="T3" fmla="*/ 85 h 223"/>
              <a:gd name="T4" fmla="*/ 291 w 822"/>
              <a:gd name="T5" fmla="*/ 9 h 223"/>
              <a:gd name="T6" fmla="*/ 822 w 822"/>
              <a:gd name="T7" fmla="*/ 34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2" h="223">
                <a:moveTo>
                  <a:pt x="0" y="223"/>
                </a:moveTo>
                <a:cubicBezTo>
                  <a:pt x="40" y="172"/>
                  <a:pt x="80" y="121"/>
                  <a:pt x="128" y="85"/>
                </a:cubicBezTo>
                <a:cubicBezTo>
                  <a:pt x="176" y="49"/>
                  <a:pt x="175" y="18"/>
                  <a:pt x="291" y="9"/>
                </a:cubicBezTo>
                <a:cubicBezTo>
                  <a:pt x="407" y="0"/>
                  <a:pt x="632" y="26"/>
                  <a:pt x="822" y="34"/>
                </a:cubicBezTo>
              </a:path>
            </a:pathLst>
          </a:custGeom>
          <a:noFill/>
          <a:ln w="38100" cap="flat" cmpd="sng">
            <a:solidFill>
              <a:srgbClr val="CC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167" name="Oval 23"/>
          <p:cNvSpPr>
            <a:spLocks noChangeArrowheads="1"/>
          </p:cNvSpPr>
          <p:nvPr/>
        </p:nvSpPr>
        <p:spPr bwMode="auto">
          <a:xfrm>
            <a:off x="5634038" y="3443288"/>
            <a:ext cx="155575" cy="1587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6171" name="Group 27"/>
          <p:cNvGraphicFramePr>
            <a:graphicFrameLocks noGrp="1"/>
          </p:cNvGraphicFramePr>
          <p:nvPr/>
        </p:nvGraphicFramePr>
        <p:xfrm>
          <a:off x="187325" y="147638"/>
          <a:ext cx="3797300" cy="2463801"/>
        </p:xfrm>
        <a:graphic>
          <a:graphicData uri="http://schemas.openxmlformats.org/drawingml/2006/table">
            <a:tbl>
              <a:tblPr/>
              <a:tblGrid>
                <a:gridCol w="1265238"/>
                <a:gridCol w="1266825"/>
                <a:gridCol w="1265237"/>
              </a:tblGrid>
              <a:tr h="492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SimHei" pitchFamily="49" charset="-122"/>
                          <a:cs typeface="Arial" charset="0"/>
                        </a:rPr>
                        <a:t>死亡人數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Arial" charset="0"/>
                        </a:rPr>
                        <a:t>以色列人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Arial" charset="0"/>
                        </a:rPr>
                        <a:t>便雅憫人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Arial" charset="0"/>
                        </a:rPr>
                        <a:t>第一天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Arial" charset="0"/>
                        </a:rPr>
                        <a:t>22,000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Arial" charset="0"/>
                        </a:rPr>
                        <a:t>--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Hei" pitchFamily="49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Arial" charset="0"/>
                        </a:rPr>
                        <a:t>第二天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Arial" charset="0"/>
                        </a:rPr>
                        <a:t>18,000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Hei" pitchFamily="49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Arial" charset="0"/>
                        </a:rPr>
                        <a:t>--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Hei" pitchFamily="49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Arial" charset="0"/>
                        </a:rPr>
                        <a:t>第三天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Arial" charset="0"/>
                        </a:rPr>
                        <a:t>~30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Hei" pitchFamily="49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Arial" charset="0"/>
                        </a:rPr>
                        <a:t>25,100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Hei" pitchFamily="49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Arial" charset="0"/>
                        </a:rPr>
                        <a:t>總計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Arial" charset="0"/>
                        </a:rPr>
                        <a:t>40,000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Hei" pitchFamily="49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Arial" charset="0"/>
                        </a:rPr>
                        <a:t>25,100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Hei" pitchFamily="49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63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776015"/>
              </p:ext>
            </p:extLst>
          </p:nvPr>
        </p:nvGraphicFramePr>
        <p:xfrm>
          <a:off x="917575" y="685800"/>
          <a:ext cx="7488238" cy="4064000"/>
        </p:xfrm>
        <a:graphic>
          <a:graphicData uri="http://schemas.openxmlformats.org/drawingml/2006/table">
            <a:tbl>
              <a:tblPr/>
              <a:tblGrid>
                <a:gridCol w="3563938"/>
                <a:gridCol w="1854200"/>
                <a:gridCol w="20701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事件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死亡人數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經文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8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可拉黨叛逆遭瘟疫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14,700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民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以色列人拜巴力毗珥遭瘟疫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24,000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民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耶弗他殺敗以法蓮人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42,000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士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便雅憫人殺敗十一支派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40,000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士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十一支派幾乎剿滅便雅憫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25,100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士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約櫃被擄以色列人陣亡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30,000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撒上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押沙龍內亂叛軍被殺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20,000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撒下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大衛數點百姓引起瘟疫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70,000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撒下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北國比加殺敗南國亞哈斯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120,000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代下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20" name="Text Box 48"/>
          <p:cNvSpPr txBox="1">
            <a:spLocks noChangeArrowheads="1"/>
          </p:cNvSpPr>
          <p:nvPr/>
        </p:nvSpPr>
        <p:spPr bwMode="auto">
          <a:xfrm>
            <a:off x="2935288" y="76200"/>
            <a:ext cx="3232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ea typeface="SimHei" pitchFamily="49" charset="-122"/>
              </a:rPr>
              <a:t>以色列人重大死亡事件</a:t>
            </a:r>
          </a:p>
        </p:txBody>
      </p:sp>
      <p:sp>
        <p:nvSpPr>
          <p:cNvPr id="2" name="Right Bracket 1"/>
          <p:cNvSpPr/>
          <p:nvPr/>
        </p:nvSpPr>
        <p:spPr>
          <a:xfrm>
            <a:off x="4555717" y="2362200"/>
            <a:ext cx="228600" cy="685800"/>
          </a:xfrm>
          <a:prstGeom prst="rightBracke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693622" y="2286000"/>
            <a:ext cx="646331" cy="8810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000" b="1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三天</a:t>
            </a:r>
            <a:endParaRPr lang="en-US" sz="3000" b="1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4876800"/>
            <a:ext cx="54425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南京大屠殺 三十萬人 </a:t>
            </a:r>
            <a:r>
              <a:rPr lang="en-US" altLang="zh-TW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六週</a:t>
            </a:r>
            <a:r>
              <a:rPr lang="en-US" altLang="zh-TW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盧旺達滅族一百萬人</a:t>
            </a:r>
            <a:r>
              <a:rPr lang="en-US" altLang="zh-TW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一百天內</a:t>
            </a:r>
            <a:r>
              <a:rPr lang="en-US" altLang="zh-TW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0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2292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76200"/>
            <a:ext cx="3108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17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21</a:t>
            </a:r>
            <a:r>
              <a:rPr lang="zh-TW" alt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609600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愛能恢復合一，愛替別人著想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" y="1167825"/>
            <a:ext cx="7571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但愛卻是長期累積，不是半刻建立起來的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000" y="1701225"/>
            <a:ext cx="78502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今天教會用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program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或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project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來建立合一，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當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project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結束時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,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合一也完了。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" y="2691825"/>
            <a:ext cx="88024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教會也不是以道理來建立合一，因為道理壓制人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2050" name="Picture 2" descr="C:\Users\Balex\AppData\Local\Microsoft\Windows\Temporary Internet Files\Content.IE5\Q8KT34YX\MP900440288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1401"/>
            <a:ext cx="5638800" cy="327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86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06" name="Rectangle 82"/>
          <p:cNvSpPr>
            <a:spLocks noChangeArrowheads="1"/>
          </p:cNvSpPr>
          <p:nvPr/>
        </p:nvSpPr>
        <p:spPr bwMode="auto">
          <a:xfrm>
            <a:off x="0" y="5930900"/>
            <a:ext cx="9144000" cy="927100"/>
          </a:xfrm>
          <a:prstGeom prst="rect">
            <a:avLst/>
          </a:prstGeom>
          <a:solidFill>
            <a:srgbClr val="6633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307" name="Text Box 83"/>
          <p:cNvSpPr txBox="1">
            <a:spLocks noChangeArrowheads="1"/>
          </p:cNvSpPr>
          <p:nvPr/>
        </p:nvSpPr>
        <p:spPr bwMode="auto">
          <a:xfrm>
            <a:off x="2697163" y="6124575"/>
            <a:ext cx="3751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ea typeface="SimHei" pitchFamily="49" charset="-122"/>
              </a:rPr>
              <a:t>兩者相差：</a:t>
            </a:r>
            <a:r>
              <a:rPr lang="en-US" altLang="zh-TW" sz="2400">
                <a:solidFill>
                  <a:srgbClr val="FFFFFF"/>
                </a:solidFill>
                <a:ea typeface="新細明體" pitchFamily="18" charset="-120"/>
              </a:rPr>
              <a:t>573 – 480 = </a:t>
            </a:r>
            <a:r>
              <a:rPr lang="en-US" altLang="zh-TW" sz="2400">
                <a:solidFill>
                  <a:srgbClr val="FFFF00"/>
                </a:solidFill>
                <a:ea typeface="新細明體" pitchFamily="18" charset="-120"/>
              </a:rPr>
              <a:t>93</a:t>
            </a:r>
          </a:p>
        </p:txBody>
      </p:sp>
      <p:sp>
        <p:nvSpPr>
          <p:cNvPr id="52267" name="Rectangle 43"/>
          <p:cNvSpPr>
            <a:spLocks noChangeArrowheads="1"/>
          </p:cNvSpPr>
          <p:nvPr/>
        </p:nvSpPr>
        <p:spPr bwMode="auto">
          <a:xfrm>
            <a:off x="608013" y="260350"/>
            <a:ext cx="7867650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zh-TW" altLang="en-US" sz="2000" dirty="0">
                <a:solidFill>
                  <a:srgbClr val="000000"/>
                </a:solidFill>
                <a:ea typeface="SimHei" pitchFamily="49" charset="-122"/>
                <a:cs typeface="Times New Roman" pitchFamily="18" charset="0"/>
              </a:rPr>
              <a:t>以色列人出埃及地後</a:t>
            </a:r>
            <a:r>
              <a:rPr lang="zh-TW" altLang="en-US" sz="2000" dirty="0">
                <a:solidFill>
                  <a:srgbClr val="CC0000"/>
                </a:solidFill>
                <a:ea typeface="SimHei" pitchFamily="49" charset="-122"/>
                <a:cs typeface="Times New Roman" pitchFamily="18" charset="0"/>
              </a:rPr>
              <a:t>四百八十年</a:t>
            </a:r>
            <a:r>
              <a:rPr lang="zh-TW" altLang="en-US" sz="2000" dirty="0">
                <a:solidFill>
                  <a:srgbClr val="000000"/>
                </a:solidFill>
                <a:ea typeface="SimHei" pitchFamily="49" charset="-122"/>
                <a:cs typeface="Times New Roman" pitchFamily="18" charset="0"/>
              </a:rPr>
              <a:t>，所羅門作以色列王第四年西弗月，就是二月，開工建造耶和華的殿。</a:t>
            </a:r>
            <a:r>
              <a:rPr lang="zh-TW" altLang="en-US" sz="2000" dirty="0">
                <a:solidFill>
                  <a:srgbClr val="808080"/>
                </a:solidFill>
                <a:ea typeface="SimHei" pitchFamily="49" charset="-122"/>
                <a:cs typeface="Times New Roman" pitchFamily="18" charset="0"/>
              </a:rPr>
              <a:t>（王上</a:t>
            </a:r>
            <a:r>
              <a:rPr lang="en-US" altLang="zh-TW" sz="2000" dirty="0">
                <a:solidFill>
                  <a:srgbClr val="808080"/>
                </a:solidFill>
                <a:ea typeface="SimHei" pitchFamily="49" charset="-122"/>
                <a:cs typeface="Times New Roman" pitchFamily="18" charset="0"/>
              </a:rPr>
              <a:t>6:1</a:t>
            </a:r>
            <a:r>
              <a:rPr lang="zh-TW" altLang="en-US" sz="2000" dirty="0">
                <a:solidFill>
                  <a:srgbClr val="808080"/>
                </a:solidFill>
                <a:ea typeface="SimHei" pitchFamily="49" charset="-122"/>
                <a:cs typeface="Times New Roman" pitchFamily="18" charset="0"/>
              </a:rPr>
              <a:t>） </a:t>
            </a:r>
            <a:r>
              <a:rPr lang="zh-TW" altLang="en-US" sz="2000" dirty="0">
                <a:solidFill>
                  <a:srgbClr val="000000"/>
                </a:solidFill>
                <a:ea typeface="SimHei" pitchFamily="49" charset="-122"/>
                <a:cs typeface="Times New Roman" pitchFamily="18" charset="0"/>
              </a:rPr>
              <a:t> 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zh-TW" altLang="en-US" sz="2000" dirty="0">
                <a:solidFill>
                  <a:srgbClr val="000000"/>
                </a:solidFill>
                <a:ea typeface="SimHei" pitchFamily="49" charset="-122"/>
                <a:cs typeface="Times New Roman" pitchFamily="18" charset="0"/>
              </a:rPr>
              <a:t>既滅了迦南地七族的人，就把那地分給他們為業；此後給他們設立士師，約有</a:t>
            </a:r>
            <a:r>
              <a:rPr lang="zh-TW" altLang="en-US" sz="2000" dirty="0">
                <a:solidFill>
                  <a:srgbClr val="CC0000"/>
                </a:solidFill>
                <a:ea typeface="SimHei" pitchFamily="49" charset="-122"/>
                <a:cs typeface="Times New Roman" pitchFamily="18" charset="0"/>
              </a:rPr>
              <a:t>四百五十年</a:t>
            </a:r>
            <a:r>
              <a:rPr lang="zh-TW" altLang="en-US" sz="2000" dirty="0">
                <a:solidFill>
                  <a:srgbClr val="000000"/>
                </a:solidFill>
                <a:ea typeface="SimHei" pitchFamily="49" charset="-122"/>
                <a:cs typeface="Times New Roman" pitchFamily="18" charset="0"/>
              </a:rPr>
              <a:t>，直到先知撒母耳的時候。</a:t>
            </a:r>
            <a:r>
              <a:rPr lang="zh-TW" altLang="en-US" sz="2000" dirty="0">
                <a:solidFill>
                  <a:srgbClr val="808080"/>
                </a:solidFill>
                <a:ea typeface="SimHei" pitchFamily="49" charset="-122"/>
                <a:cs typeface="Times New Roman" pitchFamily="18" charset="0"/>
              </a:rPr>
              <a:t>（徒</a:t>
            </a:r>
            <a:r>
              <a:rPr lang="en-US" altLang="zh-TW" sz="2000" dirty="0">
                <a:solidFill>
                  <a:srgbClr val="808080"/>
                </a:solidFill>
                <a:ea typeface="SimHei" pitchFamily="49" charset="-122"/>
                <a:cs typeface="Times New Roman" pitchFamily="18" charset="0"/>
              </a:rPr>
              <a:t>13:19-20</a:t>
            </a:r>
            <a:r>
              <a:rPr lang="zh-TW" altLang="en-US" sz="2000" dirty="0">
                <a:solidFill>
                  <a:srgbClr val="808080"/>
                </a:solidFill>
                <a:ea typeface="SimHei" pitchFamily="49" charset="-122"/>
                <a:cs typeface="Times New Roman" pitchFamily="18" charset="0"/>
              </a:rPr>
              <a:t>）</a:t>
            </a:r>
          </a:p>
        </p:txBody>
      </p:sp>
      <p:graphicFrame>
        <p:nvGraphicFramePr>
          <p:cNvPr id="52268" name="Group 44"/>
          <p:cNvGraphicFramePr>
            <a:graphicFrameLocks noGrp="1"/>
          </p:cNvGraphicFramePr>
          <p:nvPr/>
        </p:nvGraphicFramePr>
        <p:xfrm>
          <a:off x="2003425" y="2414588"/>
          <a:ext cx="4268788" cy="2773680"/>
        </p:xfrm>
        <a:graphic>
          <a:graphicData uri="http://schemas.openxmlformats.org/drawingml/2006/table">
            <a:tbl>
              <a:tblPr/>
              <a:tblGrid>
                <a:gridCol w="3006725"/>
                <a:gridCol w="1262063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時期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年數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9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出埃及 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  <a:sym typeface="Wingdings" pitchFamily="2" charset="2"/>
                        </a:rPr>
                        <a:t> 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進迦南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進迦南 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  <a:sym typeface="Wingdings" pitchFamily="2" charset="2"/>
                        </a:rPr>
                        <a:t> 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撒母耳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掃羅作王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大衛作王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所羅門登基 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  <a:sym typeface="Wingdings" pitchFamily="2" charset="2"/>
                        </a:rPr>
                        <a:t> 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聖殿開工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合計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573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  <p:sp>
        <p:nvSpPr>
          <p:cNvPr id="52297" name="Line 73"/>
          <p:cNvSpPr>
            <a:spLocks noChangeShapeType="1"/>
          </p:cNvSpPr>
          <p:nvPr/>
        </p:nvSpPr>
        <p:spPr bwMode="auto">
          <a:xfrm>
            <a:off x="2335213" y="2147888"/>
            <a:ext cx="4695825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298" name="Line 74"/>
          <p:cNvSpPr>
            <a:spLocks noChangeShapeType="1"/>
          </p:cNvSpPr>
          <p:nvPr/>
        </p:nvSpPr>
        <p:spPr bwMode="auto">
          <a:xfrm>
            <a:off x="7031038" y="2147888"/>
            <a:ext cx="0" cy="1260475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299" name="Line 75"/>
          <p:cNvSpPr>
            <a:spLocks noChangeShapeType="1"/>
          </p:cNvSpPr>
          <p:nvPr/>
        </p:nvSpPr>
        <p:spPr bwMode="auto">
          <a:xfrm flipH="1">
            <a:off x="6091238" y="3408363"/>
            <a:ext cx="939800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300" name="Line 76"/>
          <p:cNvSpPr>
            <a:spLocks noChangeShapeType="1"/>
          </p:cNvSpPr>
          <p:nvPr/>
        </p:nvSpPr>
        <p:spPr bwMode="auto">
          <a:xfrm flipV="1">
            <a:off x="2335213" y="1965325"/>
            <a:ext cx="0" cy="182563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301" name="AutoShape 77"/>
          <p:cNvSpPr>
            <a:spLocks/>
          </p:cNvSpPr>
          <p:nvPr/>
        </p:nvSpPr>
        <p:spPr bwMode="auto">
          <a:xfrm>
            <a:off x="1752600" y="2840038"/>
            <a:ext cx="152400" cy="1905000"/>
          </a:xfrm>
          <a:prstGeom prst="leftBrace">
            <a:avLst>
              <a:gd name="adj1" fmla="val 1041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302" name="Text Box 78"/>
          <p:cNvSpPr txBox="1">
            <a:spLocks noChangeArrowheads="1"/>
          </p:cNvSpPr>
          <p:nvPr/>
        </p:nvSpPr>
        <p:spPr bwMode="auto">
          <a:xfrm>
            <a:off x="958850" y="3602038"/>
            <a:ext cx="793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CC0000"/>
                </a:solidFill>
                <a:ea typeface="新細明體" pitchFamily="18" charset="-120"/>
              </a:rPr>
              <a:t>480</a:t>
            </a:r>
            <a:r>
              <a:rPr lang="zh-TW" altLang="en-US">
                <a:solidFill>
                  <a:srgbClr val="CC0000"/>
                </a:solidFill>
                <a:ea typeface="SimHei" pitchFamily="49" charset="-122"/>
              </a:rPr>
              <a:t>年</a:t>
            </a:r>
          </a:p>
        </p:txBody>
      </p:sp>
      <p:sp>
        <p:nvSpPr>
          <p:cNvPr id="52265" name="AutoShape 41"/>
          <p:cNvSpPr>
            <a:spLocks noChangeArrowheads="1"/>
          </p:cNvSpPr>
          <p:nvPr/>
        </p:nvSpPr>
        <p:spPr bwMode="auto">
          <a:xfrm>
            <a:off x="2514600" y="5334000"/>
            <a:ext cx="1411288" cy="392113"/>
          </a:xfrm>
          <a:prstGeom prst="wedgeRectCallout">
            <a:avLst>
              <a:gd name="adj1" fmla="val 76884"/>
              <a:gd name="adj2" fmla="val 181579"/>
            </a:avLst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實際的年日</a:t>
            </a:r>
          </a:p>
        </p:txBody>
      </p:sp>
      <p:sp>
        <p:nvSpPr>
          <p:cNvPr id="52266" name="AutoShape 42"/>
          <p:cNvSpPr>
            <a:spLocks noChangeArrowheads="1"/>
          </p:cNvSpPr>
          <p:nvPr/>
        </p:nvSpPr>
        <p:spPr bwMode="auto">
          <a:xfrm>
            <a:off x="4038600" y="5334000"/>
            <a:ext cx="2130425" cy="392113"/>
          </a:xfrm>
          <a:prstGeom prst="wedgeRectCallout">
            <a:avLst>
              <a:gd name="adj1" fmla="val 12296"/>
              <a:gd name="adj2" fmla="val 169435"/>
            </a:avLst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神眼中算數的年日</a:t>
            </a:r>
          </a:p>
        </p:txBody>
      </p:sp>
      <p:sp>
        <p:nvSpPr>
          <p:cNvPr id="52303" name="AutoShape 79"/>
          <p:cNvSpPr>
            <a:spLocks noChangeArrowheads="1"/>
          </p:cNvSpPr>
          <p:nvPr/>
        </p:nvSpPr>
        <p:spPr bwMode="auto">
          <a:xfrm>
            <a:off x="6248400" y="5334000"/>
            <a:ext cx="2130425" cy="392113"/>
          </a:xfrm>
          <a:prstGeom prst="wedgeRectCallout">
            <a:avLst>
              <a:gd name="adj1" fmla="val -45380"/>
              <a:gd name="adj2" fmla="val 179958"/>
            </a:avLst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itchFamily="49" charset="-122"/>
              </a:rPr>
              <a:t>被仇敵吞吃的年日</a:t>
            </a:r>
          </a:p>
        </p:txBody>
      </p:sp>
    </p:spTree>
    <p:extLst>
      <p:ext uri="{BB962C8B-B14F-4D97-AF65-F5344CB8AC3E}">
        <p14:creationId xmlns:p14="http://schemas.microsoft.com/office/powerpoint/2010/main" val="397695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5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5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97" grpId="0" animBg="1"/>
      <p:bldP spid="52298" grpId="0" animBg="1"/>
      <p:bldP spid="52301" grpId="0" animBg="1"/>
      <p:bldP spid="52302" grpId="0"/>
      <p:bldP spid="5226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Group 2"/>
          <p:cNvGraphicFramePr>
            <a:graphicFrameLocks noGrp="1"/>
          </p:cNvGraphicFramePr>
          <p:nvPr/>
        </p:nvGraphicFramePr>
        <p:xfrm>
          <a:off x="1411288" y="803275"/>
          <a:ext cx="6321425" cy="3169920"/>
        </p:xfrm>
        <a:graphic>
          <a:graphicData uri="http://schemas.openxmlformats.org/drawingml/2006/table">
            <a:tbl>
              <a:tblPr/>
              <a:tblGrid>
                <a:gridCol w="5180012"/>
                <a:gridCol w="1141413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被外邦壓迫時期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年數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9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米所波大米王古珊利薩田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（士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3:8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摩押王伊磯倫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（士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3:14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迦南王耶賓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（士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4:3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米甸人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（士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6:1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非利士人和亞捫人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（與以下同期，士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10:8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(18)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非利士人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（士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13:1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合計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Hei" pitchFamily="49" charset="-122"/>
                          <a:cs typeface="Times New Roman" pitchFamily="18" charset="0"/>
                        </a:rPr>
                        <a:t>93</a:t>
                      </a:r>
                      <a:endParaRPr kumimoji="0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Hei" pitchFamily="49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  <p:sp>
        <p:nvSpPr>
          <p:cNvPr id="45087" name="Oval 31"/>
          <p:cNvSpPr>
            <a:spLocks noChangeArrowheads="1"/>
          </p:cNvSpPr>
          <p:nvPr/>
        </p:nvSpPr>
        <p:spPr bwMode="auto">
          <a:xfrm>
            <a:off x="6684963" y="3492500"/>
            <a:ext cx="939800" cy="5683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5092" name="Rectangle 36"/>
          <p:cNvSpPr>
            <a:spLocks noChangeArrowheads="1"/>
          </p:cNvSpPr>
          <p:nvPr/>
        </p:nvSpPr>
        <p:spPr bwMode="auto">
          <a:xfrm>
            <a:off x="0" y="5930900"/>
            <a:ext cx="9144000" cy="927100"/>
          </a:xfrm>
          <a:prstGeom prst="rect">
            <a:avLst/>
          </a:prstGeom>
          <a:solidFill>
            <a:srgbClr val="6633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5093" name="Text Box 37"/>
          <p:cNvSpPr txBox="1">
            <a:spLocks noChangeArrowheads="1"/>
          </p:cNvSpPr>
          <p:nvPr/>
        </p:nvSpPr>
        <p:spPr bwMode="auto">
          <a:xfrm>
            <a:off x="2697163" y="6124575"/>
            <a:ext cx="3751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ea typeface="SimHei" pitchFamily="49" charset="-122"/>
              </a:rPr>
              <a:t>兩者相差：</a:t>
            </a:r>
            <a:r>
              <a:rPr lang="en-US" altLang="zh-TW" sz="2400">
                <a:solidFill>
                  <a:srgbClr val="FFFFFF"/>
                </a:solidFill>
                <a:ea typeface="新細明體" pitchFamily="18" charset="-120"/>
              </a:rPr>
              <a:t>573 – 480 = </a:t>
            </a:r>
            <a:r>
              <a:rPr lang="en-US" altLang="zh-TW" sz="2400">
                <a:solidFill>
                  <a:srgbClr val="FFFF00"/>
                </a:solidFill>
                <a:ea typeface="新細明體" pitchFamily="18" charset="-120"/>
              </a:rPr>
              <a:t>93</a:t>
            </a:r>
          </a:p>
        </p:txBody>
      </p:sp>
    </p:spTree>
    <p:extLst>
      <p:ext uri="{BB962C8B-B14F-4D97-AF65-F5344CB8AC3E}">
        <p14:creationId xmlns:p14="http://schemas.microsoft.com/office/powerpoint/2010/main" val="309276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8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987425" y="815975"/>
            <a:ext cx="7318375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他們貪而無厭，食物還在他們口中的時候，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神的怒氣就向他們上騰，殺了他們內中的肥壯人，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打倒以色列的少年人。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雖是這樣，他們仍舊犯罪，不信他奇妙的作為。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4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因此，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他叫他們的日子全歸虛空，叫他們的年歲盡屬驚恐</a:t>
            </a:r>
            <a:r>
              <a:rPr lang="zh-TW" altLang="en-US" sz="2000" dirty="0" smtClean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。</a:t>
            </a:r>
            <a:endParaRPr lang="en-US" altLang="zh-TW" sz="2000" dirty="0" smtClean="0">
              <a:solidFill>
                <a:srgbClr val="CC0000"/>
              </a:solidFill>
              <a:latin typeface="SimHei" pitchFamily="49" charset="-122"/>
              <a:ea typeface="SimHei" pitchFamily="49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40000"/>
              </a:spcAft>
            </a:pPr>
            <a:endParaRPr lang="en-US" altLang="zh-TW" sz="2000" dirty="0">
              <a:solidFill>
                <a:srgbClr val="CC0000"/>
              </a:solidFill>
              <a:latin typeface="SimHei" pitchFamily="49" charset="-122"/>
              <a:ea typeface="SimHei" pitchFamily="49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40000"/>
              </a:spcAft>
            </a:pPr>
            <a:endParaRPr lang="en-US" altLang="zh-TW" sz="2000" dirty="0" smtClean="0">
              <a:solidFill>
                <a:srgbClr val="CC0000"/>
              </a:solidFill>
              <a:latin typeface="SimHei" pitchFamily="49" charset="-122"/>
              <a:ea typeface="SimHei" pitchFamily="49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40000"/>
              </a:spcAft>
            </a:pPr>
            <a:endParaRPr lang="en-US" altLang="zh-TW" sz="2000" dirty="0">
              <a:solidFill>
                <a:srgbClr val="CC0000"/>
              </a:solidFill>
              <a:latin typeface="SimHei" pitchFamily="49" charset="-122"/>
              <a:ea typeface="SimHei" pitchFamily="49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40000"/>
              </a:spcAft>
            </a:pPr>
            <a:endParaRPr lang="en-US" altLang="zh-TW" sz="2000" dirty="0" smtClean="0">
              <a:solidFill>
                <a:srgbClr val="CC0000"/>
              </a:solidFill>
              <a:latin typeface="SimHei" pitchFamily="49" charset="-122"/>
              <a:ea typeface="SimHei" pitchFamily="49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40000"/>
              </a:spcAft>
            </a:pPr>
            <a:endParaRPr lang="en-US" altLang="zh-TW" sz="2000" dirty="0">
              <a:solidFill>
                <a:srgbClr val="CC0000"/>
              </a:solidFill>
              <a:latin typeface="SimHei" pitchFamily="49" charset="-122"/>
              <a:ea typeface="SimHei" pitchFamily="49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40000"/>
              </a:spcAft>
            </a:pPr>
            <a:endParaRPr lang="zh-TW" altLang="en-US" sz="2000" dirty="0">
              <a:solidFill>
                <a:srgbClr val="CC0000"/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87425" y="3051175"/>
            <a:ext cx="76200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我們一生的年日是七十歲，若是強壯可到八十歲；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但其中所矜誇的不過是勞苦愁煩，轉眼成空，我們便如飛而去。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誰曉得你怒氣的權勢？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誰按著你該受的敬畏曉得你的忿怒呢？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求你指教我們怎樣數算自己的日子，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好叫我們得著智慧的心。</a:t>
            </a:r>
            <a:r>
              <a:rPr lang="en-US" altLang="zh-TW" sz="2000" dirty="0">
                <a:solidFill>
                  <a:srgbClr val="808080"/>
                </a:solidFill>
                <a:latin typeface="SimHei" pitchFamily="49" charset="-122"/>
                <a:ea typeface="新細明體" pitchFamily="18" charset="-120"/>
              </a:rPr>
              <a:t>(</a:t>
            </a:r>
            <a:r>
              <a:rPr lang="zh-TW" altLang="en-US" sz="2000" dirty="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詩</a:t>
            </a:r>
            <a:r>
              <a:rPr lang="en-US" altLang="zh-TW" sz="2000" dirty="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90:10</a:t>
            </a:r>
            <a:r>
              <a:rPr lang="en-US" altLang="zh-TW" sz="2000" dirty="0">
                <a:solidFill>
                  <a:srgbClr val="808080"/>
                </a:solidFill>
                <a:latin typeface="SimHei" pitchFamily="49" charset="-122"/>
                <a:ea typeface="新細明體" pitchFamily="18" charset="-120"/>
              </a:rPr>
              <a:t>-12)</a:t>
            </a:r>
            <a:endParaRPr lang="zh-TW" altLang="en-US" sz="2000" dirty="0">
              <a:solidFill>
                <a:srgbClr val="808080"/>
              </a:solidFill>
              <a:latin typeface="SimHei" pitchFamily="49" charset="-122"/>
              <a:ea typeface="SimHei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311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3137</TotalTime>
  <Words>2291</Words>
  <Application>Microsoft Office PowerPoint</Application>
  <PresentationFormat>On-screen Show (4:3)</PresentationFormat>
  <Paragraphs>239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Office Theme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52</cp:revision>
  <dcterms:created xsi:type="dcterms:W3CDTF">2013-10-17T02:36:30Z</dcterms:created>
  <dcterms:modified xsi:type="dcterms:W3CDTF">2013-10-27T02:59:25Z</dcterms:modified>
</cp:coreProperties>
</file>