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63" r:id="rId5"/>
    <p:sldId id="272" r:id="rId6"/>
    <p:sldId id="257" r:id="rId7"/>
    <p:sldId id="274" r:id="rId8"/>
    <p:sldId id="275" r:id="rId9"/>
    <p:sldId id="271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7" r:id="rId18"/>
    <p:sldId id="278" r:id="rId19"/>
    <p:sldId id="259" r:id="rId20"/>
    <p:sldId id="282" r:id="rId21"/>
    <p:sldId id="284" r:id="rId22"/>
    <p:sldId id="285" r:id="rId23"/>
    <p:sldId id="260" r:id="rId24"/>
    <p:sldId id="262" r:id="rId25"/>
    <p:sldId id="279" r:id="rId26"/>
    <p:sldId id="280" r:id="rId27"/>
    <p:sldId id="281" r:id="rId28"/>
    <p:sldId id="286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66FFCC"/>
    <a:srgbClr val="FFFF99"/>
    <a:srgbClr val="002600"/>
    <a:srgbClr val="FFCCCC"/>
    <a:srgbClr val="004800"/>
    <a:srgbClr val="001A00"/>
    <a:srgbClr val="000800"/>
    <a:srgbClr val="BEE395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86DAA-9E50-410F-87AC-A281D54270C7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F9BF-165E-4985-8B2E-32C623CF2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02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86DAA-9E50-410F-87AC-A281D54270C7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F9BF-165E-4985-8B2E-32C623CF2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949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86DAA-9E50-410F-87AC-A281D54270C7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F9BF-165E-4985-8B2E-32C623CF2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682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86DAA-9E50-410F-87AC-A281D54270C7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F9BF-165E-4985-8B2E-32C623CF2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1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86DAA-9E50-410F-87AC-A281D54270C7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F9BF-165E-4985-8B2E-32C623CF2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371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86DAA-9E50-410F-87AC-A281D54270C7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F9BF-165E-4985-8B2E-32C623CF2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767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86DAA-9E50-410F-87AC-A281D54270C7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F9BF-165E-4985-8B2E-32C623CF2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921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86DAA-9E50-410F-87AC-A281D54270C7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F9BF-165E-4985-8B2E-32C623CF2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096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86DAA-9E50-410F-87AC-A281D54270C7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F9BF-165E-4985-8B2E-32C623CF2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167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86DAA-9E50-410F-87AC-A281D54270C7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F9BF-165E-4985-8B2E-32C623CF2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95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86DAA-9E50-410F-87AC-A281D54270C7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F9BF-165E-4985-8B2E-32C623CF2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639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677106-D76C-4E49-8D5A-765A43F6BCC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897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EEB7DC-BD9E-4BA8-9E16-5A113E873FD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4771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193F1A-63BD-486D-8685-B70F3E27034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2764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F67A4C-8333-4FA8-A2C8-D885C716793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941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4B3537-BAD9-44ED-A7FC-8C5E1BCFD47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1222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86637E-B5E1-4549-853C-61AC7F195A1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2156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A13B3B-82CF-4904-8D4A-D6C1504244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3384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3F2A61-D38F-45E8-91A0-ADE385801E6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3186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B59BA4-DE82-4D93-BFB3-8EB3AEF136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583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442DCA-728E-4101-AB6A-46865D1AC21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1064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DB9A53-2919-4BB8-A42C-8B32CB63318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2002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D477-D4BB-4090-A722-80E32B14F8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5008-DD68-45E8-B41C-C5F8FBA70A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4316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D477-D4BB-4090-A722-80E32B14F8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5008-DD68-45E8-B41C-C5F8FBA70A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4364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D477-D4BB-4090-A722-80E32B14F8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5008-DD68-45E8-B41C-C5F8FBA70A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4390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D477-D4BB-4090-A722-80E32B14F8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5008-DD68-45E8-B41C-C5F8FBA70A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6408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D477-D4BB-4090-A722-80E32B14F8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5008-DD68-45E8-B41C-C5F8FBA70A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7116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D477-D4BB-4090-A722-80E32B14F8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5008-DD68-45E8-B41C-C5F8FBA70A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9083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D477-D4BB-4090-A722-80E32B14F8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5008-DD68-45E8-B41C-C5F8FBA70A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0050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D477-D4BB-4090-A722-80E32B14F8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5008-DD68-45E8-B41C-C5F8FBA70A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7637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D477-D4BB-4090-A722-80E32B14F8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5008-DD68-45E8-B41C-C5F8FBA70A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6546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D477-D4BB-4090-A722-80E32B14F8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5008-DD68-45E8-B41C-C5F8FBA70A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0284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D477-D4BB-4090-A722-80E32B14F8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5008-DD68-45E8-B41C-C5F8FBA70A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547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86DAA-9E50-410F-87AC-A281D54270C7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45F9BF-165E-4985-8B2E-32C623CF2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174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3A699AD-8246-4A95-B8B6-AF6B3F7D2FD5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89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0D477-D4BB-4090-A722-80E32B14F8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85008-DD68-45E8-B41C-C5F8FBA70A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455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.jpeg"/><Relationship Id="rId5" Type="http://schemas.openxmlformats.org/officeDocument/2006/relationships/image" Target="../media/image16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2.bp.blogspot.com/-diB3uENRKTQ/UACVWUKeFrI/AAAAAAAABQk/YehZlY5CUKY/s1600/BooksoftheBible_Judges_slide1x_365_y_2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48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67000" y="4572000"/>
            <a:ext cx="38411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士師記</a:t>
            </a:r>
            <a:r>
              <a:rPr lang="en-US" altLang="zh-TW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9</a:t>
            </a:r>
            <a:r>
              <a:rPr lang="zh-TW" alt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至</a:t>
            </a:r>
            <a:r>
              <a:rPr lang="en-US" altLang="zh-TW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12</a:t>
            </a:r>
            <a:r>
              <a:rPr lang="zh-TW" alt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章</a:t>
            </a:r>
            <a:endParaRPr lang="en-US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17247" y="5257800"/>
            <a:ext cx="4288353" cy="707886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chemeClr val="accent3">
                    <a:lumMod val="75000"/>
                  </a:schemeClr>
                </a:solidFill>
                <a:latin typeface="華康魏碑體 Std W7" pitchFamily="66" charset="-120"/>
                <a:ea typeface="華康魏碑體 Std W7" pitchFamily="66" charset="-120"/>
              </a:rPr>
              <a:t>屬靈與屬血氣之別</a:t>
            </a:r>
            <a:endParaRPr lang="en-US" sz="4000" dirty="0">
              <a:solidFill>
                <a:schemeClr val="accent3">
                  <a:lumMod val="75000"/>
                </a:schemeClr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7031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67185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 </a:t>
            </a:r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9</a:t>
            </a:r>
            <a:r>
              <a:rPr lang="zh-TW" altLang="en-US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至</a:t>
            </a:r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12</a:t>
            </a:r>
            <a:r>
              <a:rPr lang="zh-TW" altLang="en-US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章   </a:t>
            </a:r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屬靈與屬血氣</a:t>
            </a:r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3200" dirty="0">
              <a:solidFill>
                <a:srgbClr val="F7964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609600"/>
            <a:ext cx="15327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一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.</a:t>
            </a:r>
            <a:r>
              <a:rPr lang="zh-TW" altLang="en-US" sz="32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前言</a:t>
            </a:r>
            <a:endParaRPr lang="en-US" sz="32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1200" y="14353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08074" y="1143000"/>
            <a:ext cx="37401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亞比米勒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與 </a:t>
            </a:r>
            <a:r>
              <a:rPr lang="zh-TW" altLang="en-US" sz="3200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耶弗他</a:t>
            </a:r>
            <a:endParaRPr lang="en-US" sz="3200" u="sng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0" y="1752600"/>
            <a:ext cx="21082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基甸的兒子</a:t>
            </a:r>
            <a:endParaRPr lang="en-US" altLang="zh-TW" sz="3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妾所生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71800" y="1752600"/>
            <a:ext cx="21082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基列的兒子</a:t>
            </a:r>
            <a:endParaRPr lang="en-US" altLang="zh-TW" sz="3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妓女所生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95851" y="2718137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屬血氣   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65493" y="2743200"/>
            <a:ext cx="95410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屬靈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75784" y="3301425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亞比米勒不是士師：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47800" y="3810000"/>
            <a:ext cx="7543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沒有記載神興起他，或神的靈降在他身上  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47800" y="4246602"/>
            <a:ext cx="7543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有惡魔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降在他身上 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(9:23)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47800" y="4703802"/>
            <a:ext cx="7543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是自己要起來統治人，自立不是神立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(9:1-6)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7800" y="5130225"/>
            <a:ext cx="76161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第</a:t>
            </a:r>
            <a:r>
              <a:rPr lang="en-US" altLang="zh-TW" sz="32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9</a:t>
            </a:r>
            <a:r>
              <a:rPr lang="zh-TW" altLang="en-US" sz="32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章乃全書最長，卻沒有提到廊的名字</a:t>
            </a:r>
            <a:endParaRPr lang="en-US" sz="32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3995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7" grpId="0"/>
      <p:bldP spid="18" grpId="0"/>
      <p:bldP spid="19" grpId="0"/>
      <p:bldP spid="15" grpId="0"/>
      <p:bldP spid="21" grpId="0"/>
      <p:bldP spid="22" grpId="0"/>
      <p:bldP spid="23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67185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 </a:t>
            </a:r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9</a:t>
            </a:r>
            <a:r>
              <a:rPr lang="zh-TW" altLang="en-US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至</a:t>
            </a:r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12</a:t>
            </a:r>
            <a:r>
              <a:rPr lang="zh-TW" altLang="en-US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章   </a:t>
            </a:r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屬靈與屬血氣</a:t>
            </a:r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3200" dirty="0">
              <a:solidFill>
                <a:srgbClr val="F7964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609600"/>
            <a:ext cx="27638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二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.</a:t>
            </a:r>
            <a:r>
              <a:rPr lang="zh-TW" altLang="en-US" sz="32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血氣的表現</a:t>
            </a:r>
            <a:endParaRPr lang="en-US" sz="32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08074" y="1143000"/>
            <a:ext cx="79496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A.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爭奪、挑釁、煽動─游說母舅、野心勃勃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14400" y="1625025"/>
            <a:ext cx="62744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B.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不擇手段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─黑錢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買兇、勾結匪徒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14399" y="2168433"/>
            <a:ext cx="66768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C.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殘酷兇悍─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殺害親人、焚燒示劍樓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14400" y="2691825"/>
            <a:ext cx="54777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D.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倚仗勢力─靠暴力解決一切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49542" y="3886200"/>
            <a:ext cx="710963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以七十舍客勒殺兄弟七十人</a:t>
            </a:r>
            <a:r>
              <a:rPr lang="zh-TW" alt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，</a:t>
            </a:r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一個男奴隸</a:t>
            </a:r>
            <a:endParaRPr lang="en-US" altLang="zh-TW" sz="30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值五十舍客勒 </a:t>
            </a:r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利</a:t>
            </a:r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27:3-7)</a:t>
            </a:r>
            <a:endParaRPr lang="en-US" sz="3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71600" y="3352800"/>
            <a:ext cx="61670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「以自己的勢力為神」</a:t>
            </a:r>
            <a:r>
              <a:rPr lang="en-US" altLang="zh-TW" sz="30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0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哈巴谷</a:t>
            </a:r>
            <a:r>
              <a:rPr lang="en-US" altLang="zh-TW" sz="30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1:11)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52600" y="4856202"/>
            <a:ext cx="74943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反抗人的最後亦遭人反抗，當初擁護你的人</a:t>
            </a:r>
            <a:endParaRPr lang="en-US" altLang="zh-TW" sz="30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反過來對付你</a:t>
            </a:r>
            <a:endParaRPr lang="en-US" sz="3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7827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0" grpId="0"/>
      <p:bldP spid="24" grpId="0"/>
      <p:bldP spid="25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StoryOTB081_p205_DeathOfAbimelech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2" y="61911"/>
            <a:ext cx="4562558" cy="38242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" name="Picture 2" descr="https://encrypted-tbn2.gstatic.com/images?q=tbn:ANd9GcQfbaBSefByQ8twvgM4AAq17onZxrVn_m-9r2JDrF-R9bxfPpm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804" y="2743200"/>
            <a:ext cx="4395497" cy="4038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TextBox 2"/>
          <p:cNvSpPr txBox="1"/>
          <p:nvPr/>
        </p:nvSpPr>
        <p:spPr>
          <a:xfrm>
            <a:off x="5037583" y="74974"/>
            <a:ext cx="413446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華康魏碑體 Std W7" pitchFamily="66" charset="-120"/>
                <a:ea typeface="華康魏碑體 Std W7" pitchFamily="66" charset="-120"/>
              </a:rPr>
              <a:t>用什麼量器量給人，</a:t>
            </a:r>
            <a:endParaRPr lang="en-US" altLang="zh-TW" sz="2800" dirty="0" smtClean="0"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2800" dirty="0" smtClean="0">
                <a:latin typeface="華康魏碑體 Std W7" pitchFamily="66" charset="-120"/>
                <a:ea typeface="華康魏碑體 Std W7" pitchFamily="66" charset="-120"/>
              </a:rPr>
              <a:t>別人也用什麼量器量給你</a:t>
            </a:r>
            <a:endParaRPr lang="en-US" altLang="zh-TW" sz="2800" dirty="0" smtClean="0"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2800" dirty="0" smtClean="0">
                <a:latin typeface="華康魏碑體 Std W7" pitchFamily="66" charset="-120"/>
                <a:ea typeface="華康魏碑體 Std W7" pitchFamily="66" charset="-120"/>
              </a:rPr>
              <a:t>                    </a:t>
            </a:r>
            <a:r>
              <a:rPr lang="en-US" altLang="zh-TW" sz="2800" dirty="0" smtClean="0">
                <a:latin typeface="華康魏碑體 Std W7" pitchFamily="66" charset="-120"/>
                <a:ea typeface="華康魏碑體 Std W7" pitchFamily="66" charset="-120"/>
              </a:rPr>
              <a:t>(</a:t>
            </a:r>
            <a:r>
              <a:rPr lang="zh-TW" altLang="en-US" sz="2800" dirty="0" smtClean="0">
                <a:latin typeface="華康魏碑體 Std W7" pitchFamily="66" charset="-120"/>
                <a:ea typeface="華康魏碑體 Std W7" pitchFamily="66" charset="-120"/>
              </a:rPr>
              <a:t>馬太</a:t>
            </a:r>
            <a:r>
              <a:rPr lang="en-US" altLang="zh-TW" sz="2800" dirty="0" smtClean="0">
                <a:latin typeface="華康魏碑體 Std W7" pitchFamily="66" charset="-120"/>
                <a:ea typeface="華康魏碑體 Std W7" pitchFamily="66" charset="-120"/>
              </a:rPr>
              <a:t>7:2)</a:t>
            </a:r>
            <a:endParaRPr lang="en-US" sz="2800" dirty="0">
              <a:latin typeface="華康魏碑體 Std W7" pitchFamily="66" charset="-120"/>
              <a:ea typeface="華康魏碑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9794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4" name="Picture 4" descr="HT2085-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3" y="452438"/>
            <a:ext cx="7229475" cy="59515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07525" name="AutoShape 5"/>
          <p:cNvSpPr>
            <a:spLocks noChangeArrowheads="1"/>
          </p:cNvSpPr>
          <p:nvPr/>
        </p:nvSpPr>
        <p:spPr bwMode="auto">
          <a:xfrm>
            <a:off x="6659563" y="4003675"/>
            <a:ext cx="1223962" cy="576263"/>
          </a:xfrm>
          <a:prstGeom prst="wedgeRectCallout">
            <a:avLst>
              <a:gd name="adj1" fmla="val -52463"/>
              <a:gd name="adj2" fmla="val 108125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 dirty="0"/>
              <a:t>上磨石</a:t>
            </a:r>
          </a:p>
        </p:txBody>
      </p:sp>
      <p:sp>
        <p:nvSpPr>
          <p:cNvPr id="107526" name="AutoShape 6"/>
          <p:cNvSpPr>
            <a:spLocks noChangeArrowheads="1"/>
          </p:cNvSpPr>
          <p:nvPr/>
        </p:nvSpPr>
        <p:spPr bwMode="auto">
          <a:xfrm>
            <a:off x="7740650" y="4941888"/>
            <a:ext cx="1223963" cy="576262"/>
          </a:xfrm>
          <a:prstGeom prst="wedgeRectCallout">
            <a:avLst>
              <a:gd name="adj1" fmla="val -69583"/>
              <a:gd name="adj2" fmla="val 18046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/>
              <a:t>下磨石</a:t>
            </a:r>
          </a:p>
        </p:txBody>
      </p:sp>
      <p:pic>
        <p:nvPicPr>
          <p:cNvPr id="5" name="Picture 5" descr="File:Dore DeathOfAbimelech 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0" y="0"/>
            <a:ext cx="6292850" cy="682316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895600" y="152400"/>
            <a:ext cx="5955476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亞比米勒乃延續基甸的墮落，一個</a:t>
            </a:r>
            <a:endParaRPr lang="en-US" altLang="zh-TW" sz="3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失敗的父親對後代影響何其深遠</a:t>
            </a:r>
            <a:endParaRPr lang="en-US" sz="3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7252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67185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 </a:t>
            </a:r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9</a:t>
            </a:r>
            <a:r>
              <a:rPr lang="zh-TW" altLang="en-US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至</a:t>
            </a:r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12</a:t>
            </a:r>
            <a:r>
              <a:rPr lang="zh-TW" altLang="en-US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章   </a:t>
            </a:r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屬靈與屬血氣</a:t>
            </a:r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3200" dirty="0">
              <a:solidFill>
                <a:srgbClr val="F7964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609600"/>
            <a:ext cx="53607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二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.</a:t>
            </a:r>
            <a:r>
              <a:rPr lang="zh-TW" altLang="en-US" sz="32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血氣的表</a:t>
            </a:r>
            <a:r>
              <a:rPr lang="zh-TW" altLang="en-US" sz="32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現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 </a:t>
            </a:r>
            <a:r>
              <a:rPr lang="zh-TW" altLang="en-US" sz="32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 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(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我們的反省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)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08074" y="1143000"/>
            <a:ext cx="2204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A.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爭權奪利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14400" y="1625025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B.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不擇手段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14399" y="2168433"/>
            <a:ext cx="2162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C.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殘忍兇狠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14400" y="2691825"/>
            <a:ext cx="21948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D.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倚仗勢力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27206" y="1143000"/>
            <a:ext cx="47436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地位、權利、物質、待遇</a:t>
            </a:r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...</a:t>
            </a:r>
            <a:endParaRPr lang="en-US" sz="3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38806" y="1097450"/>
            <a:ext cx="4942379" cy="553998"/>
          </a:xfrm>
          <a:prstGeom prst="rect">
            <a:avLst/>
          </a:prstGeom>
          <a:solidFill>
            <a:srgbClr val="004800"/>
          </a:solidFill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主動、進取、上進</a:t>
            </a:r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...</a:t>
            </a:r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=</a:t>
            </a:r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野心</a:t>
            </a:r>
            <a:endParaRPr lang="en-US" sz="3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24200" y="1655802"/>
            <a:ext cx="39741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不大正當、不合聖經</a:t>
            </a:r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...</a:t>
            </a:r>
            <a:endParaRPr lang="en-US" sz="3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24199" y="1655802"/>
            <a:ext cx="4963077" cy="553998"/>
          </a:xfrm>
          <a:prstGeom prst="rect">
            <a:avLst/>
          </a:prstGeom>
          <a:solidFill>
            <a:srgbClr val="004800"/>
          </a:solidFill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耍手段、巴結別人、撒謊</a:t>
            </a:r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...</a:t>
            </a:r>
            <a:endParaRPr lang="en-US" sz="3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09232" y="2217335"/>
            <a:ext cx="595547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缺乏愛心、無動於衷、高興人受害</a:t>
            </a:r>
            <a:endParaRPr lang="en-US" sz="3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4200" y="2691825"/>
            <a:ext cx="595547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用身份地位去壓制別人，強人所難</a:t>
            </a:r>
            <a:endParaRPr lang="en-US" sz="3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95785" y="3733800"/>
            <a:ext cx="590899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「我寧願有耶穌，勝於作君王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...</a:t>
            </a:r>
          </a:p>
          <a:p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  勝過榮華、富貴、聲望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...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」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11003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/>
      <p:bldP spid="12" grpId="0" animBg="1"/>
      <p:bldP spid="13" grpId="0"/>
      <p:bldP spid="14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67185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 </a:t>
            </a:r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9</a:t>
            </a:r>
            <a:r>
              <a:rPr lang="zh-TW" altLang="en-US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至</a:t>
            </a:r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12</a:t>
            </a:r>
            <a:r>
              <a:rPr lang="zh-TW" altLang="en-US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章   </a:t>
            </a:r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屬靈與屬血氣</a:t>
            </a:r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3200" dirty="0">
              <a:solidFill>
                <a:srgbClr val="F7964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609600"/>
            <a:ext cx="27638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三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.</a:t>
            </a:r>
            <a:r>
              <a:rPr lang="zh-TW" altLang="en-US" sz="32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約坦的宣喻</a:t>
            </a:r>
            <a:endParaRPr lang="en-US" sz="32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0600" y="1671697"/>
            <a:ext cx="1794081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A.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橄欖樹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B.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無花果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C.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葡萄樹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D.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荊棘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81200" y="14353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1143000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四種植物：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Right Brace 8"/>
          <p:cNvSpPr/>
          <p:nvPr/>
        </p:nvSpPr>
        <p:spPr>
          <a:xfrm>
            <a:off x="2784681" y="1880919"/>
            <a:ext cx="442429" cy="1243281"/>
          </a:xfrm>
          <a:prstGeom prst="rightBrac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276600" y="2209800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能供應人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2912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9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foto%20oliv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1" r="699"/>
          <a:stretch>
            <a:fillRect/>
          </a:stretch>
        </p:blipFill>
        <p:spPr bwMode="auto">
          <a:xfrm>
            <a:off x="611188" y="1125538"/>
            <a:ext cx="4105275" cy="3033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947" name="Text Box 3"/>
          <p:cNvSpPr txBox="1">
            <a:spLocks noChangeArrowheads="1"/>
          </p:cNvSpPr>
          <p:nvPr/>
        </p:nvSpPr>
        <p:spPr bwMode="auto">
          <a:xfrm>
            <a:off x="611188" y="404813"/>
            <a:ext cx="1108075" cy="466725"/>
          </a:xfrm>
          <a:prstGeom prst="rect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 sz="2400">
                <a:cs typeface="Arial" charset="0"/>
              </a:rPr>
              <a:t>橄欖樹</a:t>
            </a:r>
          </a:p>
        </p:txBody>
      </p:sp>
      <p:pic>
        <p:nvPicPr>
          <p:cNvPr id="82948" name="Picture 4" descr="extra-virgin-olive-o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49"/>
          <a:stretch>
            <a:fillRect/>
          </a:stretch>
        </p:blipFill>
        <p:spPr bwMode="auto">
          <a:xfrm>
            <a:off x="5705475" y="1125538"/>
            <a:ext cx="2179638" cy="3024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949" name="AutoShape 5"/>
          <p:cNvSpPr>
            <a:spLocks noChangeArrowheads="1"/>
          </p:cNvSpPr>
          <p:nvPr/>
        </p:nvSpPr>
        <p:spPr bwMode="auto">
          <a:xfrm>
            <a:off x="5003800" y="2311400"/>
            <a:ext cx="504825" cy="649288"/>
          </a:xfrm>
          <a:prstGeom prst="rightArrow">
            <a:avLst>
              <a:gd name="adj1" fmla="val 50120"/>
              <a:gd name="adj2" fmla="val 46324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C0C0C0"/>
              </a:solidFill>
              <a:ea typeface="新細明體" pitchFamily="18" charset="-120"/>
            </a:endParaRPr>
          </a:p>
        </p:txBody>
      </p:sp>
      <p:sp>
        <p:nvSpPr>
          <p:cNvPr id="82950" name="Text Box 6"/>
          <p:cNvSpPr txBox="1">
            <a:spLocks noChangeArrowheads="1"/>
          </p:cNvSpPr>
          <p:nvPr/>
        </p:nvSpPr>
        <p:spPr bwMode="auto">
          <a:xfrm>
            <a:off x="5791200" y="1289050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solidFill>
                  <a:schemeClr val="bg1"/>
                </a:solidFill>
              </a:rPr>
              <a:t>油</a:t>
            </a:r>
          </a:p>
        </p:txBody>
      </p:sp>
      <p:sp>
        <p:nvSpPr>
          <p:cNvPr id="82955" name="Rectangle 11"/>
          <p:cNvSpPr>
            <a:spLocks noChangeArrowheads="1"/>
          </p:cNvSpPr>
          <p:nvPr/>
        </p:nvSpPr>
        <p:spPr bwMode="auto">
          <a:xfrm>
            <a:off x="611188" y="4292600"/>
            <a:ext cx="361315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000" b="1" dirty="0">
                <a:latin typeface="SimHei" pitchFamily="49" charset="-122"/>
              </a:rPr>
              <a:t>橄欖樹回答說：「我豈肯止住</a:t>
            </a:r>
          </a:p>
          <a:p>
            <a:pPr>
              <a:lnSpc>
                <a:spcPct val="120000"/>
              </a:lnSpc>
            </a:pPr>
            <a:r>
              <a:rPr lang="zh-TW" altLang="en-US" sz="2000" b="1" dirty="0">
                <a:latin typeface="SimHei" pitchFamily="49" charset="-122"/>
              </a:rPr>
              <a:t>供奉神和尊重人的油，</a:t>
            </a:r>
          </a:p>
          <a:p>
            <a:pPr>
              <a:lnSpc>
                <a:spcPct val="120000"/>
              </a:lnSpc>
            </a:pPr>
            <a:r>
              <a:rPr lang="zh-TW" altLang="en-US" sz="2000" b="1" dirty="0">
                <a:latin typeface="SimHei" pitchFamily="49" charset="-122"/>
              </a:rPr>
              <a:t>飄颻在眾樹之上呢？」</a:t>
            </a:r>
            <a:r>
              <a:rPr lang="en-US" altLang="zh-TW" sz="2000" dirty="0">
                <a:latin typeface="SimHei" pitchFamily="49" charset="-122"/>
                <a:ea typeface="新細明體" pitchFamily="18" charset="-120"/>
              </a:rPr>
              <a:t>(</a:t>
            </a:r>
            <a:r>
              <a:rPr lang="zh-TW" altLang="en-US" sz="2000" dirty="0">
                <a:latin typeface="SimHei" pitchFamily="49" charset="-122"/>
              </a:rPr>
              <a:t>士</a:t>
            </a:r>
            <a:r>
              <a:rPr lang="en-US" altLang="zh-TW" sz="2000" dirty="0">
                <a:latin typeface="SimHei" pitchFamily="49" charset="-122"/>
              </a:rPr>
              <a:t>9:9</a:t>
            </a:r>
            <a:r>
              <a:rPr lang="en-US" altLang="zh-TW" sz="2000" dirty="0">
                <a:latin typeface="SimHei" pitchFamily="49" charset="-122"/>
                <a:ea typeface="新細明體" pitchFamily="18" charset="-120"/>
              </a:rPr>
              <a:t>)</a:t>
            </a:r>
          </a:p>
        </p:txBody>
      </p:sp>
      <p:sp>
        <p:nvSpPr>
          <p:cNvPr id="82956" name="AutoShape 12"/>
          <p:cNvSpPr>
            <a:spLocks noChangeArrowheads="1"/>
          </p:cNvSpPr>
          <p:nvPr/>
        </p:nvSpPr>
        <p:spPr bwMode="auto">
          <a:xfrm>
            <a:off x="250825" y="5734050"/>
            <a:ext cx="2663825" cy="649288"/>
          </a:xfrm>
          <a:prstGeom prst="wedgeRectCallout">
            <a:avLst>
              <a:gd name="adj1" fmla="val -11144"/>
              <a:gd name="adj2" fmla="val -150731"/>
            </a:avLst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>
                <a:solidFill>
                  <a:srgbClr val="663300"/>
                </a:solidFill>
              </a:rPr>
              <a:t>聖膏油、素祭、點燈</a:t>
            </a:r>
          </a:p>
        </p:txBody>
      </p:sp>
      <p:sp>
        <p:nvSpPr>
          <p:cNvPr id="82957" name="AutoShape 13"/>
          <p:cNvSpPr>
            <a:spLocks noChangeArrowheads="1"/>
          </p:cNvSpPr>
          <p:nvPr/>
        </p:nvSpPr>
        <p:spPr bwMode="auto">
          <a:xfrm>
            <a:off x="1763713" y="3643313"/>
            <a:ext cx="935037" cy="649287"/>
          </a:xfrm>
          <a:prstGeom prst="wedgeRectCallout">
            <a:avLst>
              <a:gd name="adj1" fmla="val 21477"/>
              <a:gd name="adj2" fmla="val 128727"/>
            </a:avLst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>
                <a:solidFill>
                  <a:srgbClr val="663300"/>
                </a:solidFill>
              </a:rPr>
              <a:t>膏油</a:t>
            </a:r>
          </a:p>
        </p:txBody>
      </p:sp>
      <p:pic>
        <p:nvPicPr>
          <p:cNvPr id="82965" name="Picture 21" descr="anoint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4494213"/>
            <a:ext cx="2160587" cy="1958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7706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2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2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9" grpId="0" animBg="1"/>
      <p:bldP spid="82950" grpId="0"/>
      <p:bldP spid="82955" grpId="0"/>
      <p:bldP spid="82956" grpId="0" animBg="1"/>
      <p:bldP spid="8295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Fig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836613"/>
            <a:ext cx="3344862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899" name="Text Box 3"/>
          <p:cNvSpPr txBox="1">
            <a:spLocks noChangeArrowheads="1"/>
          </p:cNvSpPr>
          <p:nvPr/>
        </p:nvSpPr>
        <p:spPr bwMode="auto">
          <a:xfrm>
            <a:off x="611188" y="404813"/>
            <a:ext cx="1412875" cy="466725"/>
          </a:xfrm>
          <a:prstGeom prst="rect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 sz="2400">
                <a:cs typeface="Arial" charset="0"/>
              </a:rPr>
              <a:t>無花果樹</a:t>
            </a: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4716463" y="3532188"/>
            <a:ext cx="377539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000" b="1" dirty="0">
                <a:latin typeface="SimHei" pitchFamily="49" charset="-122"/>
              </a:rPr>
              <a:t>無花果樹回答說：</a:t>
            </a:r>
          </a:p>
          <a:p>
            <a:pPr>
              <a:lnSpc>
                <a:spcPct val="120000"/>
              </a:lnSpc>
            </a:pPr>
            <a:r>
              <a:rPr lang="zh-TW" altLang="en-US" sz="2000" b="1" dirty="0">
                <a:latin typeface="SimHei" pitchFamily="49" charset="-122"/>
              </a:rPr>
              <a:t>「我豈肯止住所結甜美的果子，</a:t>
            </a:r>
          </a:p>
          <a:p>
            <a:pPr>
              <a:lnSpc>
                <a:spcPct val="120000"/>
              </a:lnSpc>
            </a:pPr>
            <a:r>
              <a:rPr lang="zh-TW" altLang="en-US" sz="2000" b="1" dirty="0">
                <a:latin typeface="SimHei" pitchFamily="49" charset="-122"/>
              </a:rPr>
              <a:t>飄颻在眾樹之上呢？」</a:t>
            </a:r>
          </a:p>
          <a:p>
            <a:pPr>
              <a:lnSpc>
                <a:spcPct val="120000"/>
              </a:lnSpc>
            </a:pPr>
            <a:r>
              <a:rPr lang="en-US" altLang="zh-TW" sz="2000" dirty="0">
                <a:latin typeface="SimHei" pitchFamily="49" charset="-122"/>
                <a:ea typeface="新細明體" pitchFamily="18" charset="-120"/>
              </a:rPr>
              <a:t>(</a:t>
            </a:r>
            <a:r>
              <a:rPr lang="zh-TW" altLang="en-US" sz="2000" dirty="0">
                <a:latin typeface="SimHei" pitchFamily="49" charset="-122"/>
              </a:rPr>
              <a:t>士</a:t>
            </a:r>
            <a:r>
              <a:rPr lang="en-US" altLang="zh-TW" sz="2000" dirty="0">
                <a:latin typeface="SimHei" pitchFamily="49" charset="-122"/>
              </a:rPr>
              <a:t>9:11</a:t>
            </a:r>
            <a:r>
              <a:rPr lang="en-US" altLang="zh-TW" sz="2000" dirty="0">
                <a:latin typeface="SimHei" pitchFamily="49" charset="-122"/>
                <a:ea typeface="新細明體" pitchFamily="18" charset="-120"/>
              </a:rPr>
              <a:t>)</a:t>
            </a:r>
          </a:p>
        </p:txBody>
      </p:sp>
      <p:pic>
        <p:nvPicPr>
          <p:cNvPr id="80906" name="Picture 10" descr="2963313450_6e822143d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238" y="692150"/>
            <a:ext cx="3600450" cy="2124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907" name="AutoShape 11"/>
          <p:cNvSpPr>
            <a:spLocks noChangeArrowheads="1"/>
          </p:cNvSpPr>
          <p:nvPr/>
        </p:nvSpPr>
        <p:spPr bwMode="auto">
          <a:xfrm>
            <a:off x="4340225" y="1839913"/>
            <a:ext cx="504825" cy="649287"/>
          </a:xfrm>
          <a:prstGeom prst="rightArrow">
            <a:avLst>
              <a:gd name="adj1" fmla="val 50120"/>
              <a:gd name="adj2" fmla="val 46324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C0C0C0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06861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0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0" grpId="0"/>
      <p:bldP spid="8090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13-fresh-grap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125538"/>
            <a:ext cx="4032250" cy="3028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051" name="Picture 3" descr="red-w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1125538"/>
            <a:ext cx="2393950" cy="302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0052" name="Text Box 4"/>
          <p:cNvSpPr txBox="1">
            <a:spLocks noChangeArrowheads="1"/>
          </p:cNvSpPr>
          <p:nvPr/>
        </p:nvSpPr>
        <p:spPr bwMode="auto">
          <a:xfrm>
            <a:off x="611188" y="404813"/>
            <a:ext cx="1108075" cy="466725"/>
          </a:xfrm>
          <a:prstGeom prst="rect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 sz="2400">
                <a:cs typeface="Arial" charset="0"/>
              </a:rPr>
              <a:t>葡萄樹</a:t>
            </a:r>
          </a:p>
        </p:txBody>
      </p:sp>
      <p:sp>
        <p:nvSpPr>
          <p:cNvPr id="130053" name="AutoShape 5"/>
          <p:cNvSpPr>
            <a:spLocks noChangeArrowheads="1"/>
          </p:cNvSpPr>
          <p:nvPr/>
        </p:nvSpPr>
        <p:spPr bwMode="auto">
          <a:xfrm>
            <a:off x="4932363" y="2311400"/>
            <a:ext cx="504825" cy="649288"/>
          </a:xfrm>
          <a:prstGeom prst="rightArrow">
            <a:avLst>
              <a:gd name="adj1" fmla="val 50120"/>
              <a:gd name="adj2" fmla="val 46324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C0C0C0"/>
              </a:solidFill>
              <a:ea typeface="新細明體" pitchFamily="18" charset="-120"/>
            </a:endParaRPr>
          </a:p>
        </p:txBody>
      </p:sp>
      <p:sp>
        <p:nvSpPr>
          <p:cNvPr id="130054" name="Text Box 6"/>
          <p:cNvSpPr txBox="1">
            <a:spLocks noChangeArrowheads="1"/>
          </p:cNvSpPr>
          <p:nvPr/>
        </p:nvSpPr>
        <p:spPr bwMode="auto">
          <a:xfrm>
            <a:off x="6011863" y="1289050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solidFill>
                  <a:srgbClr val="660066"/>
                </a:solidFill>
              </a:rPr>
              <a:t>酒</a:t>
            </a:r>
          </a:p>
        </p:txBody>
      </p:sp>
      <p:sp>
        <p:nvSpPr>
          <p:cNvPr id="130055" name="Rectangle 7"/>
          <p:cNvSpPr>
            <a:spLocks noChangeArrowheads="1"/>
          </p:cNvSpPr>
          <p:nvPr/>
        </p:nvSpPr>
        <p:spPr bwMode="auto">
          <a:xfrm>
            <a:off x="611188" y="4292600"/>
            <a:ext cx="60261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000" b="1" dirty="0">
                <a:latin typeface="SimHei" pitchFamily="49" charset="-122"/>
              </a:rPr>
              <a:t>葡萄樹回答說：「我豈肯止住使神和人喜樂的新酒，</a:t>
            </a:r>
          </a:p>
          <a:p>
            <a:pPr>
              <a:lnSpc>
                <a:spcPct val="120000"/>
              </a:lnSpc>
            </a:pPr>
            <a:r>
              <a:rPr lang="zh-TW" altLang="en-US" sz="2000" b="1" dirty="0">
                <a:latin typeface="SimHei" pitchFamily="49" charset="-122"/>
              </a:rPr>
              <a:t>飄颻在眾樹之上呢？」</a:t>
            </a:r>
            <a:r>
              <a:rPr lang="en-US" altLang="zh-TW" sz="2000" dirty="0">
                <a:latin typeface="SimHei" pitchFamily="49" charset="-122"/>
                <a:ea typeface="新細明體" pitchFamily="18" charset="-120"/>
              </a:rPr>
              <a:t>(</a:t>
            </a:r>
            <a:r>
              <a:rPr lang="zh-TW" altLang="en-US" sz="2000" dirty="0">
                <a:latin typeface="SimHei" pitchFamily="49" charset="-122"/>
              </a:rPr>
              <a:t>士</a:t>
            </a:r>
            <a:r>
              <a:rPr lang="en-US" altLang="zh-TW" sz="2000" dirty="0">
                <a:latin typeface="SimHei" pitchFamily="49" charset="-122"/>
              </a:rPr>
              <a:t>9:13</a:t>
            </a:r>
            <a:r>
              <a:rPr lang="en-US" altLang="zh-TW" sz="2000" dirty="0">
                <a:latin typeface="SimHei" pitchFamily="49" charset="-122"/>
                <a:ea typeface="新細明體" pitchFamily="18" charset="-120"/>
              </a:rPr>
              <a:t>)</a:t>
            </a:r>
          </a:p>
        </p:txBody>
      </p:sp>
      <p:sp>
        <p:nvSpPr>
          <p:cNvPr id="130056" name="Rectangle 8"/>
          <p:cNvSpPr>
            <a:spLocks noChangeArrowheads="1"/>
          </p:cNvSpPr>
          <p:nvPr/>
        </p:nvSpPr>
        <p:spPr bwMode="auto">
          <a:xfrm>
            <a:off x="611188" y="5158413"/>
            <a:ext cx="7082132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TW" sz="2000" b="1" dirty="0">
                <a:solidFill>
                  <a:schemeClr val="accent2"/>
                </a:solidFill>
              </a:rPr>
              <a:t>But Vine said to them, </a:t>
            </a:r>
            <a:br>
              <a:rPr lang="en-US" altLang="zh-TW" sz="2000" b="1" dirty="0">
                <a:solidFill>
                  <a:schemeClr val="accent2"/>
                </a:solidFill>
              </a:rPr>
            </a:br>
            <a:r>
              <a:rPr lang="en-US" altLang="zh-TW" sz="2000" b="1" dirty="0">
                <a:solidFill>
                  <a:schemeClr val="accent2"/>
                </a:solidFill>
              </a:rPr>
              <a:t>"Am I no longer good for making wine, </a:t>
            </a:r>
            <a:br>
              <a:rPr lang="en-US" altLang="zh-TW" sz="2000" b="1" dirty="0">
                <a:solidFill>
                  <a:schemeClr val="accent2"/>
                </a:solidFill>
              </a:rPr>
            </a:br>
            <a:r>
              <a:rPr lang="en-US" altLang="zh-TW" sz="2000" b="1" dirty="0">
                <a:solidFill>
                  <a:schemeClr val="accent2"/>
                </a:solidFill>
              </a:rPr>
              <a:t>Wine that cheers gods and men, </a:t>
            </a:r>
            <a:br>
              <a:rPr lang="en-US" altLang="zh-TW" sz="2000" b="1" dirty="0">
                <a:solidFill>
                  <a:schemeClr val="accent2"/>
                </a:solidFill>
              </a:rPr>
            </a:br>
            <a:r>
              <a:rPr lang="en-US" altLang="zh-TW" sz="2000" b="1" dirty="0">
                <a:solidFill>
                  <a:schemeClr val="accent2"/>
                </a:solidFill>
              </a:rPr>
              <a:t>and to be </a:t>
            </a:r>
            <a:r>
              <a:rPr lang="en-US" altLang="zh-TW" sz="2000" b="1" dirty="0">
                <a:solidFill>
                  <a:srgbClr val="CC0000"/>
                </a:solidFill>
              </a:rPr>
              <a:t>demoted</a:t>
            </a:r>
            <a:r>
              <a:rPr lang="en-US" altLang="zh-TW" sz="2000" b="1" dirty="0">
                <a:solidFill>
                  <a:schemeClr val="accent2"/>
                </a:solidFill>
              </a:rPr>
              <a:t> to waving over trees?" </a:t>
            </a:r>
            <a:r>
              <a:rPr lang="en-US" altLang="zh-TW" sz="2000" dirty="0"/>
              <a:t>(The Message</a:t>
            </a:r>
            <a:r>
              <a:rPr lang="en-US" altLang="zh-TW" sz="2000" dirty="0">
                <a:ea typeface="新細明體" pitchFamily="18" charset="-120"/>
              </a:rPr>
              <a:t> </a:t>
            </a:r>
            <a:r>
              <a:rPr lang="zh-TW" altLang="en-US" sz="2000" dirty="0"/>
              <a:t>意譯本</a:t>
            </a:r>
            <a:r>
              <a:rPr lang="en-US" altLang="zh-TW" sz="2000" dirty="0"/>
              <a:t>)</a:t>
            </a:r>
          </a:p>
        </p:txBody>
      </p:sp>
      <p:sp>
        <p:nvSpPr>
          <p:cNvPr id="130057" name="AutoShape 9"/>
          <p:cNvSpPr>
            <a:spLocks noChangeArrowheads="1"/>
          </p:cNvSpPr>
          <p:nvPr/>
        </p:nvSpPr>
        <p:spPr bwMode="auto">
          <a:xfrm>
            <a:off x="2555875" y="5516563"/>
            <a:ext cx="865188" cy="576262"/>
          </a:xfrm>
          <a:prstGeom prst="wedgeRectCallout">
            <a:avLst>
              <a:gd name="adj1" fmla="val -38991"/>
              <a:gd name="adj2" fmla="val 94352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/>
              <a:t>降級</a:t>
            </a:r>
          </a:p>
        </p:txBody>
      </p:sp>
    </p:spTree>
    <p:extLst>
      <p:ext uri="{BB962C8B-B14F-4D97-AF65-F5344CB8AC3E}">
        <p14:creationId xmlns:p14="http://schemas.microsoft.com/office/powerpoint/2010/main" val="1538565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6" grpId="0"/>
      <p:bldP spid="13005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ChangeArrowheads="1"/>
          </p:cNvSpPr>
          <p:nvPr/>
        </p:nvSpPr>
        <p:spPr bwMode="auto">
          <a:xfrm>
            <a:off x="755650" y="692150"/>
            <a:ext cx="482441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000" b="1" dirty="0">
                <a:solidFill>
                  <a:srgbClr val="0070C0"/>
                </a:solidFill>
                <a:latin typeface="SimHei" pitchFamily="49" charset="-122"/>
              </a:rPr>
              <a:t>弟兄們，我不是以為自己已經得著了；我只有一件事，就是忘記背後，</a:t>
            </a:r>
            <a:r>
              <a:rPr lang="zh-TW" altLang="en-US" sz="2000" b="1" dirty="0">
                <a:latin typeface="SimHei" pitchFamily="49" charset="-122"/>
              </a:rPr>
              <a:t>努力面前的，向著標竿直跑，要得神在基督耶穌裏</a:t>
            </a:r>
            <a:r>
              <a:rPr lang="zh-TW" altLang="en-US" sz="2000" b="1" dirty="0">
                <a:solidFill>
                  <a:srgbClr val="CC0000"/>
                </a:solidFill>
                <a:latin typeface="SimHei" pitchFamily="49" charset="-122"/>
              </a:rPr>
              <a:t>從上面召我</a:t>
            </a:r>
            <a:r>
              <a:rPr lang="zh-TW" altLang="en-US" sz="2000" b="1" dirty="0">
                <a:latin typeface="SimHei" pitchFamily="49" charset="-122"/>
              </a:rPr>
              <a:t>來得的獎賞。</a:t>
            </a:r>
            <a:r>
              <a:rPr lang="en-US" altLang="zh-TW" sz="2000" dirty="0">
                <a:latin typeface="SimHei" pitchFamily="49" charset="-122"/>
              </a:rPr>
              <a:t>(</a:t>
            </a:r>
            <a:r>
              <a:rPr lang="zh-TW" altLang="en-US" sz="2000" dirty="0">
                <a:latin typeface="SimHei" pitchFamily="49" charset="-122"/>
              </a:rPr>
              <a:t>腓</a:t>
            </a:r>
            <a:r>
              <a:rPr lang="en-US" altLang="zh-TW" sz="2000" dirty="0">
                <a:latin typeface="SimHei" pitchFamily="49" charset="-122"/>
              </a:rPr>
              <a:t>3:13-14)</a:t>
            </a:r>
          </a:p>
        </p:txBody>
      </p:sp>
      <p:sp>
        <p:nvSpPr>
          <p:cNvPr id="128003" name="Rectangle 3"/>
          <p:cNvSpPr>
            <a:spLocks noChangeArrowheads="1"/>
          </p:cNvSpPr>
          <p:nvPr/>
        </p:nvSpPr>
        <p:spPr bwMode="auto">
          <a:xfrm>
            <a:off x="755650" y="2420938"/>
            <a:ext cx="4900613" cy="109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sz="2000" b="1" dirty="0"/>
              <a:t>I press on toward the goal to win the prize for which God has </a:t>
            </a:r>
            <a:r>
              <a:rPr lang="en-US" sz="2000" b="1" dirty="0">
                <a:solidFill>
                  <a:srgbClr val="CC0000"/>
                </a:solidFill>
              </a:rPr>
              <a:t>called me heavenward</a:t>
            </a:r>
            <a:r>
              <a:rPr lang="en-US" sz="2000" b="1" dirty="0"/>
              <a:t> in Christ Jesus.</a:t>
            </a:r>
            <a:r>
              <a:rPr lang="en-US" altLang="zh-TW" sz="2000" b="1" dirty="0">
                <a:ea typeface="新細明體" pitchFamily="18" charset="-120"/>
              </a:rPr>
              <a:t> </a:t>
            </a:r>
            <a:r>
              <a:rPr lang="en-US" sz="2000" b="1" dirty="0"/>
              <a:t>(NIV)</a:t>
            </a:r>
          </a:p>
        </p:txBody>
      </p:sp>
      <p:sp>
        <p:nvSpPr>
          <p:cNvPr id="128004" name="Rectangle 4"/>
          <p:cNvSpPr>
            <a:spLocks noChangeArrowheads="1"/>
          </p:cNvSpPr>
          <p:nvPr/>
        </p:nvSpPr>
        <p:spPr bwMode="auto">
          <a:xfrm>
            <a:off x="755650" y="3716338"/>
            <a:ext cx="4824413" cy="109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sz="2000" b="1" dirty="0"/>
              <a:t>I press toward the mark for the prize of </a:t>
            </a:r>
            <a:r>
              <a:rPr lang="en-US" sz="2000" b="1" dirty="0">
                <a:solidFill>
                  <a:srgbClr val="CC0000"/>
                </a:solidFill>
              </a:rPr>
              <a:t>the</a:t>
            </a:r>
            <a:r>
              <a:rPr lang="en-US" sz="2000" b="1" dirty="0"/>
              <a:t> </a:t>
            </a:r>
            <a:r>
              <a:rPr lang="en-US" sz="2000" b="1" dirty="0">
                <a:solidFill>
                  <a:srgbClr val="CC0000"/>
                </a:solidFill>
              </a:rPr>
              <a:t>high calling</a:t>
            </a:r>
            <a:r>
              <a:rPr lang="en-US" sz="2000" b="1" dirty="0"/>
              <a:t> of God in Christ Jesus.</a:t>
            </a:r>
          </a:p>
          <a:p>
            <a:pPr>
              <a:lnSpc>
                <a:spcPct val="110000"/>
              </a:lnSpc>
            </a:pPr>
            <a:r>
              <a:rPr lang="en-US" sz="2000" b="1" dirty="0"/>
              <a:t>(KJV)</a:t>
            </a:r>
          </a:p>
        </p:txBody>
      </p:sp>
      <p:sp>
        <p:nvSpPr>
          <p:cNvPr id="128005" name="AutoShape 5"/>
          <p:cNvSpPr>
            <a:spLocks noChangeArrowheads="1"/>
          </p:cNvSpPr>
          <p:nvPr/>
        </p:nvSpPr>
        <p:spPr bwMode="auto">
          <a:xfrm>
            <a:off x="5795963" y="1196975"/>
            <a:ext cx="431800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8006" name="Rectangle 6"/>
          <p:cNvSpPr>
            <a:spLocks noChangeArrowheads="1"/>
          </p:cNvSpPr>
          <p:nvPr/>
        </p:nvSpPr>
        <p:spPr bwMode="auto">
          <a:xfrm>
            <a:off x="6372225" y="1154113"/>
            <a:ext cx="170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chemeClr val="accent2"/>
                </a:solidFill>
              </a:rPr>
              <a:t>從上來的呼召</a:t>
            </a:r>
            <a:endParaRPr lang="en-US" sz="2000" b="1" dirty="0">
              <a:solidFill>
                <a:schemeClr val="accent2"/>
              </a:solidFill>
            </a:endParaRPr>
          </a:p>
        </p:txBody>
      </p:sp>
      <p:sp>
        <p:nvSpPr>
          <p:cNvPr id="128007" name="AutoShape 7"/>
          <p:cNvSpPr>
            <a:spLocks noChangeArrowheads="1"/>
          </p:cNvSpPr>
          <p:nvPr/>
        </p:nvSpPr>
        <p:spPr bwMode="auto">
          <a:xfrm>
            <a:off x="5795963" y="2711450"/>
            <a:ext cx="431800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8008" name="Rectangle 8"/>
          <p:cNvSpPr>
            <a:spLocks noChangeArrowheads="1"/>
          </p:cNvSpPr>
          <p:nvPr/>
        </p:nvSpPr>
        <p:spPr bwMode="auto">
          <a:xfrm>
            <a:off x="6372225" y="2668588"/>
            <a:ext cx="170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chemeClr val="accent2"/>
                </a:solidFill>
              </a:rPr>
              <a:t>往上去的呼召</a:t>
            </a:r>
            <a:endParaRPr lang="en-US" sz="2000" b="1" dirty="0">
              <a:solidFill>
                <a:schemeClr val="accent2"/>
              </a:solidFill>
            </a:endParaRPr>
          </a:p>
        </p:txBody>
      </p:sp>
      <p:sp>
        <p:nvSpPr>
          <p:cNvPr id="128009" name="AutoShape 9"/>
          <p:cNvSpPr>
            <a:spLocks noChangeArrowheads="1"/>
          </p:cNvSpPr>
          <p:nvPr/>
        </p:nvSpPr>
        <p:spPr bwMode="auto">
          <a:xfrm>
            <a:off x="5795963" y="3963988"/>
            <a:ext cx="431800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8010" name="Rectangle 10"/>
          <p:cNvSpPr>
            <a:spLocks noChangeArrowheads="1"/>
          </p:cNvSpPr>
          <p:nvPr/>
        </p:nvSpPr>
        <p:spPr bwMode="auto">
          <a:xfrm>
            <a:off x="6372225" y="3921125"/>
            <a:ext cx="145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chemeClr val="accent2"/>
                </a:solidFill>
              </a:rPr>
              <a:t>崇高的呼召</a:t>
            </a:r>
            <a:endParaRPr lang="en-US" sz="2000" b="1" dirty="0">
              <a:solidFill>
                <a:schemeClr val="accent2"/>
              </a:solidFill>
            </a:endParaRPr>
          </a:p>
        </p:txBody>
      </p:sp>
      <p:sp>
        <p:nvSpPr>
          <p:cNvPr id="128011" name="Text Box 11"/>
          <p:cNvSpPr txBox="1">
            <a:spLocks noChangeArrowheads="1"/>
          </p:cNvSpPr>
          <p:nvPr/>
        </p:nvSpPr>
        <p:spPr bwMode="auto">
          <a:xfrm>
            <a:off x="1727200" y="5157788"/>
            <a:ext cx="5680075" cy="466725"/>
          </a:xfrm>
          <a:prstGeom prst="rect">
            <a:avLst/>
          </a:prstGeom>
          <a:solidFill>
            <a:srgbClr val="FFFF66"/>
          </a:solidFill>
          <a:ln w="9525">
            <a:solidFill>
              <a:srgbClr val="663300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 b="1" dirty="0"/>
              <a:t>神對於我們的人生，有一個崇高的呼召。</a:t>
            </a:r>
          </a:p>
        </p:txBody>
      </p:sp>
      <p:sp>
        <p:nvSpPr>
          <p:cNvPr id="128012" name="Text Box 12"/>
          <p:cNvSpPr txBox="1">
            <a:spLocks noChangeArrowheads="1"/>
          </p:cNvSpPr>
          <p:nvPr/>
        </p:nvSpPr>
        <p:spPr bwMode="auto">
          <a:xfrm>
            <a:off x="4211638" y="5876925"/>
            <a:ext cx="326563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b="1" dirty="0"/>
              <a:t>甚至高過於在世上作王</a:t>
            </a:r>
            <a:r>
              <a:rPr lang="en-US" altLang="zh-TW" sz="2000" b="1" dirty="0">
                <a:latin typeface="SimHei"/>
              </a:rPr>
              <a:t>……</a:t>
            </a:r>
            <a:endParaRPr lang="en-US" altLang="zh-TW" sz="2000" b="1" dirty="0"/>
          </a:p>
        </p:txBody>
      </p:sp>
      <p:sp>
        <p:nvSpPr>
          <p:cNvPr id="128013" name="Text Box 13"/>
          <p:cNvSpPr txBox="1">
            <a:spLocks noChangeArrowheads="1"/>
          </p:cNvSpPr>
          <p:nvPr/>
        </p:nvSpPr>
        <p:spPr bwMode="auto">
          <a:xfrm>
            <a:off x="7581900" y="5876925"/>
            <a:ext cx="145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TW" altLang="en-US" sz="2000" b="1" dirty="0"/>
              <a:t>是甚麼呢？</a:t>
            </a:r>
          </a:p>
        </p:txBody>
      </p:sp>
    </p:spTree>
    <p:extLst>
      <p:ext uri="{BB962C8B-B14F-4D97-AF65-F5344CB8AC3E}">
        <p14:creationId xmlns:p14="http://schemas.microsoft.com/office/powerpoint/2010/main" val="1730287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8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8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3" grpId="0"/>
      <p:bldP spid="128004" grpId="0"/>
      <p:bldP spid="128005" grpId="0" animBg="1"/>
      <p:bldP spid="128006" grpId="0"/>
      <p:bldP spid="128007" grpId="0" animBg="1"/>
      <p:bldP spid="128008" grpId="0"/>
      <p:bldP spid="128009" grpId="0" animBg="1"/>
      <p:bldP spid="128010" grpId="0"/>
      <p:bldP spid="128011" grpId="0" animBg="1"/>
      <p:bldP spid="128012" grpId="0"/>
      <p:bldP spid="1280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Text Box 4"/>
          <p:cNvSpPr txBox="1">
            <a:spLocks noChangeArrowheads="1"/>
          </p:cNvSpPr>
          <p:nvPr/>
        </p:nvSpPr>
        <p:spPr bwMode="auto">
          <a:xfrm>
            <a:off x="2397125" y="836613"/>
            <a:ext cx="803275" cy="466725"/>
          </a:xfrm>
          <a:prstGeom prst="rect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 sz="2400">
                <a:cs typeface="Arial" charset="0"/>
              </a:rPr>
              <a:t>橄欖</a:t>
            </a:r>
          </a:p>
        </p:txBody>
      </p:sp>
      <p:sp>
        <p:nvSpPr>
          <p:cNvPr id="112645" name="Text Box 5"/>
          <p:cNvSpPr txBox="1">
            <a:spLocks noChangeArrowheads="1"/>
          </p:cNvSpPr>
          <p:nvPr/>
        </p:nvSpPr>
        <p:spPr bwMode="auto">
          <a:xfrm>
            <a:off x="2397125" y="3394075"/>
            <a:ext cx="1108075" cy="466725"/>
          </a:xfrm>
          <a:prstGeom prst="rect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 sz="2400">
                <a:cs typeface="Arial" charset="0"/>
              </a:rPr>
              <a:t>無花果</a:t>
            </a:r>
          </a:p>
        </p:txBody>
      </p:sp>
      <p:sp>
        <p:nvSpPr>
          <p:cNvPr id="112646" name="Text Box 6"/>
          <p:cNvSpPr txBox="1">
            <a:spLocks noChangeArrowheads="1"/>
          </p:cNvSpPr>
          <p:nvPr/>
        </p:nvSpPr>
        <p:spPr bwMode="auto">
          <a:xfrm>
            <a:off x="3706813" y="3446463"/>
            <a:ext cx="692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TW" altLang="en-US" sz="2000">
                <a:solidFill>
                  <a:srgbClr val="663300"/>
                </a:solidFill>
              </a:rPr>
              <a:t>曝曬</a:t>
            </a:r>
          </a:p>
        </p:txBody>
      </p:sp>
      <p:sp>
        <p:nvSpPr>
          <p:cNvPr id="112647" name="Text Box 7"/>
          <p:cNvSpPr txBox="1">
            <a:spLocks noChangeArrowheads="1"/>
          </p:cNvSpPr>
          <p:nvPr/>
        </p:nvSpPr>
        <p:spPr bwMode="auto">
          <a:xfrm>
            <a:off x="2397125" y="2098675"/>
            <a:ext cx="803275" cy="466725"/>
          </a:xfrm>
          <a:prstGeom prst="rect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 sz="2400">
                <a:cs typeface="Arial" charset="0"/>
              </a:rPr>
              <a:t>葡萄</a:t>
            </a:r>
          </a:p>
        </p:txBody>
      </p:sp>
      <p:sp>
        <p:nvSpPr>
          <p:cNvPr id="112648" name="Text Box 8"/>
          <p:cNvSpPr txBox="1">
            <a:spLocks noChangeArrowheads="1"/>
          </p:cNvSpPr>
          <p:nvPr/>
        </p:nvSpPr>
        <p:spPr bwMode="auto">
          <a:xfrm>
            <a:off x="5319713" y="836613"/>
            <a:ext cx="498475" cy="466725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 sz="2400">
                <a:cs typeface="Arial" charset="0"/>
              </a:rPr>
              <a:t>油</a:t>
            </a:r>
          </a:p>
        </p:txBody>
      </p:sp>
      <p:sp>
        <p:nvSpPr>
          <p:cNvPr id="112649" name="Text Box 9"/>
          <p:cNvSpPr txBox="1">
            <a:spLocks noChangeArrowheads="1"/>
          </p:cNvSpPr>
          <p:nvPr/>
        </p:nvSpPr>
        <p:spPr bwMode="auto">
          <a:xfrm>
            <a:off x="5319713" y="3394075"/>
            <a:ext cx="1412875" cy="466725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 sz="2400">
                <a:cs typeface="Arial" charset="0"/>
              </a:rPr>
              <a:t>無花果乾</a:t>
            </a:r>
          </a:p>
        </p:txBody>
      </p:sp>
      <p:sp>
        <p:nvSpPr>
          <p:cNvPr id="112650" name="Text Box 10"/>
          <p:cNvSpPr txBox="1">
            <a:spLocks noChangeArrowheads="1"/>
          </p:cNvSpPr>
          <p:nvPr/>
        </p:nvSpPr>
        <p:spPr bwMode="auto">
          <a:xfrm>
            <a:off x="5319713" y="2098675"/>
            <a:ext cx="498475" cy="466725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 sz="2400">
                <a:cs typeface="Arial" charset="0"/>
              </a:rPr>
              <a:t>酒</a:t>
            </a:r>
          </a:p>
        </p:txBody>
      </p:sp>
      <p:sp>
        <p:nvSpPr>
          <p:cNvPr id="112651" name="Text Box 11"/>
          <p:cNvSpPr txBox="1">
            <a:spLocks noChangeArrowheads="1"/>
          </p:cNvSpPr>
          <p:nvPr/>
        </p:nvSpPr>
        <p:spPr bwMode="auto">
          <a:xfrm>
            <a:off x="3563938" y="836613"/>
            <a:ext cx="692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TW" altLang="en-US" sz="2000">
                <a:solidFill>
                  <a:srgbClr val="663300"/>
                </a:solidFill>
              </a:rPr>
              <a:t>壓榨</a:t>
            </a:r>
          </a:p>
        </p:txBody>
      </p:sp>
      <p:sp>
        <p:nvSpPr>
          <p:cNvPr id="112652" name="Text Box 12"/>
          <p:cNvSpPr txBox="1">
            <a:spLocks noChangeArrowheads="1"/>
          </p:cNvSpPr>
          <p:nvPr/>
        </p:nvSpPr>
        <p:spPr bwMode="auto">
          <a:xfrm>
            <a:off x="3563938" y="2151063"/>
            <a:ext cx="692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TW" altLang="en-US" sz="2000">
                <a:solidFill>
                  <a:srgbClr val="663300"/>
                </a:solidFill>
              </a:rPr>
              <a:t>踩壓</a:t>
            </a:r>
          </a:p>
        </p:txBody>
      </p:sp>
      <p:sp>
        <p:nvSpPr>
          <p:cNvPr id="112653" name="AutoShape 13"/>
          <p:cNvSpPr>
            <a:spLocks noChangeArrowheads="1"/>
          </p:cNvSpPr>
          <p:nvPr/>
        </p:nvSpPr>
        <p:spPr bwMode="auto">
          <a:xfrm>
            <a:off x="4297363" y="908050"/>
            <a:ext cx="576262" cy="287338"/>
          </a:xfrm>
          <a:prstGeom prst="rightArrow">
            <a:avLst>
              <a:gd name="adj1" fmla="val 50000"/>
              <a:gd name="adj2" fmla="val 50138"/>
            </a:avLst>
          </a:prstGeom>
          <a:solidFill>
            <a:srgbClr val="66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54" name="AutoShape 14"/>
          <p:cNvSpPr>
            <a:spLocks noChangeArrowheads="1"/>
          </p:cNvSpPr>
          <p:nvPr/>
        </p:nvSpPr>
        <p:spPr bwMode="auto">
          <a:xfrm>
            <a:off x="4297363" y="2205038"/>
            <a:ext cx="576262" cy="287337"/>
          </a:xfrm>
          <a:prstGeom prst="rightArrow">
            <a:avLst>
              <a:gd name="adj1" fmla="val 50000"/>
              <a:gd name="adj2" fmla="val 50138"/>
            </a:avLst>
          </a:prstGeom>
          <a:solidFill>
            <a:srgbClr val="66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55" name="AutoShape 15"/>
          <p:cNvSpPr>
            <a:spLocks noChangeArrowheads="1"/>
          </p:cNvSpPr>
          <p:nvPr/>
        </p:nvSpPr>
        <p:spPr bwMode="auto">
          <a:xfrm>
            <a:off x="4441825" y="3500438"/>
            <a:ext cx="576263" cy="287337"/>
          </a:xfrm>
          <a:prstGeom prst="rightArrow">
            <a:avLst>
              <a:gd name="adj1" fmla="val 50000"/>
              <a:gd name="adj2" fmla="val 50138"/>
            </a:avLst>
          </a:prstGeom>
          <a:solidFill>
            <a:srgbClr val="66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56" name="AutoShape 16"/>
          <p:cNvSpPr>
            <a:spLocks/>
          </p:cNvSpPr>
          <p:nvPr/>
        </p:nvSpPr>
        <p:spPr bwMode="auto">
          <a:xfrm rot="16200000">
            <a:off x="4306094" y="3625056"/>
            <a:ext cx="247650" cy="1296988"/>
          </a:xfrm>
          <a:prstGeom prst="leftBrace">
            <a:avLst>
              <a:gd name="adj1" fmla="val 4364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57" name="Text Box 17"/>
          <p:cNvSpPr txBox="1">
            <a:spLocks noChangeArrowheads="1"/>
          </p:cNvSpPr>
          <p:nvPr/>
        </p:nvSpPr>
        <p:spPr bwMode="auto">
          <a:xfrm>
            <a:off x="3589338" y="4508500"/>
            <a:ext cx="170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solidFill>
                  <a:srgbClr val="CC0000"/>
                </a:solidFill>
              </a:rPr>
              <a:t>十字架的經歷</a:t>
            </a:r>
          </a:p>
        </p:txBody>
      </p:sp>
      <p:sp>
        <p:nvSpPr>
          <p:cNvPr id="112658" name="Text Box 18"/>
          <p:cNvSpPr txBox="1">
            <a:spLocks noChangeArrowheads="1"/>
          </p:cNvSpPr>
          <p:nvPr/>
        </p:nvSpPr>
        <p:spPr bwMode="auto">
          <a:xfrm>
            <a:off x="950913" y="5300663"/>
            <a:ext cx="749935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400"/>
              <a:t>人生在世，有一更高的使命：就是經過十字架的對付，</a:t>
            </a:r>
          </a:p>
          <a:p>
            <a:pPr>
              <a:lnSpc>
                <a:spcPct val="120000"/>
              </a:lnSpc>
            </a:pPr>
            <a:r>
              <a:rPr lang="zh-TW" altLang="en-US" sz="2400"/>
              <a:t>以彰顯基督復活的生命，使神和人滿足。</a:t>
            </a:r>
          </a:p>
        </p:txBody>
      </p:sp>
      <p:pic>
        <p:nvPicPr>
          <p:cNvPr id="112659" name="Picture 19" descr="foto%20olive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1" t="23566" r="25800"/>
          <a:stretch>
            <a:fillRect/>
          </a:stretch>
        </p:blipFill>
        <p:spPr bwMode="auto">
          <a:xfrm>
            <a:off x="971550" y="620713"/>
            <a:ext cx="1189038" cy="1027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0" name="Picture 20" descr="extra-virgin-olive-oi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51"/>
          <a:stretch>
            <a:fillRect/>
          </a:stretch>
        </p:blipFill>
        <p:spPr bwMode="auto">
          <a:xfrm>
            <a:off x="6040438" y="404813"/>
            <a:ext cx="1096962" cy="12176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1" name="Picture 21" descr="13-fresh-grap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1" t="26608" r="27919"/>
          <a:stretch>
            <a:fillRect/>
          </a:stretch>
        </p:blipFill>
        <p:spPr bwMode="auto">
          <a:xfrm>
            <a:off x="971550" y="1827213"/>
            <a:ext cx="1189038" cy="1025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2" name="Picture 22" descr="red-wi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9" t="9532" b="26582"/>
          <a:stretch>
            <a:fillRect/>
          </a:stretch>
        </p:blipFill>
        <p:spPr bwMode="auto">
          <a:xfrm>
            <a:off x="6040438" y="1773238"/>
            <a:ext cx="1096962" cy="1079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3" name="Picture 23" descr="Fig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63" b="8041"/>
          <a:stretch>
            <a:fillRect/>
          </a:stretch>
        </p:blipFill>
        <p:spPr bwMode="auto">
          <a:xfrm>
            <a:off x="971550" y="2997200"/>
            <a:ext cx="1192213" cy="1079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4" name="Picture 24" descr="2963313450_6e822143d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281"/>
          <a:stretch>
            <a:fillRect/>
          </a:stretch>
        </p:blipFill>
        <p:spPr bwMode="auto">
          <a:xfrm>
            <a:off x="6948488" y="3025775"/>
            <a:ext cx="1295400" cy="1050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933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12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12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12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56" grpId="0" animBg="1"/>
      <p:bldP spid="112657" grpId="0"/>
      <p:bldP spid="11265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ext Box 2"/>
          <p:cNvSpPr txBox="1">
            <a:spLocks noChangeArrowheads="1"/>
          </p:cNvSpPr>
          <p:nvPr/>
        </p:nvSpPr>
        <p:spPr bwMode="auto">
          <a:xfrm>
            <a:off x="611188" y="404813"/>
            <a:ext cx="803275" cy="466725"/>
          </a:xfrm>
          <a:prstGeom prst="rect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 sz="2400">
                <a:cs typeface="Arial" charset="0"/>
              </a:rPr>
              <a:t>荊棘</a:t>
            </a:r>
          </a:p>
        </p:txBody>
      </p:sp>
      <p:sp>
        <p:nvSpPr>
          <p:cNvPr id="133123" name="Text Box 3"/>
          <p:cNvSpPr txBox="1">
            <a:spLocks noChangeArrowheads="1"/>
          </p:cNvSpPr>
          <p:nvPr/>
        </p:nvSpPr>
        <p:spPr bwMode="auto">
          <a:xfrm>
            <a:off x="611188" y="4365625"/>
            <a:ext cx="567055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400"/>
              <a:t>荊棘：人墮落之後，受了咒詛的天然生命</a:t>
            </a:r>
          </a:p>
        </p:txBody>
      </p:sp>
      <p:pic>
        <p:nvPicPr>
          <p:cNvPr id="133125" name="Picture 5" descr="thorn-bush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125538"/>
            <a:ext cx="3960812" cy="29702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26" name="Text Box 6"/>
          <p:cNvSpPr txBox="1">
            <a:spLocks noChangeArrowheads="1"/>
          </p:cNvSpPr>
          <p:nvPr/>
        </p:nvSpPr>
        <p:spPr bwMode="auto">
          <a:xfrm>
            <a:off x="1547813" y="4972050"/>
            <a:ext cx="582295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Tx/>
              <a:buBlip>
                <a:blip r:embed="rId3"/>
              </a:buBlip>
            </a:pPr>
            <a:r>
              <a:rPr lang="en-US" altLang="zh-TW" sz="2000">
                <a:latin typeface="SimHei" pitchFamily="49" charset="-122"/>
                <a:ea typeface="新細明體" pitchFamily="18" charset="-120"/>
              </a:rPr>
              <a:t> </a:t>
            </a:r>
            <a:r>
              <a:rPr lang="zh-TW" altLang="en-US" sz="2000">
                <a:latin typeface="SimHei" pitchFamily="49" charset="-122"/>
              </a:rPr>
              <a:t>多刺：只會傷人</a:t>
            </a:r>
          </a:p>
          <a:p>
            <a:pPr>
              <a:lnSpc>
                <a:spcPct val="120000"/>
              </a:lnSpc>
              <a:buFontTx/>
              <a:buBlip>
                <a:blip r:embed="rId3"/>
              </a:buBlip>
            </a:pPr>
            <a:r>
              <a:rPr lang="zh-TW" altLang="en-US" sz="2000">
                <a:latin typeface="SimHei" pitchFamily="49" charset="-122"/>
                <a:ea typeface="新細明體" pitchFamily="18" charset="-120"/>
              </a:rPr>
              <a:t> </a:t>
            </a:r>
            <a:r>
              <a:rPr lang="zh-TW" altLang="en-US" sz="2000">
                <a:latin typeface="SimHei" pitchFamily="49" charset="-122"/>
              </a:rPr>
              <a:t>低賤、無用：卻無知狂妄，驕傲自大，自以為是</a:t>
            </a:r>
          </a:p>
          <a:p>
            <a:pPr>
              <a:lnSpc>
                <a:spcPct val="120000"/>
              </a:lnSpc>
              <a:buFontTx/>
              <a:buBlip>
                <a:blip r:embed="rId3"/>
              </a:buBlip>
            </a:pPr>
            <a:r>
              <a:rPr lang="zh-TW" altLang="en-US" sz="2000">
                <a:latin typeface="SimHei" pitchFamily="49" charset="-122"/>
                <a:ea typeface="新細明體" pitchFamily="18" charset="-120"/>
              </a:rPr>
              <a:t> </a:t>
            </a:r>
            <a:r>
              <a:rPr lang="zh-TW" altLang="en-US" sz="2000">
                <a:latin typeface="SimHei" pitchFamily="49" charset="-122"/>
              </a:rPr>
              <a:t>常引發火災：從地獄點起的口舌之火</a:t>
            </a:r>
            <a:r>
              <a:rPr lang="en-US" altLang="zh-TW" sz="2000">
                <a:latin typeface="SimHei" pitchFamily="49" charset="-122"/>
              </a:rPr>
              <a:t>(</a:t>
            </a:r>
            <a:r>
              <a:rPr lang="zh-TW" altLang="en-US" sz="2000">
                <a:latin typeface="SimHei" pitchFamily="49" charset="-122"/>
              </a:rPr>
              <a:t>雅</a:t>
            </a:r>
            <a:r>
              <a:rPr lang="en-US" altLang="zh-TW" sz="2000">
                <a:latin typeface="SimHei" pitchFamily="49" charset="-122"/>
              </a:rPr>
              <a:t>3:6)</a:t>
            </a:r>
          </a:p>
          <a:p>
            <a:pPr>
              <a:lnSpc>
                <a:spcPct val="120000"/>
              </a:lnSpc>
              <a:buFontTx/>
              <a:buBlip>
                <a:blip r:embed="rId3"/>
              </a:buBlip>
            </a:pPr>
            <a:r>
              <a:rPr lang="en-US" altLang="zh-TW" sz="2000">
                <a:latin typeface="SimHei" pitchFamily="49" charset="-122"/>
                <a:ea typeface="新細明體" pitchFamily="18" charset="-120"/>
              </a:rPr>
              <a:t> </a:t>
            </a:r>
            <a:r>
              <a:rPr lang="zh-TW" altLang="en-US" sz="2000">
                <a:latin typeface="SimHei" pitchFamily="49" charset="-122"/>
              </a:rPr>
              <a:t>逼迫屬靈的生命：如以實瑪利逼迫以撒</a:t>
            </a:r>
            <a:r>
              <a:rPr lang="en-US" altLang="zh-TW" sz="2000">
                <a:latin typeface="SimHei" pitchFamily="49" charset="-122"/>
              </a:rPr>
              <a:t>(</a:t>
            </a:r>
            <a:r>
              <a:rPr lang="zh-TW" altLang="en-US" sz="2000">
                <a:latin typeface="SimHei" pitchFamily="49" charset="-122"/>
              </a:rPr>
              <a:t>加</a:t>
            </a:r>
            <a:r>
              <a:rPr lang="en-US" altLang="zh-TW" sz="2000">
                <a:latin typeface="SimHei" pitchFamily="49" charset="-122"/>
              </a:rPr>
              <a:t>4:29)</a:t>
            </a:r>
          </a:p>
        </p:txBody>
      </p:sp>
      <p:sp>
        <p:nvSpPr>
          <p:cNvPr id="133128" name="Rectangle 8"/>
          <p:cNvSpPr>
            <a:spLocks noChangeArrowheads="1"/>
          </p:cNvSpPr>
          <p:nvPr/>
        </p:nvSpPr>
        <p:spPr bwMode="auto">
          <a:xfrm>
            <a:off x="4932363" y="1052513"/>
            <a:ext cx="3775393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000" dirty="0">
                <a:latin typeface="SimHei" pitchFamily="49" charset="-122"/>
              </a:rPr>
              <a:t>荊棘回答說：</a:t>
            </a:r>
          </a:p>
          <a:p>
            <a:pPr>
              <a:lnSpc>
                <a:spcPct val="120000"/>
              </a:lnSpc>
            </a:pPr>
            <a:r>
              <a:rPr lang="zh-TW" altLang="en-US" sz="2000" dirty="0">
                <a:latin typeface="SimHei" pitchFamily="49" charset="-122"/>
              </a:rPr>
              <a:t>「你們若誠誠實實地膏我為王，</a:t>
            </a:r>
          </a:p>
          <a:p>
            <a:pPr>
              <a:lnSpc>
                <a:spcPct val="120000"/>
              </a:lnSpc>
            </a:pPr>
            <a:r>
              <a:rPr lang="zh-TW" altLang="en-US" sz="2000" dirty="0">
                <a:latin typeface="SimHei" pitchFamily="49" charset="-122"/>
              </a:rPr>
              <a:t>就要投在我的蔭下；</a:t>
            </a:r>
          </a:p>
          <a:p>
            <a:pPr>
              <a:lnSpc>
                <a:spcPct val="120000"/>
              </a:lnSpc>
            </a:pPr>
            <a:r>
              <a:rPr lang="zh-TW" altLang="en-US" sz="2000" dirty="0">
                <a:latin typeface="SimHei" pitchFamily="49" charset="-122"/>
              </a:rPr>
              <a:t>不然，願火從荊棘裏出來，</a:t>
            </a:r>
          </a:p>
          <a:p>
            <a:pPr>
              <a:lnSpc>
                <a:spcPct val="120000"/>
              </a:lnSpc>
            </a:pPr>
            <a:r>
              <a:rPr lang="zh-TW" altLang="en-US" sz="2000" dirty="0">
                <a:latin typeface="SimHei" pitchFamily="49" charset="-122"/>
              </a:rPr>
              <a:t>燒滅利巴嫩的香柏樹。」</a:t>
            </a:r>
          </a:p>
          <a:p>
            <a:pPr>
              <a:lnSpc>
                <a:spcPct val="120000"/>
              </a:lnSpc>
            </a:pPr>
            <a:r>
              <a:rPr lang="zh-TW" altLang="en-US" sz="2000" dirty="0">
                <a:latin typeface="SimHei" pitchFamily="49" charset="-122"/>
              </a:rPr>
              <a:t> </a:t>
            </a:r>
            <a:r>
              <a:rPr lang="en-US" altLang="zh-TW" sz="2000" dirty="0">
                <a:latin typeface="SimHei" pitchFamily="49" charset="-122"/>
              </a:rPr>
              <a:t>(</a:t>
            </a:r>
            <a:r>
              <a:rPr lang="zh-TW" altLang="en-US" sz="2000" dirty="0">
                <a:latin typeface="SimHei" pitchFamily="49" charset="-122"/>
              </a:rPr>
              <a:t>士</a:t>
            </a:r>
            <a:r>
              <a:rPr lang="en-US" altLang="zh-TW" sz="2000" dirty="0">
                <a:latin typeface="SimHei" pitchFamily="49" charset="-122"/>
              </a:rPr>
              <a:t>9:15)</a:t>
            </a:r>
          </a:p>
        </p:txBody>
      </p:sp>
    </p:spTree>
    <p:extLst>
      <p:ext uri="{BB962C8B-B14F-4D97-AF65-F5344CB8AC3E}">
        <p14:creationId xmlns:p14="http://schemas.microsoft.com/office/powerpoint/2010/main" val="383980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3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3" grpId="0"/>
      <p:bldP spid="1331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img.docstoccdn.com/thumb/orig/11857001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55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47800" y="228600"/>
            <a:ext cx="7156126" cy="1077218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重點：亞比米勒如荊棘，自大無用，</a:t>
            </a:r>
            <a:endParaRPr lang="en-US" altLang="zh-TW" sz="32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        轟動一時就被火消毀，不復存在</a:t>
            </a: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" name="Oval 2"/>
          <p:cNvSpPr/>
          <p:nvPr/>
        </p:nvSpPr>
        <p:spPr>
          <a:xfrm>
            <a:off x="1752600" y="3429000"/>
            <a:ext cx="4267200" cy="25146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456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0" y="3471863"/>
            <a:ext cx="9144000" cy="3386137"/>
          </a:xfrm>
          <a:prstGeom prst="rect">
            <a:avLst/>
          </a:prstGeom>
          <a:solidFill>
            <a:srgbClr val="D7C4A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728663" y="1076325"/>
            <a:ext cx="7488237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000" dirty="0">
                <a:latin typeface="SimHei" pitchFamily="49" charset="-122"/>
                <a:ea typeface="SimHei" pitchFamily="49" charset="-122"/>
              </a:rPr>
              <a:t>亞比米勒以後，有以薩迦人</a:t>
            </a:r>
            <a:r>
              <a:rPr lang="zh-TW" altLang="en-US" sz="2000" dirty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朵多</a:t>
            </a:r>
            <a:r>
              <a:rPr lang="zh-TW" altLang="en-US" sz="2000" dirty="0">
                <a:latin typeface="SimHei" pitchFamily="49" charset="-122"/>
                <a:ea typeface="SimHei" pitchFamily="49" charset="-122"/>
              </a:rPr>
              <a:t>的孫子、</a:t>
            </a:r>
            <a:r>
              <a:rPr lang="zh-TW" altLang="en-US" sz="2000" dirty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普瓦</a:t>
            </a:r>
            <a:r>
              <a:rPr lang="zh-TW" altLang="en-US" sz="2000" dirty="0">
                <a:latin typeface="SimHei" pitchFamily="49" charset="-122"/>
                <a:ea typeface="SimHei" pitchFamily="49" charset="-122"/>
              </a:rPr>
              <a:t>的兒子</a:t>
            </a:r>
            <a:r>
              <a:rPr lang="zh-TW" altLang="en-US" sz="2000" dirty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陀拉</a:t>
            </a:r>
            <a:r>
              <a:rPr lang="zh-TW" altLang="en-US" sz="2000" dirty="0">
                <a:latin typeface="SimHei" pitchFamily="49" charset="-122"/>
                <a:ea typeface="SimHei" pitchFamily="49" charset="-122"/>
              </a:rPr>
              <a:t>興起，拯救以色列人。他住在以法蓮山地的</a:t>
            </a:r>
            <a:r>
              <a:rPr lang="zh-TW" altLang="en-US" sz="2000" dirty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沙密</a:t>
            </a:r>
            <a:r>
              <a:rPr lang="zh-TW" altLang="en-US" sz="2000" dirty="0">
                <a:latin typeface="SimHei" pitchFamily="49" charset="-122"/>
                <a:ea typeface="SimHei" pitchFamily="49" charset="-122"/>
              </a:rPr>
              <a:t>。陀拉作以色列的士師二十三年，就死了，葬在</a:t>
            </a:r>
            <a:r>
              <a:rPr lang="zh-TW" altLang="en-US" sz="2000" dirty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沙密</a:t>
            </a:r>
            <a:r>
              <a:rPr lang="zh-TW" altLang="en-US" sz="2000" dirty="0">
                <a:latin typeface="SimHei" pitchFamily="49" charset="-122"/>
                <a:ea typeface="SimHei" pitchFamily="49" charset="-122"/>
              </a:rPr>
              <a:t>。</a:t>
            </a:r>
            <a:r>
              <a:rPr lang="en-US" altLang="zh-TW" sz="2000" dirty="0">
                <a:solidFill>
                  <a:srgbClr val="0070C0"/>
                </a:solidFill>
                <a:latin typeface="SimHei" pitchFamily="49" charset="-122"/>
                <a:ea typeface="SimHei" pitchFamily="49" charset="-122"/>
              </a:rPr>
              <a:t>(</a:t>
            </a:r>
            <a:r>
              <a:rPr lang="zh-TW" altLang="en-US" sz="2000" dirty="0">
                <a:solidFill>
                  <a:srgbClr val="0070C0"/>
                </a:solidFill>
                <a:latin typeface="SimHei" pitchFamily="49" charset="-122"/>
                <a:ea typeface="SimHei" pitchFamily="49" charset="-122"/>
              </a:rPr>
              <a:t>士</a:t>
            </a:r>
            <a:r>
              <a:rPr lang="en-US" altLang="zh-TW" sz="2000" dirty="0">
                <a:solidFill>
                  <a:srgbClr val="0070C0"/>
                </a:solidFill>
                <a:latin typeface="SimHei" pitchFamily="49" charset="-122"/>
                <a:ea typeface="SimHei" pitchFamily="49" charset="-122"/>
              </a:rPr>
              <a:t>10:1-2)</a:t>
            </a:r>
          </a:p>
        </p:txBody>
      </p:sp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6981825" y="519113"/>
            <a:ext cx="604838" cy="469900"/>
          </a:xfrm>
          <a:prstGeom prst="wedgeRectCallout">
            <a:avLst>
              <a:gd name="adj1" fmla="val -38190"/>
              <a:gd name="adj2" fmla="val 77366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>
                <a:ea typeface="SimHei" pitchFamily="49" charset="-122"/>
              </a:rPr>
              <a:t>蟲</a:t>
            </a:r>
          </a:p>
        </p:txBody>
      </p:sp>
      <p:sp>
        <p:nvSpPr>
          <p:cNvPr id="8198" name="AutoShape 6"/>
          <p:cNvSpPr>
            <a:spLocks noChangeArrowheads="1"/>
          </p:cNvSpPr>
          <p:nvPr/>
        </p:nvSpPr>
        <p:spPr bwMode="auto">
          <a:xfrm>
            <a:off x="4879975" y="519113"/>
            <a:ext cx="1360488" cy="469900"/>
          </a:xfrm>
          <a:prstGeom prst="wedgeRectCallout">
            <a:avLst>
              <a:gd name="adj1" fmla="val 10792"/>
              <a:gd name="adj2" fmla="val 77366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>
                <a:ea typeface="SimHei" pitchFamily="49" charset="-122"/>
              </a:rPr>
              <a:t>一陣旋風</a:t>
            </a:r>
          </a:p>
        </p:txBody>
      </p:sp>
      <p:sp>
        <p:nvSpPr>
          <p:cNvPr id="8199" name="AutoShape 7"/>
          <p:cNvSpPr>
            <a:spLocks noChangeArrowheads="1"/>
          </p:cNvSpPr>
          <p:nvPr/>
        </p:nvSpPr>
        <p:spPr bwMode="auto">
          <a:xfrm>
            <a:off x="3386138" y="519113"/>
            <a:ext cx="1063625" cy="469900"/>
          </a:xfrm>
          <a:prstGeom prst="wedgeRectCallout">
            <a:avLst>
              <a:gd name="adj1" fmla="val 19704"/>
              <a:gd name="adj2" fmla="val 87838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>
                <a:ea typeface="SimHei" pitchFamily="49" charset="-122"/>
              </a:rPr>
              <a:t>蒙愛的</a:t>
            </a:r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728663" y="3783013"/>
            <a:ext cx="77851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000" dirty="0">
                <a:latin typeface="SimHei" pitchFamily="49" charset="-122"/>
                <a:ea typeface="SimHei" pitchFamily="49" charset="-122"/>
              </a:rPr>
              <a:t>你這</a:t>
            </a:r>
            <a:r>
              <a:rPr lang="zh-TW" altLang="en-US" sz="2000" dirty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蟲</a:t>
            </a:r>
            <a:r>
              <a:rPr lang="zh-TW" altLang="en-US" sz="2000" dirty="0">
                <a:latin typeface="SimHei" pitchFamily="49" charset="-122"/>
                <a:ea typeface="SimHei" pitchFamily="49" charset="-122"/>
              </a:rPr>
              <a:t>雅各和你們以色列人，不要害怕！</a:t>
            </a:r>
          </a:p>
          <a:p>
            <a:pPr>
              <a:lnSpc>
                <a:spcPct val="120000"/>
              </a:lnSpc>
            </a:pPr>
            <a:r>
              <a:rPr lang="zh-TW" altLang="en-US" sz="2000" dirty="0">
                <a:latin typeface="SimHei" pitchFamily="49" charset="-122"/>
                <a:ea typeface="SimHei" pitchFamily="49" charset="-122"/>
              </a:rPr>
              <a:t>耶和華說：我必幫助你。你的救贖主就是以色列的聖者。</a:t>
            </a:r>
          </a:p>
          <a:p>
            <a:pPr>
              <a:lnSpc>
                <a:spcPct val="120000"/>
              </a:lnSpc>
            </a:pPr>
            <a:r>
              <a:rPr lang="zh-TW" altLang="en-US" sz="2000" dirty="0">
                <a:latin typeface="SimHei" pitchFamily="49" charset="-122"/>
                <a:ea typeface="SimHei" pitchFamily="49" charset="-122"/>
              </a:rPr>
              <a:t>看哪，我已使你成為有</a:t>
            </a:r>
            <a:r>
              <a:rPr lang="zh-TW" altLang="en-US" sz="2000" dirty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快齒</a:t>
            </a:r>
            <a:r>
              <a:rPr lang="zh-TW" altLang="en-US" sz="2000" dirty="0">
                <a:latin typeface="SimHei" pitchFamily="49" charset="-122"/>
                <a:ea typeface="SimHei" pitchFamily="49" charset="-122"/>
              </a:rPr>
              <a:t>打糧的新器具；</a:t>
            </a:r>
          </a:p>
          <a:p>
            <a:pPr>
              <a:lnSpc>
                <a:spcPct val="120000"/>
              </a:lnSpc>
            </a:pPr>
            <a:r>
              <a:rPr lang="zh-TW" altLang="en-US" sz="2000" dirty="0">
                <a:latin typeface="SimHei" pitchFamily="49" charset="-122"/>
                <a:ea typeface="SimHei" pitchFamily="49" charset="-122"/>
              </a:rPr>
              <a:t>你要把山嶺打得粉碎，使岡陵如同糠粃。</a:t>
            </a:r>
          </a:p>
          <a:p>
            <a:pPr>
              <a:lnSpc>
                <a:spcPct val="120000"/>
              </a:lnSpc>
            </a:pPr>
            <a:r>
              <a:rPr lang="zh-TW" altLang="en-US" sz="2000" dirty="0">
                <a:latin typeface="SimHei" pitchFamily="49" charset="-122"/>
                <a:ea typeface="SimHei" pitchFamily="49" charset="-122"/>
              </a:rPr>
              <a:t>你要把他簸揚，風要吹去；旋風要把他</a:t>
            </a:r>
            <a:r>
              <a:rPr lang="zh-TW" altLang="en-US" sz="2000" dirty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颳散</a:t>
            </a:r>
            <a:r>
              <a:rPr lang="zh-TW" altLang="en-US" sz="2000" dirty="0">
                <a:latin typeface="SimHei" pitchFamily="49" charset="-122"/>
                <a:ea typeface="SimHei" pitchFamily="49" charset="-122"/>
              </a:rPr>
              <a:t>。</a:t>
            </a:r>
          </a:p>
          <a:p>
            <a:pPr>
              <a:lnSpc>
                <a:spcPct val="120000"/>
              </a:lnSpc>
            </a:pPr>
            <a:r>
              <a:rPr lang="zh-TW" altLang="en-US" sz="2000" dirty="0">
                <a:latin typeface="SimHei" pitchFamily="49" charset="-122"/>
                <a:ea typeface="SimHei" pitchFamily="49" charset="-122"/>
              </a:rPr>
              <a:t>你倒要以耶和華為喜樂，以以色列的聖者為誇耀。</a:t>
            </a:r>
            <a:r>
              <a:rPr lang="en-US" altLang="zh-TW" sz="2000" dirty="0">
                <a:solidFill>
                  <a:srgbClr val="0070C0"/>
                </a:solidFill>
                <a:latin typeface="SimHei" pitchFamily="49" charset="-122"/>
                <a:ea typeface="新細明體" pitchFamily="18" charset="-120"/>
              </a:rPr>
              <a:t>(</a:t>
            </a:r>
            <a:r>
              <a:rPr lang="zh-TW" altLang="en-US" sz="2000" dirty="0">
                <a:solidFill>
                  <a:srgbClr val="0070C0"/>
                </a:solidFill>
                <a:latin typeface="SimHei" pitchFamily="49" charset="-122"/>
                <a:ea typeface="SimHei" pitchFamily="49" charset="-122"/>
              </a:rPr>
              <a:t>賽</a:t>
            </a:r>
            <a:r>
              <a:rPr lang="en-US" altLang="zh-TW" sz="2000" dirty="0">
                <a:solidFill>
                  <a:srgbClr val="0070C0"/>
                </a:solidFill>
                <a:latin typeface="SimHei" pitchFamily="49" charset="-122"/>
                <a:ea typeface="SimHei" pitchFamily="49" charset="-122"/>
              </a:rPr>
              <a:t>41:14</a:t>
            </a:r>
            <a:r>
              <a:rPr lang="en-US" altLang="zh-TW" sz="2000" dirty="0">
                <a:solidFill>
                  <a:srgbClr val="0070C0"/>
                </a:solidFill>
                <a:latin typeface="SimHei" pitchFamily="49" charset="-122"/>
                <a:ea typeface="新細明體" pitchFamily="18" charset="-120"/>
              </a:rPr>
              <a:t>-16)</a:t>
            </a:r>
            <a:endParaRPr lang="zh-TW" altLang="en-US" sz="2000" dirty="0">
              <a:solidFill>
                <a:srgbClr val="0070C0"/>
              </a:solidFill>
              <a:latin typeface="SimHei" pitchFamily="49" charset="-122"/>
              <a:ea typeface="新細明體" pitchFamily="18" charset="-120"/>
            </a:endParaRPr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8832850" y="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>
                <a:ea typeface="新細明體" pitchFamily="18" charset="-12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648290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2" grpId="0" animBg="1"/>
      <p:bldP spid="8197" grpId="0" animBg="1"/>
      <p:bldP spid="8198" grpId="0" animBg="1"/>
      <p:bldP spid="8199" grpId="0" animBg="1"/>
      <p:bldP spid="820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3471863"/>
            <a:ext cx="9144000" cy="3386137"/>
          </a:xfrm>
          <a:prstGeom prst="rect">
            <a:avLst/>
          </a:prstGeom>
          <a:solidFill>
            <a:srgbClr val="D7C4A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728663" y="1076325"/>
            <a:ext cx="68834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000">
                <a:latin typeface="SimHei" pitchFamily="49" charset="-122"/>
                <a:ea typeface="SimHei" pitchFamily="49" charset="-122"/>
              </a:rPr>
              <a:t>在他以後有</a:t>
            </a:r>
            <a:r>
              <a:rPr lang="zh-TW" altLang="en-US" sz="200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基列</a:t>
            </a:r>
            <a:r>
              <a:rPr lang="zh-TW" altLang="en-US" sz="2000">
                <a:latin typeface="SimHei" pitchFamily="49" charset="-122"/>
                <a:ea typeface="SimHei" pitchFamily="49" charset="-122"/>
              </a:rPr>
              <a:t>人</a:t>
            </a:r>
            <a:r>
              <a:rPr lang="zh-TW" altLang="en-US" sz="200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睚珥</a:t>
            </a:r>
            <a:r>
              <a:rPr lang="zh-TW" altLang="en-US" sz="2000">
                <a:latin typeface="SimHei" pitchFamily="49" charset="-122"/>
                <a:ea typeface="SimHei" pitchFamily="49" charset="-122"/>
              </a:rPr>
              <a:t>興起，作以色列的士師二十二年。他有三十個兒子，騎著三十匹驢駒。他們有三十座城邑，叫作</a:t>
            </a:r>
            <a:r>
              <a:rPr lang="zh-TW" altLang="en-US" sz="200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哈倭特睚珥</a:t>
            </a:r>
            <a:r>
              <a:rPr lang="zh-TW" altLang="en-US" sz="2000">
                <a:latin typeface="SimHei" pitchFamily="49" charset="-122"/>
                <a:ea typeface="SimHei" pitchFamily="49" charset="-122"/>
              </a:rPr>
              <a:t>，直到如今，都是在基列地。睚珥死了，就葬在</a:t>
            </a:r>
            <a:r>
              <a:rPr lang="zh-TW" altLang="en-US" sz="200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加們</a:t>
            </a:r>
            <a:r>
              <a:rPr lang="zh-TW" altLang="en-US" sz="2000">
                <a:latin typeface="SimHei" pitchFamily="49" charset="-122"/>
                <a:ea typeface="SimHei" pitchFamily="49" charset="-122"/>
              </a:rPr>
              <a:t>。</a:t>
            </a:r>
            <a:r>
              <a:rPr lang="en-US" altLang="zh-TW" sz="2000">
                <a:solidFill>
                  <a:schemeClr val="bg2"/>
                </a:solidFill>
                <a:latin typeface="SimHei" pitchFamily="49" charset="-122"/>
                <a:ea typeface="新細明體" pitchFamily="18" charset="-120"/>
              </a:rPr>
              <a:t>(</a:t>
            </a:r>
            <a:r>
              <a:rPr lang="zh-TW" altLang="en-US" sz="2000">
                <a:solidFill>
                  <a:schemeClr val="bg2"/>
                </a:solidFill>
                <a:latin typeface="SimHei" pitchFamily="49" charset="-122"/>
                <a:ea typeface="SimHei" pitchFamily="49" charset="-122"/>
              </a:rPr>
              <a:t>士</a:t>
            </a:r>
            <a:r>
              <a:rPr lang="en-US" altLang="zh-TW" sz="2000">
                <a:solidFill>
                  <a:schemeClr val="bg2"/>
                </a:solidFill>
                <a:latin typeface="SimHei" pitchFamily="49" charset="-122"/>
                <a:ea typeface="SimHei" pitchFamily="49" charset="-122"/>
              </a:rPr>
              <a:t>10:3</a:t>
            </a:r>
            <a:r>
              <a:rPr lang="en-US" altLang="zh-TW" sz="2000">
                <a:solidFill>
                  <a:schemeClr val="bg2"/>
                </a:solidFill>
                <a:latin typeface="SimHei" pitchFamily="49" charset="-122"/>
                <a:ea typeface="新細明體" pitchFamily="18" charset="-120"/>
              </a:rPr>
              <a:t>-5)</a:t>
            </a:r>
            <a:r>
              <a:rPr lang="en-US" altLang="zh-TW" sz="2000">
                <a:latin typeface="SimHei" pitchFamily="49" charset="-122"/>
                <a:ea typeface="SimHei" pitchFamily="49" charset="-122"/>
              </a:rPr>
              <a:t>	</a:t>
            </a:r>
            <a:endParaRPr lang="zh-TW" altLang="en-US" sz="2000"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728663" y="3783013"/>
            <a:ext cx="7377112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00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興起</a:t>
            </a:r>
            <a:r>
              <a:rPr lang="zh-TW" altLang="en-US" sz="2000">
                <a:latin typeface="SimHei" pitchFamily="49" charset="-122"/>
                <a:ea typeface="SimHei" pitchFamily="49" charset="-122"/>
              </a:rPr>
              <a:t>，</a:t>
            </a:r>
            <a:r>
              <a:rPr lang="zh-TW" altLang="en-US" sz="200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發光</a:t>
            </a:r>
            <a:r>
              <a:rPr lang="zh-TW" altLang="en-US" sz="2000">
                <a:latin typeface="SimHei" pitchFamily="49" charset="-122"/>
                <a:ea typeface="SimHei" pitchFamily="49" charset="-122"/>
              </a:rPr>
              <a:t>！因為你的光已經來到！耶和華的榮耀發現照耀你。</a:t>
            </a:r>
          </a:p>
          <a:p>
            <a:pPr>
              <a:lnSpc>
                <a:spcPct val="120000"/>
              </a:lnSpc>
            </a:pPr>
            <a:r>
              <a:rPr lang="zh-TW" altLang="en-US" sz="2000">
                <a:latin typeface="SimHei" pitchFamily="49" charset="-122"/>
                <a:ea typeface="SimHei" pitchFamily="49" charset="-122"/>
              </a:rPr>
              <a:t>看哪，黑暗遮蓋大地，幽暗遮蓋萬民，耶和華卻要顯現照耀你；他的榮耀要現在你身上。</a:t>
            </a:r>
          </a:p>
          <a:p>
            <a:pPr>
              <a:lnSpc>
                <a:spcPct val="120000"/>
              </a:lnSpc>
            </a:pPr>
            <a:r>
              <a:rPr lang="zh-TW" altLang="en-US" sz="2000">
                <a:latin typeface="SimHei" pitchFamily="49" charset="-122"/>
                <a:ea typeface="SimHei" pitchFamily="49" charset="-122"/>
              </a:rPr>
              <a:t>萬國要來就你的光；君王要來就你發現的光輝。</a:t>
            </a:r>
          </a:p>
          <a:p>
            <a:pPr>
              <a:lnSpc>
                <a:spcPct val="120000"/>
              </a:lnSpc>
            </a:pPr>
            <a:r>
              <a:rPr lang="zh-TW" altLang="en-US" sz="2000">
                <a:latin typeface="SimHei" pitchFamily="49" charset="-122"/>
                <a:ea typeface="SimHei" pitchFamily="49" charset="-122"/>
              </a:rPr>
              <a:t>你舉目向四方觀看；眾人都聚集來到你這裏。</a:t>
            </a:r>
          </a:p>
          <a:p>
            <a:pPr>
              <a:lnSpc>
                <a:spcPct val="120000"/>
              </a:lnSpc>
            </a:pPr>
            <a:r>
              <a:rPr lang="zh-TW" altLang="en-US" sz="2000">
                <a:latin typeface="SimHei" pitchFamily="49" charset="-122"/>
                <a:ea typeface="SimHei" pitchFamily="49" charset="-122"/>
              </a:rPr>
              <a:t>你的</a:t>
            </a:r>
            <a:r>
              <a:rPr lang="zh-TW" altLang="en-US" sz="200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眾子</a:t>
            </a:r>
            <a:r>
              <a:rPr lang="zh-TW" altLang="en-US" sz="2000">
                <a:latin typeface="SimHei" pitchFamily="49" charset="-122"/>
                <a:ea typeface="SimHei" pitchFamily="49" charset="-122"/>
              </a:rPr>
              <a:t>從遠方而來；你的眾女也被懷抱而來。</a:t>
            </a:r>
            <a:r>
              <a:rPr lang="en-US" altLang="zh-TW" sz="2000">
                <a:solidFill>
                  <a:schemeClr val="bg2"/>
                </a:solidFill>
                <a:latin typeface="SimHei" pitchFamily="49" charset="-122"/>
                <a:ea typeface="新細明體" pitchFamily="18" charset="-120"/>
              </a:rPr>
              <a:t>(</a:t>
            </a:r>
            <a:r>
              <a:rPr lang="zh-TW" altLang="en-US" sz="2000">
                <a:solidFill>
                  <a:schemeClr val="bg2"/>
                </a:solidFill>
                <a:latin typeface="SimHei" pitchFamily="49" charset="-122"/>
                <a:ea typeface="SimHei" pitchFamily="49" charset="-122"/>
              </a:rPr>
              <a:t>賽</a:t>
            </a:r>
            <a:r>
              <a:rPr lang="en-US" altLang="zh-TW" sz="2000">
                <a:solidFill>
                  <a:schemeClr val="bg2"/>
                </a:solidFill>
                <a:latin typeface="SimHei" pitchFamily="49" charset="-122"/>
                <a:ea typeface="SimHei" pitchFamily="49" charset="-122"/>
              </a:rPr>
              <a:t>60:1</a:t>
            </a:r>
            <a:r>
              <a:rPr lang="en-US" altLang="zh-TW" sz="2000">
                <a:solidFill>
                  <a:schemeClr val="bg2"/>
                </a:solidFill>
                <a:latin typeface="SimHei" pitchFamily="49" charset="-122"/>
                <a:ea typeface="新細明體" pitchFamily="18" charset="-120"/>
              </a:rPr>
              <a:t>-4)</a:t>
            </a:r>
            <a:endParaRPr lang="zh-TW" altLang="en-US" sz="2000"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9222" name="AutoShape 6"/>
          <p:cNvSpPr>
            <a:spLocks noChangeArrowheads="1"/>
          </p:cNvSpPr>
          <p:nvPr/>
        </p:nvSpPr>
        <p:spPr bwMode="auto">
          <a:xfrm>
            <a:off x="989013" y="519113"/>
            <a:ext cx="1631950" cy="469900"/>
          </a:xfrm>
          <a:prstGeom prst="wedgeRectCallout">
            <a:avLst>
              <a:gd name="adj1" fmla="val 30157"/>
              <a:gd name="adj2" fmla="val 80069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>
                <a:ea typeface="SimHei" pitchFamily="49" charset="-122"/>
              </a:rPr>
              <a:t>見證之石堆</a:t>
            </a:r>
          </a:p>
        </p:txBody>
      </p:sp>
      <p:sp>
        <p:nvSpPr>
          <p:cNvPr id="9223" name="AutoShape 7"/>
          <p:cNvSpPr>
            <a:spLocks noChangeArrowheads="1"/>
          </p:cNvSpPr>
          <p:nvPr/>
        </p:nvSpPr>
        <p:spPr bwMode="auto">
          <a:xfrm>
            <a:off x="3005138" y="519113"/>
            <a:ext cx="779462" cy="469900"/>
          </a:xfrm>
          <a:prstGeom prst="wedgeRectCallout">
            <a:avLst>
              <a:gd name="adj1" fmla="val -26375"/>
              <a:gd name="adj2" fmla="val 85134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>
                <a:ea typeface="SimHei" pitchFamily="49" charset="-122"/>
              </a:rPr>
              <a:t>發光</a:t>
            </a:r>
          </a:p>
        </p:txBody>
      </p:sp>
      <p:sp>
        <p:nvSpPr>
          <p:cNvPr id="9224" name="AutoShape 8"/>
          <p:cNvSpPr>
            <a:spLocks noChangeArrowheads="1"/>
          </p:cNvSpPr>
          <p:nvPr/>
        </p:nvSpPr>
        <p:spPr bwMode="auto">
          <a:xfrm>
            <a:off x="719138" y="2817813"/>
            <a:ext cx="841375" cy="469900"/>
          </a:xfrm>
          <a:prstGeom prst="wedgeRectCallout">
            <a:avLst>
              <a:gd name="adj1" fmla="val -9056"/>
              <a:gd name="adj2" fmla="val -93583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>
                <a:ea typeface="SimHei" pitchFamily="49" charset="-122"/>
              </a:rPr>
              <a:t>興起</a:t>
            </a:r>
          </a:p>
        </p:txBody>
      </p:sp>
      <p:sp>
        <p:nvSpPr>
          <p:cNvPr id="9225" name="AutoShape 9"/>
          <p:cNvSpPr>
            <a:spLocks noChangeArrowheads="1"/>
          </p:cNvSpPr>
          <p:nvPr/>
        </p:nvSpPr>
        <p:spPr bwMode="auto">
          <a:xfrm>
            <a:off x="1795463" y="2820988"/>
            <a:ext cx="1631950" cy="469900"/>
          </a:xfrm>
          <a:prstGeom prst="wedgeRectCallout">
            <a:avLst>
              <a:gd name="adj1" fmla="val -52236"/>
              <a:gd name="adj2" fmla="val -169593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>
                <a:ea typeface="SimHei" pitchFamily="49" charset="-122"/>
              </a:rPr>
              <a:t>睚珥的村落</a:t>
            </a: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8832850" y="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>
                <a:ea typeface="新細明體" pitchFamily="18" charset="-12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42156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" grpId="0" animBg="1"/>
      <p:bldP spid="9221" grpId="0"/>
      <p:bldP spid="9222" grpId="0" animBg="1"/>
      <p:bldP spid="9223" grpId="0" animBg="1"/>
      <p:bldP spid="9224" grpId="0" animBg="1"/>
      <p:bldP spid="92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jud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3130550"/>
            <a:ext cx="8537575" cy="23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5" name="Line 3"/>
          <p:cNvSpPr>
            <a:spLocks noChangeShapeType="1"/>
          </p:cNvSpPr>
          <p:nvPr/>
        </p:nvSpPr>
        <p:spPr bwMode="auto">
          <a:xfrm flipV="1">
            <a:off x="381000" y="3359150"/>
            <a:ext cx="0" cy="304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 flipV="1">
            <a:off x="914400" y="3359150"/>
            <a:ext cx="0" cy="304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 flipV="1">
            <a:off x="1524000" y="3359150"/>
            <a:ext cx="0" cy="304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918" name="Line 6"/>
          <p:cNvSpPr>
            <a:spLocks noChangeShapeType="1"/>
          </p:cNvSpPr>
          <p:nvPr/>
        </p:nvSpPr>
        <p:spPr bwMode="auto">
          <a:xfrm flipV="1">
            <a:off x="2133600" y="3359150"/>
            <a:ext cx="0" cy="304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919" name="Line 7"/>
          <p:cNvSpPr>
            <a:spLocks noChangeShapeType="1"/>
          </p:cNvSpPr>
          <p:nvPr/>
        </p:nvSpPr>
        <p:spPr bwMode="auto">
          <a:xfrm flipV="1">
            <a:off x="3365500" y="3359150"/>
            <a:ext cx="0" cy="304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920" name="Line 8"/>
          <p:cNvSpPr>
            <a:spLocks noChangeShapeType="1"/>
          </p:cNvSpPr>
          <p:nvPr/>
        </p:nvSpPr>
        <p:spPr bwMode="auto">
          <a:xfrm flipV="1">
            <a:off x="3733800" y="3359150"/>
            <a:ext cx="0" cy="304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921" name="Line 9"/>
          <p:cNvSpPr>
            <a:spLocks noChangeShapeType="1"/>
          </p:cNvSpPr>
          <p:nvPr/>
        </p:nvSpPr>
        <p:spPr bwMode="auto">
          <a:xfrm flipV="1">
            <a:off x="4343400" y="3359150"/>
            <a:ext cx="0" cy="304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 flipV="1">
            <a:off x="4876800" y="3359150"/>
            <a:ext cx="0" cy="304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923" name="Line 11"/>
          <p:cNvSpPr>
            <a:spLocks noChangeShapeType="1"/>
          </p:cNvSpPr>
          <p:nvPr/>
        </p:nvSpPr>
        <p:spPr bwMode="auto">
          <a:xfrm flipV="1">
            <a:off x="5410200" y="3359150"/>
            <a:ext cx="0" cy="304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 flipV="1">
            <a:off x="58674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 flipV="1">
            <a:off x="61722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926" name="Line 14"/>
          <p:cNvSpPr>
            <a:spLocks noChangeShapeType="1"/>
          </p:cNvSpPr>
          <p:nvPr/>
        </p:nvSpPr>
        <p:spPr bwMode="auto">
          <a:xfrm flipV="1">
            <a:off x="66294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927" name="Line 15"/>
          <p:cNvSpPr>
            <a:spLocks noChangeShapeType="1"/>
          </p:cNvSpPr>
          <p:nvPr/>
        </p:nvSpPr>
        <p:spPr bwMode="auto">
          <a:xfrm flipV="1">
            <a:off x="7048500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928" name="Line 16"/>
          <p:cNvSpPr>
            <a:spLocks noChangeShapeType="1"/>
          </p:cNvSpPr>
          <p:nvPr/>
        </p:nvSpPr>
        <p:spPr bwMode="auto">
          <a:xfrm flipV="1">
            <a:off x="7329488" y="3359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933" name="Text Box 21"/>
          <p:cNvSpPr txBox="1">
            <a:spLocks noChangeArrowheads="1"/>
          </p:cNvSpPr>
          <p:nvPr/>
        </p:nvSpPr>
        <p:spPr bwMode="auto">
          <a:xfrm>
            <a:off x="192088" y="3713163"/>
            <a:ext cx="387350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itchFamily="49" charset="-122"/>
              </a:rPr>
              <a:t>米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itchFamily="49" charset="-122"/>
              </a:rPr>
              <a:t>所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itchFamily="49" charset="-122"/>
              </a:rPr>
              <a:t>波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itchFamily="49" charset="-122"/>
              </a:rPr>
              <a:t>大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itchFamily="49" charset="-122"/>
              </a:rPr>
              <a:t>米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itchFamily="49" charset="-122"/>
              </a:rPr>
              <a:t>王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itchFamily="49" charset="-122"/>
              </a:rPr>
              <a:t>古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itchFamily="49" charset="-122"/>
              </a:rPr>
              <a:t>珊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itchFamily="49" charset="-122"/>
              </a:rPr>
              <a:t>利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itchFamily="49" charset="-122"/>
              </a:rPr>
              <a:t>薩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itchFamily="49" charset="-122"/>
              </a:rPr>
              <a:t>田</a:t>
            </a:r>
          </a:p>
        </p:txBody>
      </p:sp>
      <p:sp>
        <p:nvSpPr>
          <p:cNvPr id="38934" name="Text Box 22"/>
          <p:cNvSpPr txBox="1">
            <a:spLocks noChangeArrowheads="1"/>
          </p:cNvSpPr>
          <p:nvPr/>
        </p:nvSpPr>
        <p:spPr bwMode="auto">
          <a:xfrm>
            <a:off x="725488" y="3713163"/>
            <a:ext cx="38735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CC0000"/>
                </a:solidFill>
                <a:ea typeface="SimHei" pitchFamily="49" charset="-122"/>
              </a:rPr>
              <a:t>俄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CC0000"/>
                </a:solidFill>
                <a:ea typeface="SimHei" pitchFamily="49" charset="-122"/>
              </a:rPr>
              <a:t>陀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CC0000"/>
                </a:solidFill>
                <a:ea typeface="SimHei" pitchFamily="49" charset="-122"/>
              </a:rPr>
              <a:t>聶</a:t>
            </a:r>
          </a:p>
        </p:txBody>
      </p:sp>
      <p:sp>
        <p:nvSpPr>
          <p:cNvPr id="38935" name="Text Box 23"/>
          <p:cNvSpPr txBox="1">
            <a:spLocks noChangeArrowheads="1"/>
          </p:cNvSpPr>
          <p:nvPr/>
        </p:nvSpPr>
        <p:spPr bwMode="auto">
          <a:xfrm>
            <a:off x="1335088" y="3713163"/>
            <a:ext cx="387350" cy="155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itchFamily="49" charset="-122"/>
              </a:rPr>
              <a:t>摩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itchFamily="49" charset="-122"/>
              </a:rPr>
              <a:t>押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itchFamily="49" charset="-122"/>
              </a:rPr>
              <a:t>王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itchFamily="49" charset="-122"/>
              </a:rPr>
              <a:t>伊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itchFamily="49" charset="-122"/>
              </a:rPr>
              <a:t>磯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itchFamily="49" charset="-122"/>
              </a:rPr>
              <a:t>倫</a:t>
            </a:r>
          </a:p>
        </p:txBody>
      </p:sp>
      <p:sp>
        <p:nvSpPr>
          <p:cNvPr id="38936" name="Text Box 24"/>
          <p:cNvSpPr txBox="1">
            <a:spLocks noChangeArrowheads="1"/>
          </p:cNvSpPr>
          <p:nvPr/>
        </p:nvSpPr>
        <p:spPr bwMode="auto">
          <a:xfrm>
            <a:off x="1944688" y="3713163"/>
            <a:ext cx="387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CC0000"/>
                </a:solidFill>
                <a:ea typeface="SimHei" pitchFamily="49" charset="-122"/>
              </a:rPr>
              <a:t>以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CC0000"/>
                </a:solidFill>
                <a:ea typeface="SimHei" pitchFamily="49" charset="-122"/>
              </a:rPr>
              <a:t>笏</a:t>
            </a:r>
          </a:p>
        </p:txBody>
      </p:sp>
      <p:sp>
        <p:nvSpPr>
          <p:cNvPr id="38937" name="Text Box 25"/>
          <p:cNvSpPr txBox="1">
            <a:spLocks noChangeArrowheads="1"/>
          </p:cNvSpPr>
          <p:nvPr/>
        </p:nvSpPr>
        <p:spPr bwMode="auto">
          <a:xfrm>
            <a:off x="3176588" y="3713163"/>
            <a:ext cx="387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FF6600"/>
                </a:solidFill>
                <a:ea typeface="SimHei" pitchFamily="49" charset="-122"/>
              </a:rPr>
              <a:t>珊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FF6600"/>
                </a:solidFill>
                <a:ea typeface="SimHei" pitchFamily="49" charset="-122"/>
              </a:rPr>
              <a:t>迦</a:t>
            </a:r>
          </a:p>
        </p:txBody>
      </p:sp>
      <p:sp>
        <p:nvSpPr>
          <p:cNvPr id="38938" name="Text Box 26"/>
          <p:cNvSpPr txBox="1">
            <a:spLocks noChangeArrowheads="1"/>
          </p:cNvSpPr>
          <p:nvPr/>
        </p:nvSpPr>
        <p:spPr bwMode="auto">
          <a:xfrm>
            <a:off x="3544888" y="3713163"/>
            <a:ext cx="38735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itchFamily="49" charset="-122"/>
              </a:rPr>
              <a:t>迦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itchFamily="49" charset="-122"/>
              </a:rPr>
              <a:t>南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itchFamily="49" charset="-122"/>
              </a:rPr>
              <a:t>王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itchFamily="49" charset="-122"/>
              </a:rPr>
              <a:t>耶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itchFamily="49" charset="-122"/>
              </a:rPr>
              <a:t>賓</a:t>
            </a:r>
          </a:p>
        </p:txBody>
      </p:sp>
      <p:sp>
        <p:nvSpPr>
          <p:cNvPr id="38939" name="Text Box 27"/>
          <p:cNvSpPr txBox="1">
            <a:spLocks noChangeArrowheads="1"/>
          </p:cNvSpPr>
          <p:nvPr/>
        </p:nvSpPr>
        <p:spPr bwMode="auto">
          <a:xfrm>
            <a:off x="4154488" y="3713163"/>
            <a:ext cx="38735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CC0000"/>
                </a:solidFill>
                <a:ea typeface="SimHei" pitchFamily="49" charset="-122"/>
              </a:rPr>
              <a:t>底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CC0000"/>
                </a:solidFill>
                <a:ea typeface="SimHei" pitchFamily="49" charset="-122"/>
              </a:rPr>
              <a:t>波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CC0000"/>
                </a:solidFill>
                <a:ea typeface="SimHei" pitchFamily="49" charset="-122"/>
              </a:rPr>
              <a:t>拉</a:t>
            </a:r>
          </a:p>
        </p:txBody>
      </p:sp>
      <p:sp>
        <p:nvSpPr>
          <p:cNvPr id="38940" name="Text Box 28"/>
          <p:cNvSpPr txBox="1">
            <a:spLocks noChangeArrowheads="1"/>
          </p:cNvSpPr>
          <p:nvPr/>
        </p:nvSpPr>
        <p:spPr bwMode="auto">
          <a:xfrm>
            <a:off x="4691063" y="3713163"/>
            <a:ext cx="38735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itchFamily="49" charset="-122"/>
              </a:rPr>
              <a:t>米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itchFamily="49" charset="-122"/>
              </a:rPr>
              <a:t>甸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itchFamily="49" charset="-122"/>
              </a:rPr>
              <a:t>人</a:t>
            </a:r>
          </a:p>
        </p:txBody>
      </p:sp>
      <p:sp>
        <p:nvSpPr>
          <p:cNvPr id="38941" name="Text Box 29"/>
          <p:cNvSpPr txBox="1">
            <a:spLocks noChangeArrowheads="1"/>
          </p:cNvSpPr>
          <p:nvPr/>
        </p:nvSpPr>
        <p:spPr bwMode="auto">
          <a:xfrm>
            <a:off x="5221288" y="3713163"/>
            <a:ext cx="387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CC0000"/>
                </a:solidFill>
                <a:ea typeface="SimHei" pitchFamily="49" charset="-122"/>
              </a:rPr>
              <a:t>基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CC0000"/>
                </a:solidFill>
                <a:ea typeface="SimHei" pitchFamily="49" charset="-122"/>
              </a:rPr>
              <a:t>甸</a:t>
            </a:r>
          </a:p>
        </p:txBody>
      </p:sp>
      <p:sp>
        <p:nvSpPr>
          <p:cNvPr id="38942" name="Text Box 30"/>
          <p:cNvSpPr txBox="1">
            <a:spLocks noChangeArrowheads="1"/>
          </p:cNvSpPr>
          <p:nvPr/>
        </p:nvSpPr>
        <p:spPr bwMode="auto">
          <a:xfrm>
            <a:off x="5672138" y="3713163"/>
            <a:ext cx="38735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 smtClean="0">
                <a:solidFill>
                  <a:srgbClr val="808080"/>
                </a:solidFill>
                <a:ea typeface="SimHei" pitchFamily="49" charset="-122"/>
              </a:rPr>
              <a:t>亞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 smtClean="0">
                <a:solidFill>
                  <a:srgbClr val="808080"/>
                </a:solidFill>
                <a:ea typeface="SimHei" pitchFamily="49" charset="-122"/>
              </a:rPr>
              <a:t>比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 smtClean="0">
                <a:solidFill>
                  <a:srgbClr val="808080"/>
                </a:solidFill>
                <a:ea typeface="SimHei" pitchFamily="49" charset="-122"/>
              </a:rPr>
              <a:t>米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 smtClean="0">
                <a:solidFill>
                  <a:srgbClr val="808080"/>
                </a:solidFill>
                <a:ea typeface="SimHei" pitchFamily="49" charset="-122"/>
              </a:rPr>
              <a:t>勒</a:t>
            </a:r>
          </a:p>
        </p:txBody>
      </p:sp>
      <p:sp>
        <p:nvSpPr>
          <p:cNvPr id="38943" name="Text Box 31"/>
          <p:cNvSpPr txBox="1">
            <a:spLocks noChangeArrowheads="1"/>
          </p:cNvSpPr>
          <p:nvPr/>
        </p:nvSpPr>
        <p:spPr bwMode="auto">
          <a:xfrm>
            <a:off x="5984875" y="3713163"/>
            <a:ext cx="387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 smtClean="0">
                <a:solidFill>
                  <a:srgbClr val="FF6600"/>
                </a:solidFill>
                <a:ea typeface="SimHei" pitchFamily="49" charset="-122"/>
              </a:rPr>
              <a:t>陀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 smtClean="0">
                <a:solidFill>
                  <a:srgbClr val="FF6600"/>
                </a:solidFill>
                <a:ea typeface="SimHei" pitchFamily="49" charset="-122"/>
              </a:rPr>
              <a:t>拉</a:t>
            </a:r>
          </a:p>
        </p:txBody>
      </p:sp>
      <p:sp>
        <p:nvSpPr>
          <p:cNvPr id="38944" name="Text Box 32"/>
          <p:cNvSpPr txBox="1">
            <a:spLocks noChangeArrowheads="1"/>
          </p:cNvSpPr>
          <p:nvPr/>
        </p:nvSpPr>
        <p:spPr bwMode="auto">
          <a:xfrm>
            <a:off x="6440488" y="3713163"/>
            <a:ext cx="387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 smtClean="0">
                <a:solidFill>
                  <a:srgbClr val="FF6600"/>
                </a:solidFill>
                <a:ea typeface="SimHei" pitchFamily="49" charset="-122"/>
              </a:rPr>
              <a:t>睚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 smtClean="0">
                <a:solidFill>
                  <a:srgbClr val="FF6600"/>
                </a:solidFill>
                <a:ea typeface="SimHei" pitchFamily="49" charset="-122"/>
              </a:rPr>
              <a:t>珥</a:t>
            </a:r>
          </a:p>
        </p:txBody>
      </p:sp>
      <p:sp>
        <p:nvSpPr>
          <p:cNvPr id="38945" name="Text Box 33"/>
          <p:cNvSpPr txBox="1">
            <a:spLocks noChangeArrowheads="1"/>
          </p:cNvSpPr>
          <p:nvPr/>
        </p:nvSpPr>
        <p:spPr bwMode="auto">
          <a:xfrm>
            <a:off x="6859588" y="3713163"/>
            <a:ext cx="387350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 smtClean="0">
                <a:solidFill>
                  <a:srgbClr val="000000"/>
                </a:solidFill>
                <a:ea typeface="SimHei" pitchFamily="49" charset="-122"/>
              </a:rPr>
              <a:t>非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 smtClean="0">
                <a:solidFill>
                  <a:srgbClr val="000000"/>
                </a:solidFill>
                <a:ea typeface="SimHei" pitchFamily="49" charset="-122"/>
              </a:rPr>
              <a:t>利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 smtClean="0">
                <a:solidFill>
                  <a:srgbClr val="000000"/>
                </a:solidFill>
                <a:ea typeface="SimHei" pitchFamily="49" charset="-122"/>
              </a:rPr>
              <a:t>士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 smtClean="0">
                <a:solidFill>
                  <a:srgbClr val="000000"/>
                </a:solidFill>
                <a:ea typeface="SimHei" pitchFamily="49" charset="-122"/>
              </a:rPr>
              <a:t>人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 smtClean="0">
                <a:solidFill>
                  <a:srgbClr val="000000"/>
                </a:solidFill>
                <a:ea typeface="SimHei" pitchFamily="49" charset="-122"/>
              </a:rPr>
              <a:t>、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 smtClean="0">
                <a:solidFill>
                  <a:srgbClr val="000000"/>
                </a:solidFill>
                <a:ea typeface="SimHei" pitchFamily="49" charset="-122"/>
              </a:rPr>
              <a:t>亞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 smtClean="0">
                <a:solidFill>
                  <a:srgbClr val="000000"/>
                </a:solidFill>
                <a:ea typeface="SimHei" pitchFamily="49" charset="-122"/>
              </a:rPr>
              <a:t>捫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 smtClean="0">
                <a:solidFill>
                  <a:srgbClr val="000000"/>
                </a:solidFill>
                <a:ea typeface="SimHei" pitchFamily="49" charset="-122"/>
              </a:rPr>
              <a:t>人</a:t>
            </a:r>
          </a:p>
        </p:txBody>
      </p:sp>
      <p:sp>
        <p:nvSpPr>
          <p:cNvPr id="38946" name="Text Box 34"/>
          <p:cNvSpPr txBox="1">
            <a:spLocks noChangeArrowheads="1"/>
          </p:cNvSpPr>
          <p:nvPr/>
        </p:nvSpPr>
        <p:spPr bwMode="auto">
          <a:xfrm>
            <a:off x="7137400" y="3713163"/>
            <a:ext cx="38735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 smtClean="0">
                <a:solidFill>
                  <a:srgbClr val="CC0000"/>
                </a:solidFill>
                <a:ea typeface="SimHei" pitchFamily="49" charset="-122"/>
              </a:rPr>
              <a:t>耶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 smtClean="0">
                <a:solidFill>
                  <a:srgbClr val="CC0000"/>
                </a:solidFill>
                <a:ea typeface="SimHei" pitchFamily="49" charset="-122"/>
              </a:rPr>
              <a:t>弗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 smtClean="0">
                <a:solidFill>
                  <a:srgbClr val="CC0000"/>
                </a:solidFill>
                <a:ea typeface="SimHei" pitchFamily="49" charset="-122"/>
              </a:rPr>
              <a:t>他</a:t>
            </a:r>
          </a:p>
        </p:txBody>
      </p:sp>
      <p:sp>
        <p:nvSpPr>
          <p:cNvPr id="38953" name="Line 41"/>
          <p:cNvSpPr>
            <a:spLocks noChangeShapeType="1"/>
          </p:cNvSpPr>
          <p:nvPr/>
        </p:nvSpPr>
        <p:spPr bwMode="auto">
          <a:xfrm>
            <a:off x="315913" y="2711450"/>
            <a:ext cx="8512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954" name="Text Box 42"/>
          <p:cNvSpPr txBox="1">
            <a:spLocks noChangeArrowheads="1"/>
          </p:cNvSpPr>
          <p:nvPr/>
        </p:nvSpPr>
        <p:spPr bwMode="auto">
          <a:xfrm>
            <a:off x="4205562" y="2517775"/>
            <a:ext cx="731290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 smtClean="0">
                <a:solidFill>
                  <a:srgbClr val="000000"/>
                </a:solidFill>
                <a:ea typeface="新細明體" charset="-120"/>
              </a:rPr>
              <a:t>350</a:t>
            </a:r>
            <a:r>
              <a:rPr lang="zh-TW" altLang="en-US" sz="1600" dirty="0" smtClean="0">
                <a:solidFill>
                  <a:srgbClr val="000000"/>
                </a:solidFill>
                <a:ea typeface="SimHei" pitchFamily="49" charset="-122"/>
              </a:rPr>
              <a:t>年</a:t>
            </a:r>
          </a:p>
        </p:txBody>
      </p:sp>
      <p:sp>
        <p:nvSpPr>
          <p:cNvPr id="38955" name="Text Box 43"/>
          <p:cNvSpPr txBox="1">
            <a:spLocks noChangeArrowheads="1"/>
          </p:cNvSpPr>
          <p:nvPr/>
        </p:nvSpPr>
        <p:spPr bwMode="auto">
          <a:xfrm>
            <a:off x="288925" y="425450"/>
            <a:ext cx="1606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800" smtClean="0">
                <a:solidFill>
                  <a:srgbClr val="660066"/>
                </a:solidFill>
                <a:ea typeface="SimHei" pitchFamily="49" charset="-122"/>
              </a:rPr>
              <a:t>士師時代</a:t>
            </a:r>
          </a:p>
        </p:txBody>
      </p:sp>
      <p:sp>
        <p:nvSpPr>
          <p:cNvPr id="38956" name="Text Box 44"/>
          <p:cNvSpPr txBox="1">
            <a:spLocks noChangeArrowheads="1"/>
          </p:cNvSpPr>
          <p:nvPr/>
        </p:nvSpPr>
        <p:spPr bwMode="auto">
          <a:xfrm>
            <a:off x="3390900" y="315913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itchFamily="49" charset="-122"/>
              </a:rPr>
              <a:t>犯罪</a:t>
            </a:r>
          </a:p>
        </p:txBody>
      </p:sp>
      <p:sp>
        <p:nvSpPr>
          <p:cNvPr id="38957" name="Text Box 45"/>
          <p:cNvSpPr txBox="1">
            <a:spLocks noChangeArrowheads="1"/>
          </p:cNvSpPr>
          <p:nvPr/>
        </p:nvSpPr>
        <p:spPr bwMode="auto">
          <a:xfrm>
            <a:off x="4184650" y="1014413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itchFamily="49" charset="-122"/>
              </a:rPr>
              <a:t>受苦</a:t>
            </a:r>
          </a:p>
        </p:txBody>
      </p:sp>
      <p:sp>
        <p:nvSpPr>
          <p:cNvPr id="38958" name="Text Box 46"/>
          <p:cNvSpPr txBox="1">
            <a:spLocks noChangeArrowheads="1"/>
          </p:cNvSpPr>
          <p:nvPr/>
        </p:nvSpPr>
        <p:spPr bwMode="auto">
          <a:xfrm>
            <a:off x="3390900" y="1662113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itchFamily="49" charset="-122"/>
              </a:rPr>
              <a:t>呼求</a:t>
            </a:r>
          </a:p>
        </p:txBody>
      </p:sp>
      <p:sp>
        <p:nvSpPr>
          <p:cNvPr id="38959" name="Text Box 47"/>
          <p:cNvSpPr txBox="1">
            <a:spLocks noChangeArrowheads="1"/>
          </p:cNvSpPr>
          <p:nvPr/>
        </p:nvSpPr>
        <p:spPr bwMode="auto">
          <a:xfrm>
            <a:off x="2584450" y="1014413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itchFamily="49" charset="-122"/>
              </a:rPr>
              <a:t>蒙救</a:t>
            </a:r>
          </a:p>
        </p:txBody>
      </p:sp>
      <p:sp>
        <p:nvSpPr>
          <p:cNvPr id="38960" name="AutoShape 48"/>
          <p:cNvSpPr>
            <a:spLocks noChangeArrowheads="1"/>
          </p:cNvSpPr>
          <p:nvPr/>
        </p:nvSpPr>
        <p:spPr bwMode="auto">
          <a:xfrm>
            <a:off x="2927350" y="476250"/>
            <a:ext cx="457200" cy="4572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961" name="AutoShape 49"/>
          <p:cNvSpPr>
            <a:spLocks noChangeArrowheads="1"/>
          </p:cNvSpPr>
          <p:nvPr/>
        </p:nvSpPr>
        <p:spPr bwMode="auto">
          <a:xfrm rot="5400000">
            <a:off x="4240213" y="534988"/>
            <a:ext cx="457200" cy="4572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962" name="AutoShape 50"/>
          <p:cNvSpPr>
            <a:spLocks noChangeArrowheads="1"/>
          </p:cNvSpPr>
          <p:nvPr/>
        </p:nvSpPr>
        <p:spPr bwMode="auto">
          <a:xfrm rot="10800000">
            <a:off x="4181475" y="1590675"/>
            <a:ext cx="457200" cy="4572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963" name="AutoShape 51"/>
          <p:cNvSpPr>
            <a:spLocks noChangeArrowheads="1"/>
          </p:cNvSpPr>
          <p:nvPr/>
        </p:nvSpPr>
        <p:spPr bwMode="auto">
          <a:xfrm rot="16200000">
            <a:off x="2870200" y="1533525"/>
            <a:ext cx="457200" cy="4572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964" name="Text Box 52"/>
          <p:cNvSpPr txBox="1">
            <a:spLocks noChangeArrowheads="1"/>
          </p:cNvSpPr>
          <p:nvPr/>
        </p:nvSpPr>
        <p:spPr bwMode="auto">
          <a:xfrm>
            <a:off x="5046663" y="968375"/>
            <a:ext cx="80021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3200" dirty="0" smtClean="0">
                <a:solidFill>
                  <a:srgbClr val="FF6600"/>
                </a:solidFill>
                <a:ea typeface="新細明體" charset="-120"/>
              </a:rPr>
              <a:t>X 7</a:t>
            </a:r>
          </a:p>
        </p:txBody>
      </p:sp>
      <p:sp>
        <p:nvSpPr>
          <p:cNvPr id="38965" name="Text Box 53"/>
          <p:cNvSpPr txBox="1">
            <a:spLocks noChangeArrowheads="1"/>
          </p:cNvSpPr>
          <p:nvPr/>
        </p:nvSpPr>
        <p:spPr bwMode="auto">
          <a:xfrm>
            <a:off x="254000" y="2803525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400" dirty="0" smtClean="0">
                <a:solidFill>
                  <a:srgbClr val="002060"/>
                </a:solidFill>
                <a:ea typeface="新細明體" charset="-120"/>
              </a:rPr>
              <a:t>1</a:t>
            </a:r>
          </a:p>
        </p:txBody>
      </p:sp>
      <p:sp>
        <p:nvSpPr>
          <p:cNvPr id="38966" name="Text Box 54"/>
          <p:cNvSpPr txBox="1">
            <a:spLocks noChangeArrowheads="1"/>
          </p:cNvSpPr>
          <p:nvPr/>
        </p:nvSpPr>
        <p:spPr bwMode="auto">
          <a:xfrm>
            <a:off x="1387475" y="2803525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400" dirty="0" smtClean="0">
                <a:solidFill>
                  <a:srgbClr val="002060"/>
                </a:solidFill>
                <a:ea typeface="新細明體" charset="-120"/>
              </a:rPr>
              <a:t>2</a:t>
            </a:r>
          </a:p>
        </p:txBody>
      </p:sp>
      <p:sp>
        <p:nvSpPr>
          <p:cNvPr id="38967" name="Text Box 55"/>
          <p:cNvSpPr txBox="1">
            <a:spLocks noChangeArrowheads="1"/>
          </p:cNvSpPr>
          <p:nvPr/>
        </p:nvSpPr>
        <p:spPr bwMode="auto">
          <a:xfrm>
            <a:off x="3571875" y="2803525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400" dirty="0" smtClean="0">
                <a:solidFill>
                  <a:srgbClr val="002060"/>
                </a:solidFill>
                <a:ea typeface="新細明體" charset="-120"/>
              </a:rPr>
              <a:t>3</a:t>
            </a:r>
          </a:p>
        </p:txBody>
      </p:sp>
      <p:sp>
        <p:nvSpPr>
          <p:cNvPr id="38968" name="Text Box 56"/>
          <p:cNvSpPr txBox="1">
            <a:spLocks noChangeArrowheads="1"/>
          </p:cNvSpPr>
          <p:nvPr/>
        </p:nvSpPr>
        <p:spPr bwMode="auto">
          <a:xfrm>
            <a:off x="4743450" y="2803525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400" dirty="0" smtClean="0">
                <a:solidFill>
                  <a:srgbClr val="002060"/>
                </a:solidFill>
                <a:ea typeface="新細明體" charset="-120"/>
              </a:rPr>
              <a:t>4</a:t>
            </a:r>
          </a:p>
        </p:txBody>
      </p:sp>
      <p:sp>
        <p:nvSpPr>
          <p:cNvPr id="38969" name="Text Box 57"/>
          <p:cNvSpPr txBox="1">
            <a:spLocks noChangeArrowheads="1"/>
          </p:cNvSpPr>
          <p:nvPr/>
        </p:nvSpPr>
        <p:spPr bwMode="auto">
          <a:xfrm>
            <a:off x="6904038" y="2803525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400" dirty="0" smtClean="0">
                <a:solidFill>
                  <a:srgbClr val="002060"/>
                </a:solidFill>
                <a:ea typeface="新細明體" charset="-12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23915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6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Jephthah and the Ammoni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738" y="-11113"/>
            <a:ext cx="5884862" cy="685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286125" y="4217988"/>
            <a:ext cx="590550" cy="336550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600">
                <a:solidFill>
                  <a:schemeClr val="bg1"/>
                </a:solidFill>
                <a:ea typeface="SimHei" pitchFamily="49" charset="-122"/>
              </a:rPr>
              <a:t>猶大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911475" y="3343275"/>
            <a:ext cx="793750" cy="336550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600">
                <a:solidFill>
                  <a:schemeClr val="bg1"/>
                </a:solidFill>
                <a:ea typeface="SimHei" pitchFamily="49" charset="-122"/>
              </a:rPr>
              <a:t>便雅憫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3078163" y="2071688"/>
            <a:ext cx="793750" cy="336550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600">
                <a:solidFill>
                  <a:schemeClr val="bg1"/>
                </a:solidFill>
                <a:ea typeface="SimHei" pitchFamily="49" charset="-122"/>
              </a:rPr>
              <a:t>以法蓮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6111875" y="2471738"/>
            <a:ext cx="590550" cy="336550"/>
          </a:xfrm>
          <a:prstGeom prst="rect">
            <a:avLst/>
          </a:prstGeom>
          <a:solidFill>
            <a:srgbClr val="00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600" dirty="0">
                <a:solidFill>
                  <a:schemeClr val="bg1"/>
                </a:solidFill>
                <a:ea typeface="SimHei" pitchFamily="49" charset="-122"/>
              </a:rPr>
              <a:t>亞捫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6376988" y="617538"/>
            <a:ext cx="793750" cy="336550"/>
          </a:xfrm>
          <a:prstGeom prst="rect">
            <a:avLst/>
          </a:prstGeom>
          <a:solidFill>
            <a:srgbClr val="66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600" dirty="0">
                <a:solidFill>
                  <a:schemeClr val="bg1"/>
                </a:solidFill>
                <a:ea typeface="SimHei" pitchFamily="49" charset="-122"/>
              </a:rPr>
              <a:t>陀伯地</a:t>
            </a:r>
          </a:p>
        </p:txBody>
      </p:sp>
      <p:sp>
        <p:nvSpPr>
          <p:cNvPr id="7176" name="Freeform 8"/>
          <p:cNvSpPr>
            <a:spLocks/>
          </p:cNvSpPr>
          <p:nvPr/>
        </p:nvSpPr>
        <p:spPr bwMode="auto">
          <a:xfrm>
            <a:off x="4530725" y="5089525"/>
            <a:ext cx="1219200" cy="234950"/>
          </a:xfrm>
          <a:custGeom>
            <a:avLst/>
            <a:gdLst>
              <a:gd name="T0" fmla="*/ 0 w 768"/>
              <a:gd name="T1" fmla="*/ 0 h 148"/>
              <a:gd name="T2" fmla="*/ 72 w 768"/>
              <a:gd name="T3" fmla="*/ 48 h 148"/>
              <a:gd name="T4" fmla="*/ 168 w 768"/>
              <a:gd name="T5" fmla="*/ 48 h 148"/>
              <a:gd name="T6" fmla="*/ 240 w 768"/>
              <a:gd name="T7" fmla="*/ 96 h 148"/>
              <a:gd name="T8" fmla="*/ 293 w 768"/>
              <a:gd name="T9" fmla="*/ 44 h 148"/>
              <a:gd name="T10" fmla="*/ 384 w 768"/>
              <a:gd name="T11" fmla="*/ 20 h 148"/>
              <a:gd name="T12" fmla="*/ 461 w 768"/>
              <a:gd name="T13" fmla="*/ 15 h 148"/>
              <a:gd name="T14" fmla="*/ 562 w 768"/>
              <a:gd name="T15" fmla="*/ 58 h 148"/>
              <a:gd name="T16" fmla="*/ 653 w 768"/>
              <a:gd name="T17" fmla="*/ 63 h 148"/>
              <a:gd name="T18" fmla="*/ 701 w 768"/>
              <a:gd name="T19" fmla="*/ 135 h 148"/>
              <a:gd name="T20" fmla="*/ 768 w 768"/>
              <a:gd name="T21" fmla="*/ 144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68" h="148">
                <a:moveTo>
                  <a:pt x="0" y="0"/>
                </a:moveTo>
                <a:cubicBezTo>
                  <a:pt x="22" y="20"/>
                  <a:pt x="44" y="40"/>
                  <a:pt x="72" y="48"/>
                </a:cubicBezTo>
                <a:cubicBezTo>
                  <a:pt x="100" y="56"/>
                  <a:pt x="140" y="40"/>
                  <a:pt x="168" y="48"/>
                </a:cubicBezTo>
                <a:cubicBezTo>
                  <a:pt x="196" y="56"/>
                  <a:pt x="219" y="97"/>
                  <a:pt x="240" y="96"/>
                </a:cubicBezTo>
                <a:cubicBezTo>
                  <a:pt x="261" y="95"/>
                  <a:pt x="269" y="57"/>
                  <a:pt x="293" y="44"/>
                </a:cubicBezTo>
                <a:cubicBezTo>
                  <a:pt x="317" y="31"/>
                  <a:pt x="356" y="25"/>
                  <a:pt x="384" y="20"/>
                </a:cubicBezTo>
                <a:cubicBezTo>
                  <a:pt x="412" y="15"/>
                  <a:pt x="431" y="9"/>
                  <a:pt x="461" y="15"/>
                </a:cubicBezTo>
                <a:cubicBezTo>
                  <a:pt x="491" y="21"/>
                  <a:pt x="530" y="50"/>
                  <a:pt x="562" y="58"/>
                </a:cubicBezTo>
                <a:cubicBezTo>
                  <a:pt x="594" y="66"/>
                  <a:pt x="630" y="50"/>
                  <a:pt x="653" y="63"/>
                </a:cubicBezTo>
                <a:cubicBezTo>
                  <a:pt x="676" y="76"/>
                  <a:pt x="682" y="122"/>
                  <a:pt x="701" y="135"/>
                </a:cubicBezTo>
                <a:cubicBezTo>
                  <a:pt x="720" y="148"/>
                  <a:pt x="744" y="146"/>
                  <a:pt x="768" y="144"/>
                </a:cubicBezTo>
              </a:path>
            </a:pathLst>
          </a:custGeom>
          <a:noFill/>
          <a:ln w="28575" cmpd="sng">
            <a:solidFill>
              <a:srgbClr val="00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7" name="Freeform 9"/>
          <p:cNvSpPr>
            <a:spLocks/>
          </p:cNvSpPr>
          <p:nvPr/>
        </p:nvSpPr>
        <p:spPr bwMode="auto">
          <a:xfrm>
            <a:off x="4435475" y="2028825"/>
            <a:ext cx="2171700" cy="387350"/>
          </a:xfrm>
          <a:custGeom>
            <a:avLst/>
            <a:gdLst>
              <a:gd name="T0" fmla="*/ 0 w 1368"/>
              <a:gd name="T1" fmla="*/ 239 h 244"/>
              <a:gd name="T2" fmla="*/ 53 w 1368"/>
              <a:gd name="T3" fmla="*/ 232 h 244"/>
              <a:gd name="T4" fmla="*/ 99 w 1368"/>
              <a:gd name="T5" fmla="*/ 169 h 244"/>
              <a:gd name="T6" fmla="*/ 142 w 1368"/>
              <a:gd name="T7" fmla="*/ 112 h 244"/>
              <a:gd name="T8" fmla="*/ 221 w 1368"/>
              <a:gd name="T9" fmla="*/ 54 h 244"/>
              <a:gd name="T10" fmla="*/ 243 w 1368"/>
              <a:gd name="T11" fmla="*/ 35 h 244"/>
              <a:gd name="T12" fmla="*/ 380 w 1368"/>
              <a:gd name="T13" fmla="*/ 35 h 244"/>
              <a:gd name="T14" fmla="*/ 533 w 1368"/>
              <a:gd name="T15" fmla="*/ 54 h 244"/>
              <a:gd name="T16" fmla="*/ 672 w 1368"/>
              <a:gd name="T17" fmla="*/ 18 h 244"/>
              <a:gd name="T18" fmla="*/ 735 w 1368"/>
              <a:gd name="T19" fmla="*/ 4 h 244"/>
              <a:gd name="T20" fmla="*/ 785 w 1368"/>
              <a:gd name="T21" fmla="*/ 40 h 244"/>
              <a:gd name="T22" fmla="*/ 843 w 1368"/>
              <a:gd name="T23" fmla="*/ 71 h 244"/>
              <a:gd name="T24" fmla="*/ 905 w 1368"/>
              <a:gd name="T25" fmla="*/ 71 h 244"/>
              <a:gd name="T26" fmla="*/ 939 w 1368"/>
              <a:gd name="T27" fmla="*/ 35 h 244"/>
              <a:gd name="T28" fmla="*/ 982 w 1368"/>
              <a:gd name="T29" fmla="*/ 16 h 244"/>
              <a:gd name="T30" fmla="*/ 1023 w 1368"/>
              <a:gd name="T31" fmla="*/ 73 h 244"/>
              <a:gd name="T32" fmla="*/ 1078 w 1368"/>
              <a:gd name="T33" fmla="*/ 136 h 244"/>
              <a:gd name="T34" fmla="*/ 1114 w 1368"/>
              <a:gd name="T35" fmla="*/ 155 h 244"/>
              <a:gd name="T36" fmla="*/ 1164 w 1368"/>
              <a:gd name="T37" fmla="*/ 128 h 244"/>
              <a:gd name="T38" fmla="*/ 1251 w 1368"/>
              <a:gd name="T39" fmla="*/ 148 h 244"/>
              <a:gd name="T40" fmla="*/ 1368 w 1368"/>
              <a:gd name="T41" fmla="*/ 92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368" h="244">
                <a:moveTo>
                  <a:pt x="0" y="239"/>
                </a:moveTo>
                <a:cubicBezTo>
                  <a:pt x="18" y="241"/>
                  <a:pt x="36" y="244"/>
                  <a:pt x="53" y="232"/>
                </a:cubicBezTo>
                <a:cubicBezTo>
                  <a:pt x="70" y="220"/>
                  <a:pt x="84" y="189"/>
                  <a:pt x="99" y="169"/>
                </a:cubicBezTo>
                <a:cubicBezTo>
                  <a:pt x="114" y="149"/>
                  <a:pt x="122" y="131"/>
                  <a:pt x="142" y="112"/>
                </a:cubicBezTo>
                <a:cubicBezTo>
                  <a:pt x="162" y="93"/>
                  <a:pt x="204" y="67"/>
                  <a:pt x="221" y="54"/>
                </a:cubicBezTo>
                <a:cubicBezTo>
                  <a:pt x="238" y="41"/>
                  <a:pt x="217" y="38"/>
                  <a:pt x="243" y="35"/>
                </a:cubicBezTo>
                <a:cubicBezTo>
                  <a:pt x="269" y="32"/>
                  <a:pt x="332" y="32"/>
                  <a:pt x="380" y="35"/>
                </a:cubicBezTo>
                <a:cubicBezTo>
                  <a:pt x="428" y="38"/>
                  <a:pt x="484" y="57"/>
                  <a:pt x="533" y="54"/>
                </a:cubicBezTo>
                <a:cubicBezTo>
                  <a:pt x="582" y="51"/>
                  <a:pt x="638" y="26"/>
                  <a:pt x="672" y="18"/>
                </a:cubicBezTo>
                <a:cubicBezTo>
                  <a:pt x="706" y="10"/>
                  <a:pt x="716" y="0"/>
                  <a:pt x="735" y="4"/>
                </a:cubicBezTo>
                <a:cubicBezTo>
                  <a:pt x="754" y="8"/>
                  <a:pt x="767" y="29"/>
                  <a:pt x="785" y="40"/>
                </a:cubicBezTo>
                <a:cubicBezTo>
                  <a:pt x="803" y="51"/>
                  <a:pt x="823" y="66"/>
                  <a:pt x="843" y="71"/>
                </a:cubicBezTo>
                <a:cubicBezTo>
                  <a:pt x="863" y="76"/>
                  <a:pt x="889" y="77"/>
                  <a:pt x="905" y="71"/>
                </a:cubicBezTo>
                <a:cubicBezTo>
                  <a:pt x="921" y="65"/>
                  <a:pt x="926" y="44"/>
                  <a:pt x="939" y="35"/>
                </a:cubicBezTo>
                <a:cubicBezTo>
                  <a:pt x="952" y="26"/>
                  <a:pt x="968" y="10"/>
                  <a:pt x="982" y="16"/>
                </a:cubicBezTo>
                <a:cubicBezTo>
                  <a:pt x="996" y="22"/>
                  <a:pt x="1007" y="53"/>
                  <a:pt x="1023" y="73"/>
                </a:cubicBezTo>
                <a:cubicBezTo>
                  <a:pt x="1039" y="93"/>
                  <a:pt x="1063" y="122"/>
                  <a:pt x="1078" y="136"/>
                </a:cubicBezTo>
                <a:cubicBezTo>
                  <a:pt x="1093" y="150"/>
                  <a:pt x="1100" y="156"/>
                  <a:pt x="1114" y="155"/>
                </a:cubicBezTo>
                <a:cubicBezTo>
                  <a:pt x="1128" y="154"/>
                  <a:pt x="1141" y="129"/>
                  <a:pt x="1164" y="128"/>
                </a:cubicBezTo>
                <a:cubicBezTo>
                  <a:pt x="1187" y="127"/>
                  <a:pt x="1217" y="154"/>
                  <a:pt x="1251" y="148"/>
                </a:cubicBezTo>
                <a:cubicBezTo>
                  <a:pt x="1285" y="142"/>
                  <a:pt x="1292" y="124"/>
                  <a:pt x="1368" y="92"/>
                </a:cubicBezTo>
              </a:path>
            </a:pathLst>
          </a:custGeom>
          <a:noFill/>
          <a:ln w="28575" cmpd="sng">
            <a:solidFill>
              <a:srgbClr val="00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8" name="Freeform 10"/>
          <p:cNvSpPr>
            <a:spLocks/>
          </p:cNvSpPr>
          <p:nvPr/>
        </p:nvSpPr>
        <p:spPr bwMode="auto">
          <a:xfrm>
            <a:off x="4343400" y="144463"/>
            <a:ext cx="238125" cy="3673475"/>
          </a:xfrm>
          <a:custGeom>
            <a:avLst/>
            <a:gdLst>
              <a:gd name="T0" fmla="*/ 123 w 150"/>
              <a:gd name="T1" fmla="*/ 0 h 2314"/>
              <a:gd name="T2" fmla="*/ 133 w 150"/>
              <a:gd name="T3" fmla="*/ 82 h 2314"/>
              <a:gd name="T4" fmla="*/ 133 w 150"/>
              <a:gd name="T5" fmla="*/ 183 h 2314"/>
              <a:gd name="T6" fmla="*/ 147 w 150"/>
              <a:gd name="T7" fmla="*/ 288 h 2314"/>
              <a:gd name="T8" fmla="*/ 114 w 150"/>
              <a:gd name="T9" fmla="*/ 307 h 2314"/>
              <a:gd name="T10" fmla="*/ 114 w 150"/>
              <a:gd name="T11" fmla="*/ 418 h 2314"/>
              <a:gd name="T12" fmla="*/ 138 w 150"/>
              <a:gd name="T13" fmla="*/ 499 h 2314"/>
              <a:gd name="T14" fmla="*/ 114 w 150"/>
              <a:gd name="T15" fmla="*/ 586 h 2314"/>
              <a:gd name="T16" fmla="*/ 70 w 150"/>
              <a:gd name="T17" fmla="*/ 706 h 2314"/>
              <a:gd name="T18" fmla="*/ 104 w 150"/>
              <a:gd name="T19" fmla="*/ 773 h 2314"/>
              <a:gd name="T20" fmla="*/ 104 w 150"/>
              <a:gd name="T21" fmla="*/ 931 h 2314"/>
              <a:gd name="T22" fmla="*/ 94 w 150"/>
              <a:gd name="T23" fmla="*/ 1099 h 2314"/>
              <a:gd name="T24" fmla="*/ 75 w 150"/>
              <a:gd name="T25" fmla="*/ 1311 h 2314"/>
              <a:gd name="T26" fmla="*/ 46 w 150"/>
              <a:gd name="T27" fmla="*/ 1464 h 2314"/>
              <a:gd name="T28" fmla="*/ 3 w 150"/>
              <a:gd name="T29" fmla="*/ 1579 h 2314"/>
              <a:gd name="T30" fmla="*/ 61 w 150"/>
              <a:gd name="T31" fmla="*/ 1714 h 2314"/>
              <a:gd name="T32" fmla="*/ 94 w 150"/>
              <a:gd name="T33" fmla="*/ 1872 h 2314"/>
              <a:gd name="T34" fmla="*/ 42 w 150"/>
              <a:gd name="T35" fmla="*/ 1930 h 2314"/>
              <a:gd name="T36" fmla="*/ 80 w 150"/>
              <a:gd name="T37" fmla="*/ 2007 h 2314"/>
              <a:gd name="T38" fmla="*/ 70 w 150"/>
              <a:gd name="T39" fmla="*/ 2155 h 2314"/>
              <a:gd name="T40" fmla="*/ 109 w 150"/>
              <a:gd name="T41" fmla="*/ 2242 h 2314"/>
              <a:gd name="T42" fmla="*/ 104 w 150"/>
              <a:gd name="T43" fmla="*/ 2314 h 2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0" h="2314">
                <a:moveTo>
                  <a:pt x="123" y="0"/>
                </a:moveTo>
                <a:cubicBezTo>
                  <a:pt x="127" y="26"/>
                  <a:pt x="131" y="52"/>
                  <a:pt x="133" y="82"/>
                </a:cubicBezTo>
                <a:cubicBezTo>
                  <a:pt x="135" y="112"/>
                  <a:pt x="131" y="149"/>
                  <a:pt x="133" y="183"/>
                </a:cubicBezTo>
                <a:cubicBezTo>
                  <a:pt x="135" y="217"/>
                  <a:pt x="150" y="267"/>
                  <a:pt x="147" y="288"/>
                </a:cubicBezTo>
                <a:cubicBezTo>
                  <a:pt x="144" y="309"/>
                  <a:pt x="120" y="285"/>
                  <a:pt x="114" y="307"/>
                </a:cubicBezTo>
                <a:cubicBezTo>
                  <a:pt x="108" y="329"/>
                  <a:pt x="110" y="386"/>
                  <a:pt x="114" y="418"/>
                </a:cubicBezTo>
                <a:cubicBezTo>
                  <a:pt x="118" y="450"/>
                  <a:pt x="138" y="471"/>
                  <a:pt x="138" y="499"/>
                </a:cubicBezTo>
                <a:cubicBezTo>
                  <a:pt x="138" y="527"/>
                  <a:pt x="125" y="552"/>
                  <a:pt x="114" y="586"/>
                </a:cubicBezTo>
                <a:cubicBezTo>
                  <a:pt x="103" y="620"/>
                  <a:pt x="72" y="675"/>
                  <a:pt x="70" y="706"/>
                </a:cubicBezTo>
                <a:cubicBezTo>
                  <a:pt x="68" y="737"/>
                  <a:pt x="98" y="736"/>
                  <a:pt x="104" y="773"/>
                </a:cubicBezTo>
                <a:cubicBezTo>
                  <a:pt x="110" y="810"/>
                  <a:pt x="106" y="877"/>
                  <a:pt x="104" y="931"/>
                </a:cubicBezTo>
                <a:cubicBezTo>
                  <a:pt x="102" y="985"/>
                  <a:pt x="99" y="1036"/>
                  <a:pt x="94" y="1099"/>
                </a:cubicBezTo>
                <a:cubicBezTo>
                  <a:pt x="89" y="1162"/>
                  <a:pt x="83" y="1250"/>
                  <a:pt x="75" y="1311"/>
                </a:cubicBezTo>
                <a:cubicBezTo>
                  <a:pt x="67" y="1372"/>
                  <a:pt x="58" y="1419"/>
                  <a:pt x="46" y="1464"/>
                </a:cubicBezTo>
                <a:cubicBezTo>
                  <a:pt x="34" y="1509"/>
                  <a:pt x="0" y="1537"/>
                  <a:pt x="3" y="1579"/>
                </a:cubicBezTo>
                <a:cubicBezTo>
                  <a:pt x="6" y="1621"/>
                  <a:pt x="46" y="1665"/>
                  <a:pt x="61" y="1714"/>
                </a:cubicBezTo>
                <a:cubicBezTo>
                  <a:pt x="76" y="1763"/>
                  <a:pt x="97" y="1836"/>
                  <a:pt x="94" y="1872"/>
                </a:cubicBezTo>
                <a:cubicBezTo>
                  <a:pt x="91" y="1908"/>
                  <a:pt x="44" y="1908"/>
                  <a:pt x="42" y="1930"/>
                </a:cubicBezTo>
                <a:cubicBezTo>
                  <a:pt x="40" y="1952"/>
                  <a:pt x="75" y="1970"/>
                  <a:pt x="80" y="2007"/>
                </a:cubicBezTo>
                <a:cubicBezTo>
                  <a:pt x="85" y="2044"/>
                  <a:pt x="65" y="2116"/>
                  <a:pt x="70" y="2155"/>
                </a:cubicBezTo>
                <a:cubicBezTo>
                  <a:pt x="75" y="2194"/>
                  <a:pt x="103" y="2216"/>
                  <a:pt x="109" y="2242"/>
                </a:cubicBezTo>
                <a:cubicBezTo>
                  <a:pt x="115" y="2268"/>
                  <a:pt x="102" y="2273"/>
                  <a:pt x="104" y="2314"/>
                </a:cubicBezTo>
              </a:path>
            </a:pathLst>
          </a:custGeom>
          <a:noFill/>
          <a:ln w="38100" cmpd="sng">
            <a:solidFill>
              <a:srgbClr val="00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9" name="AutoShape 11"/>
          <p:cNvSpPr>
            <a:spLocks noChangeArrowheads="1"/>
          </p:cNvSpPr>
          <p:nvPr/>
        </p:nvSpPr>
        <p:spPr bwMode="auto">
          <a:xfrm>
            <a:off x="5618163" y="2079625"/>
            <a:ext cx="749300" cy="320675"/>
          </a:xfrm>
          <a:prstGeom prst="wedgeRectCallout">
            <a:avLst>
              <a:gd name="adj1" fmla="val -91949"/>
              <a:gd name="adj2" fmla="val 49505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400" dirty="0">
                <a:ea typeface="SimHei" pitchFamily="49" charset="-122"/>
              </a:rPr>
              <a:t>米斯巴</a:t>
            </a:r>
          </a:p>
        </p:txBody>
      </p:sp>
      <p:sp>
        <p:nvSpPr>
          <p:cNvPr id="7180" name="Freeform 12"/>
          <p:cNvSpPr>
            <a:spLocks/>
          </p:cNvSpPr>
          <p:nvPr/>
        </p:nvSpPr>
        <p:spPr bwMode="auto">
          <a:xfrm>
            <a:off x="5240338" y="3048000"/>
            <a:ext cx="558800" cy="731838"/>
          </a:xfrm>
          <a:custGeom>
            <a:avLst/>
            <a:gdLst>
              <a:gd name="T0" fmla="*/ 352 w 352"/>
              <a:gd name="T1" fmla="*/ 0 h 461"/>
              <a:gd name="T2" fmla="*/ 243 w 352"/>
              <a:gd name="T3" fmla="*/ 74 h 461"/>
              <a:gd name="T4" fmla="*/ 160 w 352"/>
              <a:gd name="T5" fmla="*/ 163 h 461"/>
              <a:gd name="T6" fmla="*/ 125 w 352"/>
              <a:gd name="T7" fmla="*/ 275 h 461"/>
              <a:gd name="T8" fmla="*/ 105 w 352"/>
              <a:gd name="T9" fmla="*/ 323 h 461"/>
              <a:gd name="T10" fmla="*/ 51 w 352"/>
              <a:gd name="T11" fmla="*/ 378 h 461"/>
              <a:gd name="T12" fmla="*/ 0 w 352"/>
              <a:gd name="T13" fmla="*/ 461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2" h="461">
                <a:moveTo>
                  <a:pt x="352" y="0"/>
                </a:moveTo>
                <a:cubicBezTo>
                  <a:pt x="313" y="23"/>
                  <a:pt x="275" y="47"/>
                  <a:pt x="243" y="74"/>
                </a:cubicBezTo>
                <a:cubicBezTo>
                  <a:pt x="211" y="101"/>
                  <a:pt x="180" y="129"/>
                  <a:pt x="160" y="163"/>
                </a:cubicBezTo>
                <a:cubicBezTo>
                  <a:pt x="140" y="197"/>
                  <a:pt x="134" y="248"/>
                  <a:pt x="125" y="275"/>
                </a:cubicBezTo>
                <a:cubicBezTo>
                  <a:pt x="116" y="302"/>
                  <a:pt x="117" y="306"/>
                  <a:pt x="105" y="323"/>
                </a:cubicBezTo>
                <a:cubicBezTo>
                  <a:pt x="93" y="340"/>
                  <a:pt x="68" y="355"/>
                  <a:pt x="51" y="378"/>
                </a:cubicBezTo>
                <a:cubicBezTo>
                  <a:pt x="34" y="401"/>
                  <a:pt x="16" y="429"/>
                  <a:pt x="0" y="461"/>
                </a:cubicBezTo>
              </a:path>
            </a:pathLst>
          </a:custGeom>
          <a:noFill/>
          <a:ln w="28575" cmpd="sng">
            <a:solidFill>
              <a:srgbClr val="003300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1" name="Freeform 13"/>
          <p:cNvSpPr>
            <a:spLocks/>
          </p:cNvSpPr>
          <p:nvPr/>
        </p:nvSpPr>
        <p:spPr bwMode="auto">
          <a:xfrm>
            <a:off x="4949825" y="3133725"/>
            <a:ext cx="528638" cy="279400"/>
          </a:xfrm>
          <a:custGeom>
            <a:avLst/>
            <a:gdLst>
              <a:gd name="T0" fmla="*/ 333 w 333"/>
              <a:gd name="T1" fmla="*/ 128 h 176"/>
              <a:gd name="T2" fmla="*/ 215 w 333"/>
              <a:gd name="T3" fmla="*/ 154 h 176"/>
              <a:gd name="T4" fmla="*/ 116 w 333"/>
              <a:gd name="T5" fmla="*/ 173 h 176"/>
              <a:gd name="T6" fmla="*/ 52 w 333"/>
              <a:gd name="T7" fmla="*/ 135 h 176"/>
              <a:gd name="T8" fmla="*/ 13 w 333"/>
              <a:gd name="T9" fmla="*/ 87 h 176"/>
              <a:gd name="T10" fmla="*/ 0 w 333"/>
              <a:gd name="T11" fmla="*/ 0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3" h="176">
                <a:moveTo>
                  <a:pt x="333" y="128"/>
                </a:moveTo>
                <a:cubicBezTo>
                  <a:pt x="292" y="137"/>
                  <a:pt x="251" y="147"/>
                  <a:pt x="215" y="154"/>
                </a:cubicBezTo>
                <a:cubicBezTo>
                  <a:pt x="179" y="161"/>
                  <a:pt x="143" y="176"/>
                  <a:pt x="116" y="173"/>
                </a:cubicBezTo>
                <a:cubicBezTo>
                  <a:pt x="89" y="170"/>
                  <a:pt x="69" y="149"/>
                  <a:pt x="52" y="135"/>
                </a:cubicBezTo>
                <a:cubicBezTo>
                  <a:pt x="35" y="121"/>
                  <a:pt x="22" y="110"/>
                  <a:pt x="13" y="87"/>
                </a:cubicBezTo>
                <a:cubicBezTo>
                  <a:pt x="4" y="64"/>
                  <a:pt x="1" y="42"/>
                  <a:pt x="0" y="0"/>
                </a:cubicBezTo>
              </a:path>
            </a:pathLst>
          </a:custGeom>
          <a:noFill/>
          <a:ln w="28575" cmpd="sng">
            <a:solidFill>
              <a:srgbClr val="003300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2" name="Freeform 14"/>
          <p:cNvSpPr>
            <a:spLocks/>
          </p:cNvSpPr>
          <p:nvPr/>
        </p:nvSpPr>
        <p:spPr bwMode="auto">
          <a:xfrm>
            <a:off x="4208463" y="3403600"/>
            <a:ext cx="909637" cy="82550"/>
          </a:xfrm>
          <a:custGeom>
            <a:avLst/>
            <a:gdLst>
              <a:gd name="T0" fmla="*/ 573 w 573"/>
              <a:gd name="T1" fmla="*/ 3 h 52"/>
              <a:gd name="T2" fmla="*/ 435 w 573"/>
              <a:gd name="T3" fmla="*/ 48 h 52"/>
              <a:gd name="T4" fmla="*/ 327 w 573"/>
              <a:gd name="T5" fmla="*/ 26 h 52"/>
              <a:gd name="T6" fmla="*/ 199 w 573"/>
              <a:gd name="T7" fmla="*/ 16 h 52"/>
              <a:gd name="T8" fmla="*/ 115 w 573"/>
              <a:gd name="T9" fmla="*/ 0 h 52"/>
              <a:gd name="T10" fmla="*/ 0 w 573"/>
              <a:gd name="T11" fmla="*/ 19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3" h="52">
                <a:moveTo>
                  <a:pt x="573" y="3"/>
                </a:moveTo>
                <a:cubicBezTo>
                  <a:pt x="524" y="23"/>
                  <a:pt x="476" y="44"/>
                  <a:pt x="435" y="48"/>
                </a:cubicBezTo>
                <a:cubicBezTo>
                  <a:pt x="394" y="52"/>
                  <a:pt x="366" y="31"/>
                  <a:pt x="327" y="26"/>
                </a:cubicBezTo>
                <a:cubicBezTo>
                  <a:pt x="288" y="21"/>
                  <a:pt x="234" y="20"/>
                  <a:pt x="199" y="16"/>
                </a:cubicBezTo>
                <a:cubicBezTo>
                  <a:pt x="164" y="12"/>
                  <a:pt x="148" y="0"/>
                  <a:pt x="115" y="0"/>
                </a:cubicBezTo>
                <a:cubicBezTo>
                  <a:pt x="82" y="0"/>
                  <a:pt x="41" y="9"/>
                  <a:pt x="0" y="19"/>
                </a:cubicBezTo>
              </a:path>
            </a:pathLst>
          </a:custGeom>
          <a:noFill/>
          <a:ln w="28575" cmpd="sng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3" name="Freeform 15"/>
          <p:cNvSpPr>
            <a:spLocks/>
          </p:cNvSpPr>
          <p:nvPr/>
        </p:nvSpPr>
        <p:spPr bwMode="auto">
          <a:xfrm>
            <a:off x="3614738" y="3433763"/>
            <a:ext cx="588962" cy="736600"/>
          </a:xfrm>
          <a:custGeom>
            <a:avLst/>
            <a:gdLst>
              <a:gd name="T0" fmla="*/ 371 w 371"/>
              <a:gd name="T1" fmla="*/ 0 h 464"/>
              <a:gd name="T2" fmla="*/ 269 w 371"/>
              <a:gd name="T3" fmla="*/ 64 h 464"/>
              <a:gd name="T4" fmla="*/ 153 w 371"/>
              <a:gd name="T5" fmla="*/ 87 h 464"/>
              <a:gd name="T6" fmla="*/ 89 w 371"/>
              <a:gd name="T7" fmla="*/ 131 h 464"/>
              <a:gd name="T8" fmla="*/ 41 w 371"/>
              <a:gd name="T9" fmla="*/ 234 h 464"/>
              <a:gd name="T10" fmla="*/ 29 w 371"/>
              <a:gd name="T11" fmla="*/ 349 h 464"/>
              <a:gd name="T12" fmla="*/ 0 w 371"/>
              <a:gd name="T13" fmla="*/ 464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1" h="464">
                <a:moveTo>
                  <a:pt x="371" y="0"/>
                </a:moveTo>
                <a:cubicBezTo>
                  <a:pt x="338" y="25"/>
                  <a:pt x="305" y="50"/>
                  <a:pt x="269" y="64"/>
                </a:cubicBezTo>
                <a:cubicBezTo>
                  <a:pt x="233" y="78"/>
                  <a:pt x="183" y="76"/>
                  <a:pt x="153" y="87"/>
                </a:cubicBezTo>
                <a:cubicBezTo>
                  <a:pt x="123" y="98"/>
                  <a:pt x="108" y="107"/>
                  <a:pt x="89" y="131"/>
                </a:cubicBezTo>
                <a:cubicBezTo>
                  <a:pt x="70" y="155"/>
                  <a:pt x="51" y="198"/>
                  <a:pt x="41" y="234"/>
                </a:cubicBezTo>
                <a:cubicBezTo>
                  <a:pt x="31" y="270"/>
                  <a:pt x="36" y="311"/>
                  <a:pt x="29" y="349"/>
                </a:cubicBezTo>
                <a:cubicBezTo>
                  <a:pt x="22" y="387"/>
                  <a:pt x="10" y="427"/>
                  <a:pt x="0" y="464"/>
                </a:cubicBezTo>
              </a:path>
            </a:pathLst>
          </a:custGeom>
          <a:noFill/>
          <a:ln w="28575" cmpd="sng">
            <a:solidFill>
              <a:srgbClr val="003300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4" name="Freeform 16"/>
          <p:cNvSpPr>
            <a:spLocks/>
          </p:cNvSpPr>
          <p:nvPr/>
        </p:nvSpPr>
        <p:spPr bwMode="auto">
          <a:xfrm>
            <a:off x="3441700" y="3108325"/>
            <a:ext cx="752475" cy="320675"/>
          </a:xfrm>
          <a:custGeom>
            <a:avLst/>
            <a:gdLst>
              <a:gd name="T0" fmla="*/ 474 w 474"/>
              <a:gd name="T1" fmla="*/ 202 h 202"/>
              <a:gd name="T2" fmla="*/ 387 w 474"/>
              <a:gd name="T3" fmla="*/ 148 h 202"/>
              <a:gd name="T4" fmla="*/ 243 w 474"/>
              <a:gd name="T5" fmla="*/ 154 h 202"/>
              <a:gd name="T6" fmla="*/ 170 w 474"/>
              <a:gd name="T7" fmla="*/ 154 h 202"/>
              <a:gd name="T8" fmla="*/ 109 w 474"/>
              <a:gd name="T9" fmla="*/ 103 h 202"/>
              <a:gd name="T10" fmla="*/ 83 w 474"/>
              <a:gd name="T11" fmla="*/ 48 h 202"/>
              <a:gd name="T12" fmla="*/ 0 w 474"/>
              <a:gd name="T13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4" h="202">
                <a:moveTo>
                  <a:pt x="474" y="202"/>
                </a:moveTo>
                <a:cubicBezTo>
                  <a:pt x="449" y="179"/>
                  <a:pt x="425" y="156"/>
                  <a:pt x="387" y="148"/>
                </a:cubicBezTo>
                <a:cubicBezTo>
                  <a:pt x="349" y="140"/>
                  <a:pt x="279" y="153"/>
                  <a:pt x="243" y="154"/>
                </a:cubicBezTo>
                <a:cubicBezTo>
                  <a:pt x="207" y="155"/>
                  <a:pt x="192" y="162"/>
                  <a:pt x="170" y="154"/>
                </a:cubicBezTo>
                <a:cubicBezTo>
                  <a:pt x="148" y="146"/>
                  <a:pt x="124" y="121"/>
                  <a:pt x="109" y="103"/>
                </a:cubicBezTo>
                <a:cubicBezTo>
                  <a:pt x="94" y="85"/>
                  <a:pt x="101" y="65"/>
                  <a:pt x="83" y="48"/>
                </a:cubicBezTo>
                <a:cubicBezTo>
                  <a:pt x="65" y="31"/>
                  <a:pt x="22" y="14"/>
                  <a:pt x="0" y="0"/>
                </a:cubicBezTo>
              </a:path>
            </a:pathLst>
          </a:custGeom>
          <a:noFill/>
          <a:ln w="28575" cmpd="sng">
            <a:solidFill>
              <a:srgbClr val="003300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5" name="Freeform 17"/>
          <p:cNvSpPr>
            <a:spLocks/>
          </p:cNvSpPr>
          <p:nvPr/>
        </p:nvSpPr>
        <p:spPr bwMode="auto">
          <a:xfrm>
            <a:off x="3432175" y="2530475"/>
            <a:ext cx="901700" cy="889000"/>
          </a:xfrm>
          <a:custGeom>
            <a:avLst/>
            <a:gdLst>
              <a:gd name="T0" fmla="*/ 489 w 568"/>
              <a:gd name="T1" fmla="*/ 560 h 560"/>
              <a:gd name="T2" fmla="*/ 547 w 568"/>
              <a:gd name="T3" fmla="*/ 508 h 560"/>
              <a:gd name="T4" fmla="*/ 560 w 568"/>
              <a:gd name="T5" fmla="*/ 412 h 560"/>
              <a:gd name="T6" fmla="*/ 499 w 568"/>
              <a:gd name="T7" fmla="*/ 345 h 560"/>
              <a:gd name="T8" fmla="*/ 451 w 568"/>
              <a:gd name="T9" fmla="*/ 252 h 560"/>
              <a:gd name="T10" fmla="*/ 457 w 568"/>
              <a:gd name="T11" fmla="*/ 182 h 560"/>
              <a:gd name="T12" fmla="*/ 438 w 568"/>
              <a:gd name="T13" fmla="*/ 137 h 560"/>
              <a:gd name="T14" fmla="*/ 380 w 568"/>
              <a:gd name="T15" fmla="*/ 112 h 560"/>
              <a:gd name="T16" fmla="*/ 272 w 568"/>
              <a:gd name="T17" fmla="*/ 131 h 560"/>
              <a:gd name="T18" fmla="*/ 211 w 568"/>
              <a:gd name="T19" fmla="*/ 153 h 560"/>
              <a:gd name="T20" fmla="*/ 134 w 568"/>
              <a:gd name="T21" fmla="*/ 144 h 560"/>
              <a:gd name="T22" fmla="*/ 51 w 568"/>
              <a:gd name="T23" fmla="*/ 92 h 560"/>
              <a:gd name="T24" fmla="*/ 0 w 568"/>
              <a:gd name="T25" fmla="*/ 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68" h="560">
                <a:moveTo>
                  <a:pt x="489" y="560"/>
                </a:moveTo>
                <a:cubicBezTo>
                  <a:pt x="512" y="546"/>
                  <a:pt x="535" y="533"/>
                  <a:pt x="547" y="508"/>
                </a:cubicBezTo>
                <a:cubicBezTo>
                  <a:pt x="559" y="483"/>
                  <a:pt x="568" y="439"/>
                  <a:pt x="560" y="412"/>
                </a:cubicBezTo>
                <a:cubicBezTo>
                  <a:pt x="552" y="385"/>
                  <a:pt x="517" y="372"/>
                  <a:pt x="499" y="345"/>
                </a:cubicBezTo>
                <a:cubicBezTo>
                  <a:pt x="481" y="318"/>
                  <a:pt x="458" y="279"/>
                  <a:pt x="451" y="252"/>
                </a:cubicBezTo>
                <a:cubicBezTo>
                  <a:pt x="444" y="225"/>
                  <a:pt x="459" y="201"/>
                  <a:pt x="457" y="182"/>
                </a:cubicBezTo>
                <a:cubicBezTo>
                  <a:pt x="455" y="163"/>
                  <a:pt x="451" y="149"/>
                  <a:pt x="438" y="137"/>
                </a:cubicBezTo>
                <a:cubicBezTo>
                  <a:pt x="425" y="125"/>
                  <a:pt x="408" y="113"/>
                  <a:pt x="380" y="112"/>
                </a:cubicBezTo>
                <a:cubicBezTo>
                  <a:pt x="352" y="111"/>
                  <a:pt x="300" y="124"/>
                  <a:pt x="272" y="131"/>
                </a:cubicBezTo>
                <a:cubicBezTo>
                  <a:pt x="244" y="138"/>
                  <a:pt x="234" y="151"/>
                  <a:pt x="211" y="153"/>
                </a:cubicBezTo>
                <a:cubicBezTo>
                  <a:pt x="188" y="155"/>
                  <a:pt x="161" y="154"/>
                  <a:pt x="134" y="144"/>
                </a:cubicBezTo>
                <a:cubicBezTo>
                  <a:pt x="107" y="134"/>
                  <a:pt x="73" y="116"/>
                  <a:pt x="51" y="92"/>
                </a:cubicBezTo>
                <a:cubicBezTo>
                  <a:pt x="29" y="68"/>
                  <a:pt x="24" y="53"/>
                  <a:pt x="0" y="0"/>
                </a:cubicBezTo>
              </a:path>
            </a:pathLst>
          </a:custGeom>
          <a:noFill/>
          <a:ln w="28575" cmpd="sng">
            <a:solidFill>
              <a:srgbClr val="003300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8" name="Freeform 20"/>
          <p:cNvSpPr>
            <a:spLocks/>
          </p:cNvSpPr>
          <p:nvPr/>
        </p:nvSpPr>
        <p:spPr bwMode="auto">
          <a:xfrm>
            <a:off x="5280025" y="406400"/>
            <a:ext cx="1657350" cy="1960563"/>
          </a:xfrm>
          <a:custGeom>
            <a:avLst/>
            <a:gdLst>
              <a:gd name="T0" fmla="*/ 1044 w 1044"/>
              <a:gd name="T1" fmla="*/ 48 h 1235"/>
              <a:gd name="T2" fmla="*/ 887 w 1044"/>
              <a:gd name="T3" fmla="*/ 6 h 1235"/>
              <a:gd name="T4" fmla="*/ 752 w 1044"/>
              <a:gd name="T5" fmla="*/ 10 h 1235"/>
              <a:gd name="T6" fmla="*/ 663 w 1044"/>
              <a:gd name="T7" fmla="*/ 48 h 1235"/>
              <a:gd name="T8" fmla="*/ 640 w 1044"/>
              <a:gd name="T9" fmla="*/ 112 h 1235"/>
              <a:gd name="T10" fmla="*/ 644 w 1044"/>
              <a:gd name="T11" fmla="*/ 186 h 1235"/>
              <a:gd name="T12" fmla="*/ 570 w 1044"/>
              <a:gd name="T13" fmla="*/ 301 h 1235"/>
              <a:gd name="T14" fmla="*/ 560 w 1044"/>
              <a:gd name="T15" fmla="*/ 435 h 1235"/>
              <a:gd name="T16" fmla="*/ 557 w 1044"/>
              <a:gd name="T17" fmla="*/ 566 h 1235"/>
              <a:gd name="T18" fmla="*/ 500 w 1044"/>
              <a:gd name="T19" fmla="*/ 682 h 1235"/>
              <a:gd name="T20" fmla="*/ 420 w 1044"/>
              <a:gd name="T21" fmla="*/ 746 h 1235"/>
              <a:gd name="T22" fmla="*/ 317 w 1044"/>
              <a:gd name="T23" fmla="*/ 771 h 1235"/>
              <a:gd name="T24" fmla="*/ 282 w 1044"/>
              <a:gd name="T25" fmla="*/ 874 h 1235"/>
              <a:gd name="T26" fmla="*/ 240 w 1044"/>
              <a:gd name="T27" fmla="*/ 950 h 1235"/>
              <a:gd name="T28" fmla="*/ 157 w 1044"/>
              <a:gd name="T29" fmla="*/ 1027 h 1235"/>
              <a:gd name="T30" fmla="*/ 64 w 1044"/>
              <a:gd name="T31" fmla="*/ 1056 h 1235"/>
              <a:gd name="T32" fmla="*/ 16 w 1044"/>
              <a:gd name="T33" fmla="*/ 1133 h 1235"/>
              <a:gd name="T34" fmla="*/ 0 w 1044"/>
              <a:gd name="T35" fmla="*/ 1235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44" h="1235">
                <a:moveTo>
                  <a:pt x="1044" y="48"/>
                </a:moveTo>
                <a:cubicBezTo>
                  <a:pt x="990" y="30"/>
                  <a:pt x="936" y="12"/>
                  <a:pt x="887" y="6"/>
                </a:cubicBezTo>
                <a:cubicBezTo>
                  <a:pt x="838" y="0"/>
                  <a:pt x="789" y="3"/>
                  <a:pt x="752" y="10"/>
                </a:cubicBezTo>
                <a:cubicBezTo>
                  <a:pt x="715" y="17"/>
                  <a:pt x="682" y="31"/>
                  <a:pt x="663" y="48"/>
                </a:cubicBezTo>
                <a:cubicBezTo>
                  <a:pt x="644" y="65"/>
                  <a:pt x="643" y="89"/>
                  <a:pt x="640" y="112"/>
                </a:cubicBezTo>
                <a:cubicBezTo>
                  <a:pt x="637" y="135"/>
                  <a:pt x="656" y="155"/>
                  <a:pt x="644" y="186"/>
                </a:cubicBezTo>
                <a:cubicBezTo>
                  <a:pt x="632" y="217"/>
                  <a:pt x="584" y="260"/>
                  <a:pt x="570" y="301"/>
                </a:cubicBezTo>
                <a:cubicBezTo>
                  <a:pt x="556" y="342"/>
                  <a:pt x="562" y="391"/>
                  <a:pt x="560" y="435"/>
                </a:cubicBezTo>
                <a:cubicBezTo>
                  <a:pt x="558" y="479"/>
                  <a:pt x="567" y="525"/>
                  <a:pt x="557" y="566"/>
                </a:cubicBezTo>
                <a:cubicBezTo>
                  <a:pt x="547" y="607"/>
                  <a:pt x="523" y="652"/>
                  <a:pt x="500" y="682"/>
                </a:cubicBezTo>
                <a:cubicBezTo>
                  <a:pt x="477" y="712"/>
                  <a:pt x="450" y="731"/>
                  <a:pt x="420" y="746"/>
                </a:cubicBezTo>
                <a:cubicBezTo>
                  <a:pt x="390" y="761"/>
                  <a:pt x="340" y="750"/>
                  <a:pt x="317" y="771"/>
                </a:cubicBezTo>
                <a:cubicBezTo>
                  <a:pt x="294" y="792"/>
                  <a:pt x="295" y="844"/>
                  <a:pt x="282" y="874"/>
                </a:cubicBezTo>
                <a:cubicBezTo>
                  <a:pt x="269" y="904"/>
                  <a:pt x="261" y="925"/>
                  <a:pt x="240" y="950"/>
                </a:cubicBezTo>
                <a:cubicBezTo>
                  <a:pt x="219" y="975"/>
                  <a:pt x="186" y="1009"/>
                  <a:pt x="157" y="1027"/>
                </a:cubicBezTo>
                <a:cubicBezTo>
                  <a:pt x="128" y="1045"/>
                  <a:pt x="88" y="1038"/>
                  <a:pt x="64" y="1056"/>
                </a:cubicBezTo>
                <a:cubicBezTo>
                  <a:pt x="40" y="1074"/>
                  <a:pt x="27" y="1103"/>
                  <a:pt x="16" y="1133"/>
                </a:cubicBezTo>
                <a:cubicBezTo>
                  <a:pt x="5" y="1163"/>
                  <a:pt x="4" y="1204"/>
                  <a:pt x="0" y="1235"/>
                </a:cubicBezTo>
              </a:path>
            </a:pathLst>
          </a:custGeom>
          <a:noFill/>
          <a:ln w="28575" cap="flat" cmpd="sng">
            <a:solidFill>
              <a:srgbClr val="CC0000"/>
            </a:solidFill>
            <a:prstDash val="sysDot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3" name="AutoShape 25"/>
          <p:cNvSpPr>
            <a:spLocks noChangeArrowheads="1"/>
          </p:cNvSpPr>
          <p:nvPr/>
        </p:nvSpPr>
        <p:spPr bwMode="auto">
          <a:xfrm>
            <a:off x="6926263" y="1851025"/>
            <a:ext cx="749300" cy="320675"/>
          </a:xfrm>
          <a:prstGeom prst="wedgeRectCallout">
            <a:avLst>
              <a:gd name="adj1" fmla="val -91949"/>
              <a:gd name="adj2" fmla="val 49505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400" dirty="0">
                <a:ea typeface="SimHei" pitchFamily="49" charset="-122"/>
              </a:rPr>
              <a:t>雅博河</a:t>
            </a:r>
          </a:p>
        </p:txBody>
      </p:sp>
      <p:sp>
        <p:nvSpPr>
          <p:cNvPr id="7194" name="AutoShape 26"/>
          <p:cNvSpPr>
            <a:spLocks noChangeArrowheads="1"/>
          </p:cNvSpPr>
          <p:nvPr/>
        </p:nvSpPr>
        <p:spPr bwMode="auto">
          <a:xfrm>
            <a:off x="5164138" y="4562475"/>
            <a:ext cx="749300" cy="320675"/>
          </a:xfrm>
          <a:prstGeom prst="wedgeRectCallout">
            <a:avLst>
              <a:gd name="adj1" fmla="val -26060"/>
              <a:gd name="adj2" fmla="val 121782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400" dirty="0">
                <a:ea typeface="SimHei" pitchFamily="49" charset="-122"/>
              </a:rPr>
              <a:t>亞嫩河</a:t>
            </a:r>
          </a:p>
        </p:txBody>
      </p:sp>
      <p:sp>
        <p:nvSpPr>
          <p:cNvPr id="7195" name="AutoShape 27"/>
          <p:cNvSpPr>
            <a:spLocks noChangeArrowheads="1"/>
          </p:cNvSpPr>
          <p:nvPr/>
        </p:nvSpPr>
        <p:spPr bwMode="auto">
          <a:xfrm>
            <a:off x="3482975" y="755650"/>
            <a:ext cx="749300" cy="320675"/>
          </a:xfrm>
          <a:prstGeom prst="wedgeRectCallout">
            <a:avLst>
              <a:gd name="adj1" fmla="val 87926"/>
              <a:gd name="adj2" fmla="val -4454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400" dirty="0">
                <a:ea typeface="SimHei" pitchFamily="49" charset="-122"/>
              </a:rPr>
              <a:t>約但河</a:t>
            </a:r>
          </a:p>
        </p:txBody>
      </p:sp>
      <p:sp>
        <p:nvSpPr>
          <p:cNvPr id="7197" name="Text Box 29"/>
          <p:cNvSpPr txBox="1">
            <a:spLocks noChangeArrowheads="1"/>
          </p:cNvSpPr>
          <p:nvPr/>
        </p:nvSpPr>
        <p:spPr bwMode="auto">
          <a:xfrm>
            <a:off x="901700" y="273050"/>
            <a:ext cx="145415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000">
                <a:ea typeface="SimHei" pitchFamily="49" charset="-122"/>
              </a:rPr>
              <a:t>亞捫人擾害</a:t>
            </a:r>
          </a:p>
          <a:p>
            <a:pPr>
              <a:lnSpc>
                <a:spcPct val="120000"/>
              </a:lnSpc>
            </a:pPr>
            <a:r>
              <a:rPr lang="zh-TW" altLang="en-US" sz="2000">
                <a:ea typeface="SimHei" pitchFamily="49" charset="-122"/>
              </a:rPr>
              <a:t>約但河東和</a:t>
            </a:r>
          </a:p>
          <a:p>
            <a:pPr>
              <a:lnSpc>
                <a:spcPct val="120000"/>
              </a:lnSpc>
            </a:pPr>
            <a:r>
              <a:rPr lang="zh-TW" altLang="en-US" sz="2000">
                <a:ea typeface="SimHei" pitchFamily="49" charset="-122"/>
              </a:rPr>
              <a:t>猶大、便雅</a:t>
            </a:r>
          </a:p>
          <a:p>
            <a:pPr>
              <a:lnSpc>
                <a:spcPct val="120000"/>
              </a:lnSpc>
            </a:pPr>
            <a:r>
              <a:rPr lang="zh-TW" altLang="en-US" sz="2000">
                <a:ea typeface="SimHei" pitchFamily="49" charset="-122"/>
              </a:rPr>
              <a:t>憫、以法蓮</a:t>
            </a:r>
          </a:p>
        </p:txBody>
      </p:sp>
      <p:sp>
        <p:nvSpPr>
          <p:cNvPr id="7198" name="Text Box 30"/>
          <p:cNvSpPr txBox="1">
            <a:spLocks noChangeArrowheads="1"/>
          </p:cNvSpPr>
          <p:nvPr/>
        </p:nvSpPr>
        <p:spPr bwMode="auto">
          <a:xfrm>
            <a:off x="8832850" y="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>
                <a:ea typeface="新細明體" pitchFamily="18" charset="-120"/>
              </a:rPr>
              <a:t>6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65389" y="1840855"/>
            <a:ext cx="21755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solidFill>
                  <a:srgbClr val="0070C0"/>
                </a:solidFill>
              </a:rPr>
              <a:t>士師記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10:6-9;</a:t>
            </a:r>
          </a:p>
          <a:p>
            <a:r>
              <a:rPr lang="zh-TW" altLang="en-US" sz="2400" b="1" dirty="0">
                <a:solidFill>
                  <a:srgbClr val="0070C0"/>
                </a:solidFill>
              </a:rPr>
              <a:t> </a:t>
            </a:r>
            <a:r>
              <a:rPr lang="zh-TW" altLang="en-US" sz="2400" b="1" dirty="0" smtClean="0">
                <a:solidFill>
                  <a:srgbClr val="0070C0"/>
                </a:solidFill>
              </a:rPr>
              <a:t>            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11:1-11</a:t>
            </a:r>
            <a:endParaRPr 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246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" dur="10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0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10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5" dur="10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/>
      <p:bldP spid="7172" grpId="0" animBg="1"/>
      <p:bldP spid="7173" grpId="0" animBg="1"/>
      <p:bldP spid="7181" grpId="0" animBg="1"/>
      <p:bldP spid="7182" grpId="0" animBg="1"/>
      <p:bldP spid="7183" grpId="0" animBg="1"/>
      <p:bldP spid="7184" grpId="0" animBg="1"/>
      <p:bldP spid="7185" grpId="0" animBg="1"/>
      <p:bldP spid="719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Jephthah and the Ammoni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738" y="-11113"/>
            <a:ext cx="5884862" cy="685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6111875" y="2471738"/>
            <a:ext cx="590550" cy="336550"/>
          </a:xfrm>
          <a:prstGeom prst="rect">
            <a:avLst/>
          </a:prstGeom>
          <a:solidFill>
            <a:srgbClr val="00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600">
                <a:solidFill>
                  <a:schemeClr val="bg1"/>
                </a:solidFill>
                <a:ea typeface="SimHei" pitchFamily="49" charset="-122"/>
              </a:rPr>
              <a:t>亞捫</a:t>
            </a:r>
          </a:p>
        </p:txBody>
      </p:sp>
      <p:sp>
        <p:nvSpPr>
          <p:cNvPr id="4111" name="Freeform 15"/>
          <p:cNvSpPr>
            <a:spLocks/>
          </p:cNvSpPr>
          <p:nvPr/>
        </p:nvSpPr>
        <p:spPr bwMode="auto">
          <a:xfrm>
            <a:off x="4530725" y="5089525"/>
            <a:ext cx="1219200" cy="234950"/>
          </a:xfrm>
          <a:custGeom>
            <a:avLst/>
            <a:gdLst>
              <a:gd name="T0" fmla="*/ 0 w 768"/>
              <a:gd name="T1" fmla="*/ 0 h 148"/>
              <a:gd name="T2" fmla="*/ 72 w 768"/>
              <a:gd name="T3" fmla="*/ 48 h 148"/>
              <a:gd name="T4" fmla="*/ 168 w 768"/>
              <a:gd name="T5" fmla="*/ 48 h 148"/>
              <a:gd name="T6" fmla="*/ 240 w 768"/>
              <a:gd name="T7" fmla="*/ 96 h 148"/>
              <a:gd name="T8" fmla="*/ 293 w 768"/>
              <a:gd name="T9" fmla="*/ 44 h 148"/>
              <a:gd name="T10" fmla="*/ 384 w 768"/>
              <a:gd name="T11" fmla="*/ 20 h 148"/>
              <a:gd name="T12" fmla="*/ 461 w 768"/>
              <a:gd name="T13" fmla="*/ 15 h 148"/>
              <a:gd name="T14" fmla="*/ 562 w 768"/>
              <a:gd name="T15" fmla="*/ 58 h 148"/>
              <a:gd name="T16" fmla="*/ 653 w 768"/>
              <a:gd name="T17" fmla="*/ 63 h 148"/>
              <a:gd name="T18" fmla="*/ 701 w 768"/>
              <a:gd name="T19" fmla="*/ 135 h 148"/>
              <a:gd name="T20" fmla="*/ 768 w 768"/>
              <a:gd name="T21" fmla="*/ 144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68" h="148">
                <a:moveTo>
                  <a:pt x="0" y="0"/>
                </a:moveTo>
                <a:cubicBezTo>
                  <a:pt x="22" y="20"/>
                  <a:pt x="44" y="40"/>
                  <a:pt x="72" y="48"/>
                </a:cubicBezTo>
                <a:cubicBezTo>
                  <a:pt x="100" y="56"/>
                  <a:pt x="140" y="40"/>
                  <a:pt x="168" y="48"/>
                </a:cubicBezTo>
                <a:cubicBezTo>
                  <a:pt x="196" y="56"/>
                  <a:pt x="219" y="97"/>
                  <a:pt x="240" y="96"/>
                </a:cubicBezTo>
                <a:cubicBezTo>
                  <a:pt x="261" y="95"/>
                  <a:pt x="269" y="57"/>
                  <a:pt x="293" y="44"/>
                </a:cubicBezTo>
                <a:cubicBezTo>
                  <a:pt x="317" y="31"/>
                  <a:pt x="356" y="25"/>
                  <a:pt x="384" y="20"/>
                </a:cubicBezTo>
                <a:cubicBezTo>
                  <a:pt x="412" y="15"/>
                  <a:pt x="431" y="9"/>
                  <a:pt x="461" y="15"/>
                </a:cubicBezTo>
                <a:cubicBezTo>
                  <a:pt x="491" y="21"/>
                  <a:pt x="530" y="50"/>
                  <a:pt x="562" y="58"/>
                </a:cubicBezTo>
                <a:cubicBezTo>
                  <a:pt x="594" y="66"/>
                  <a:pt x="630" y="50"/>
                  <a:pt x="653" y="63"/>
                </a:cubicBezTo>
                <a:cubicBezTo>
                  <a:pt x="676" y="76"/>
                  <a:pt x="682" y="122"/>
                  <a:pt x="701" y="135"/>
                </a:cubicBezTo>
                <a:cubicBezTo>
                  <a:pt x="720" y="148"/>
                  <a:pt x="744" y="146"/>
                  <a:pt x="768" y="144"/>
                </a:cubicBezTo>
              </a:path>
            </a:pathLst>
          </a:custGeom>
          <a:noFill/>
          <a:ln w="28575" cmpd="sng">
            <a:solidFill>
              <a:srgbClr val="00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2" name="Freeform 16"/>
          <p:cNvSpPr>
            <a:spLocks/>
          </p:cNvSpPr>
          <p:nvPr/>
        </p:nvSpPr>
        <p:spPr bwMode="auto">
          <a:xfrm>
            <a:off x="4435475" y="2028825"/>
            <a:ext cx="2171700" cy="387350"/>
          </a:xfrm>
          <a:custGeom>
            <a:avLst/>
            <a:gdLst>
              <a:gd name="T0" fmla="*/ 0 w 1368"/>
              <a:gd name="T1" fmla="*/ 239 h 244"/>
              <a:gd name="T2" fmla="*/ 53 w 1368"/>
              <a:gd name="T3" fmla="*/ 232 h 244"/>
              <a:gd name="T4" fmla="*/ 99 w 1368"/>
              <a:gd name="T5" fmla="*/ 169 h 244"/>
              <a:gd name="T6" fmla="*/ 142 w 1368"/>
              <a:gd name="T7" fmla="*/ 112 h 244"/>
              <a:gd name="T8" fmla="*/ 221 w 1368"/>
              <a:gd name="T9" fmla="*/ 54 h 244"/>
              <a:gd name="T10" fmla="*/ 243 w 1368"/>
              <a:gd name="T11" fmla="*/ 35 h 244"/>
              <a:gd name="T12" fmla="*/ 380 w 1368"/>
              <a:gd name="T13" fmla="*/ 35 h 244"/>
              <a:gd name="T14" fmla="*/ 533 w 1368"/>
              <a:gd name="T15" fmla="*/ 54 h 244"/>
              <a:gd name="T16" fmla="*/ 672 w 1368"/>
              <a:gd name="T17" fmla="*/ 18 h 244"/>
              <a:gd name="T18" fmla="*/ 735 w 1368"/>
              <a:gd name="T19" fmla="*/ 4 h 244"/>
              <a:gd name="T20" fmla="*/ 785 w 1368"/>
              <a:gd name="T21" fmla="*/ 40 h 244"/>
              <a:gd name="T22" fmla="*/ 843 w 1368"/>
              <a:gd name="T23" fmla="*/ 71 h 244"/>
              <a:gd name="T24" fmla="*/ 905 w 1368"/>
              <a:gd name="T25" fmla="*/ 71 h 244"/>
              <a:gd name="T26" fmla="*/ 939 w 1368"/>
              <a:gd name="T27" fmla="*/ 35 h 244"/>
              <a:gd name="T28" fmla="*/ 982 w 1368"/>
              <a:gd name="T29" fmla="*/ 16 h 244"/>
              <a:gd name="T30" fmla="*/ 1023 w 1368"/>
              <a:gd name="T31" fmla="*/ 73 h 244"/>
              <a:gd name="T32" fmla="*/ 1078 w 1368"/>
              <a:gd name="T33" fmla="*/ 136 h 244"/>
              <a:gd name="T34" fmla="*/ 1114 w 1368"/>
              <a:gd name="T35" fmla="*/ 155 h 244"/>
              <a:gd name="T36" fmla="*/ 1164 w 1368"/>
              <a:gd name="T37" fmla="*/ 128 h 244"/>
              <a:gd name="T38" fmla="*/ 1251 w 1368"/>
              <a:gd name="T39" fmla="*/ 148 h 244"/>
              <a:gd name="T40" fmla="*/ 1368 w 1368"/>
              <a:gd name="T41" fmla="*/ 92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368" h="244">
                <a:moveTo>
                  <a:pt x="0" y="239"/>
                </a:moveTo>
                <a:cubicBezTo>
                  <a:pt x="18" y="241"/>
                  <a:pt x="36" y="244"/>
                  <a:pt x="53" y="232"/>
                </a:cubicBezTo>
                <a:cubicBezTo>
                  <a:pt x="70" y="220"/>
                  <a:pt x="84" y="189"/>
                  <a:pt x="99" y="169"/>
                </a:cubicBezTo>
                <a:cubicBezTo>
                  <a:pt x="114" y="149"/>
                  <a:pt x="122" y="131"/>
                  <a:pt x="142" y="112"/>
                </a:cubicBezTo>
                <a:cubicBezTo>
                  <a:pt x="162" y="93"/>
                  <a:pt x="204" y="67"/>
                  <a:pt x="221" y="54"/>
                </a:cubicBezTo>
                <a:cubicBezTo>
                  <a:pt x="238" y="41"/>
                  <a:pt x="217" y="38"/>
                  <a:pt x="243" y="35"/>
                </a:cubicBezTo>
                <a:cubicBezTo>
                  <a:pt x="269" y="32"/>
                  <a:pt x="332" y="32"/>
                  <a:pt x="380" y="35"/>
                </a:cubicBezTo>
                <a:cubicBezTo>
                  <a:pt x="428" y="38"/>
                  <a:pt x="484" y="57"/>
                  <a:pt x="533" y="54"/>
                </a:cubicBezTo>
                <a:cubicBezTo>
                  <a:pt x="582" y="51"/>
                  <a:pt x="638" y="26"/>
                  <a:pt x="672" y="18"/>
                </a:cubicBezTo>
                <a:cubicBezTo>
                  <a:pt x="706" y="10"/>
                  <a:pt x="716" y="0"/>
                  <a:pt x="735" y="4"/>
                </a:cubicBezTo>
                <a:cubicBezTo>
                  <a:pt x="754" y="8"/>
                  <a:pt x="767" y="29"/>
                  <a:pt x="785" y="40"/>
                </a:cubicBezTo>
                <a:cubicBezTo>
                  <a:pt x="803" y="51"/>
                  <a:pt x="823" y="66"/>
                  <a:pt x="843" y="71"/>
                </a:cubicBezTo>
                <a:cubicBezTo>
                  <a:pt x="863" y="76"/>
                  <a:pt x="889" y="77"/>
                  <a:pt x="905" y="71"/>
                </a:cubicBezTo>
                <a:cubicBezTo>
                  <a:pt x="921" y="65"/>
                  <a:pt x="926" y="44"/>
                  <a:pt x="939" y="35"/>
                </a:cubicBezTo>
                <a:cubicBezTo>
                  <a:pt x="952" y="26"/>
                  <a:pt x="968" y="10"/>
                  <a:pt x="982" y="16"/>
                </a:cubicBezTo>
                <a:cubicBezTo>
                  <a:pt x="996" y="22"/>
                  <a:pt x="1007" y="53"/>
                  <a:pt x="1023" y="73"/>
                </a:cubicBezTo>
                <a:cubicBezTo>
                  <a:pt x="1039" y="93"/>
                  <a:pt x="1063" y="122"/>
                  <a:pt x="1078" y="136"/>
                </a:cubicBezTo>
                <a:cubicBezTo>
                  <a:pt x="1093" y="150"/>
                  <a:pt x="1100" y="156"/>
                  <a:pt x="1114" y="155"/>
                </a:cubicBezTo>
                <a:cubicBezTo>
                  <a:pt x="1128" y="154"/>
                  <a:pt x="1141" y="129"/>
                  <a:pt x="1164" y="128"/>
                </a:cubicBezTo>
                <a:cubicBezTo>
                  <a:pt x="1187" y="127"/>
                  <a:pt x="1217" y="154"/>
                  <a:pt x="1251" y="148"/>
                </a:cubicBezTo>
                <a:cubicBezTo>
                  <a:pt x="1285" y="142"/>
                  <a:pt x="1292" y="124"/>
                  <a:pt x="1368" y="92"/>
                </a:cubicBezTo>
              </a:path>
            </a:pathLst>
          </a:custGeom>
          <a:noFill/>
          <a:ln w="28575" cmpd="sng">
            <a:solidFill>
              <a:srgbClr val="00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3" name="Freeform 17"/>
          <p:cNvSpPr>
            <a:spLocks/>
          </p:cNvSpPr>
          <p:nvPr/>
        </p:nvSpPr>
        <p:spPr bwMode="auto">
          <a:xfrm>
            <a:off x="4343400" y="144463"/>
            <a:ext cx="238125" cy="3673475"/>
          </a:xfrm>
          <a:custGeom>
            <a:avLst/>
            <a:gdLst>
              <a:gd name="T0" fmla="*/ 123 w 150"/>
              <a:gd name="T1" fmla="*/ 0 h 2314"/>
              <a:gd name="T2" fmla="*/ 133 w 150"/>
              <a:gd name="T3" fmla="*/ 82 h 2314"/>
              <a:gd name="T4" fmla="*/ 133 w 150"/>
              <a:gd name="T5" fmla="*/ 183 h 2314"/>
              <a:gd name="T6" fmla="*/ 147 w 150"/>
              <a:gd name="T7" fmla="*/ 288 h 2314"/>
              <a:gd name="T8" fmla="*/ 114 w 150"/>
              <a:gd name="T9" fmla="*/ 307 h 2314"/>
              <a:gd name="T10" fmla="*/ 114 w 150"/>
              <a:gd name="T11" fmla="*/ 418 h 2314"/>
              <a:gd name="T12" fmla="*/ 138 w 150"/>
              <a:gd name="T13" fmla="*/ 499 h 2314"/>
              <a:gd name="T14" fmla="*/ 114 w 150"/>
              <a:gd name="T15" fmla="*/ 586 h 2314"/>
              <a:gd name="T16" fmla="*/ 70 w 150"/>
              <a:gd name="T17" fmla="*/ 706 h 2314"/>
              <a:gd name="T18" fmla="*/ 104 w 150"/>
              <a:gd name="T19" fmla="*/ 773 h 2314"/>
              <a:gd name="T20" fmla="*/ 104 w 150"/>
              <a:gd name="T21" fmla="*/ 931 h 2314"/>
              <a:gd name="T22" fmla="*/ 94 w 150"/>
              <a:gd name="T23" fmla="*/ 1099 h 2314"/>
              <a:gd name="T24" fmla="*/ 75 w 150"/>
              <a:gd name="T25" fmla="*/ 1311 h 2314"/>
              <a:gd name="T26" fmla="*/ 46 w 150"/>
              <a:gd name="T27" fmla="*/ 1464 h 2314"/>
              <a:gd name="T28" fmla="*/ 3 w 150"/>
              <a:gd name="T29" fmla="*/ 1579 h 2314"/>
              <a:gd name="T30" fmla="*/ 61 w 150"/>
              <a:gd name="T31" fmla="*/ 1714 h 2314"/>
              <a:gd name="T32" fmla="*/ 94 w 150"/>
              <a:gd name="T33" fmla="*/ 1872 h 2314"/>
              <a:gd name="T34" fmla="*/ 42 w 150"/>
              <a:gd name="T35" fmla="*/ 1930 h 2314"/>
              <a:gd name="T36" fmla="*/ 80 w 150"/>
              <a:gd name="T37" fmla="*/ 2007 h 2314"/>
              <a:gd name="T38" fmla="*/ 70 w 150"/>
              <a:gd name="T39" fmla="*/ 2155 h 2314"/>
              <a:gd name="T40" fmla="*/ 109 w 150"/>
              <a:gd name="T41" fmla="*/ 2242 h 2314"/>
              <a:gd name="T42" fmla="*/ 104 w 150"/>
              <a:gd name="T43" fmla="*/ 2314 h 2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0" h="2314">
                <a:moveTo>
                  <a:pt x="123" y="0"/>
                </a:moveTo>
                <a:cubicBezTo>
                  <a:pt x="127" y="26"/>
                  <a:pt x="131" y="52"/>
                  <a:pt x="133" y="82"/>
                </a:cubicBezTo>
                <a:cubicBezTo>
                  <a:pt x="135" y="112"/>
                  <a:pt x="131" y="149"/>
                  <a:pt x="133" y="183"/>
                </a:cubicBezTo>
                <a:cubicBezTo>
                  <a:pt x="135" y="217"/>
                  <a:pt x="150" y="267"/>
                  <a:pt x="147" y="288"/>
                </a:cubicBezTo>
                <a:cubicBezTo>
                  <a:pt x="144" y="309"/>
                  <a:pt x="120" y="285"/>
                  <a:pt x="114" y="307"/>
                </a:cubicBezTo>
                <a:cubicBezTo>
                  <a:pt x="108" y="329"/>
                  <a:pt x="110" y="386"/>
                  <a:pt x="114" y="418"/>
                </a:cubicBezTo>
                <a:cubicBezTo>
                  <a:pt x="118" y="450"/>
                  <a:pt x="138" y="471"/>
                  <a:pt x="138" y="499"/>
                </a:cubicBezTo>
                <a:cubicBezTo>
                  <a:pt x="138" y="527"/>
                  <a:pt x="125" y="552"/>
                  <a:pt x="114" y="586"/>
                </a:cubicBezTo>
                <a:cubicBezTo>
                  <a:pt x="103" y="620"/>
                  <a:pt x="72" y="675"/>
                  <a:pt x="70" y="706"/>
                </a:cubicBezTo>
                <a:cubicBezTo>
                  <a:pt x="68" y="737"/>
                  <a:pt x="98" y="736"/>
                  <a:pt x="104" y="773"/>
                </a:cubicBezTo>
                <a:cubicBezTo>
                  <a:pt x="110" y="810"/>
                  <a:pt x="106" y="877"/>
                  <a:pt x="104" y="931"/>
                </a:cubicBezTo>
                <a:cubicBezTo>
                  <a:pt x="102" y="985"/>
                  <a:pt x="99" y="1036"/>
                  <a:pt x="94" y="1099"/>
                </a:cubicBezTo>
                <a:cubicBezTo>
                  <a:pt x="89" y="1162"/>
                  <a:pt x="83" y="1250"/>
                  <a:pt x="75" y="1311"/>
                </a:cubicBezTo>
                <a:cubicBezTo>
                  <a:pt x="67" y="1372"/>
                  <a:pt x="58" y="1419"/>
                  <a:pt x="46" y="1464"/>
                </a:cubicBezTo>
                <a:cubicBezTo>
                  <a:pt x="34" y="1509"/>
                  <a:pt x="0" y="1537"/>
                  <a:pt x="3" y="1579"/>
                </a:cubicBezTo>
                <a:cubicBezTo>
                  <a:pt x="6" y="1621"/>
                  <a:pt x="46" y="1665"/>
                  <a:pt x="61" y="1714"/>
                </a:cubicBezTo>
                <a:cubicBezTo>
                  <a:pt x="76" y="1763"/>
                  <a:pt x="97" y="1836"/>
                  <a:pt x="94" y="1872"/>
                </a:cubicBezTo>
                <a:cubicBezTo>
                  <a:pt x="91" y="1908"/>
                  <a:pt x="44" y="1908"/>
                  <a:pt x="42" y="1930"/>
                </a:cubicBezTo>
                <a:cubicBezTo>
                  <a:pt x="40" y="1952"/>
                  <a:pt x="75" y="1970"/>
                  <a:pt x="80" y="2007"/>
                </a:cubicBezTo>
                <a:cubicBezTo>
                  <a:pt x="85" y="2044"/>
                  <a:pt x="65" y="2116"/>
                  <a:pt x="70" y="2155"/>
                </a:cubicBezTo>
                <a:cubicBezTo>
                  <a:pt x="75" y="2194"/>
                  <a:pt x="103" y="2216"/>
                  <a:pt x="109" y="2242"/>
                </a:cubicBezTo>
                <a:cubicBezTo>
                  <a:pt x="115" y="2268"/>
                  <a:pt x="102" y="2273"/>
                  <a:pt x="104" y="2314"/>
                </a:cubicBezTo>
              </a:path>
            </a:pathLst>
          </a:custGeom>
          <a:noFill/>
          <a:ln w="38100" cmpd="sng">
            <a:solidFill>
              <a:srgbClr val="00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4" name="AutoShape 8"/>
          <p:cNvSpPr>
            <a:spLocks noChangeArrowheads="1"/>
          </p:cNvSpPr>
          <p:nvPr/>
        </p:nvSpPr>
        <p:spPr bwMode="auto">
          <a:xfrm>
            <a:off x="5618163" y="2079625"/>
            <a:ext cx="749300" cy="320675"/>
          </a:xfrm>
          <a:prstGeom prst="wedgeRectCallout">
            <a:avLst>
              <a:gd name="adj1" fmla="val -91949"/>
              <a:gd name="adj2" fmla="val 49505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400">
                <a:ea typeface="SimHei" pitchFamily="49" charset="-122"/>
              </a:rPr>
              <a:t>米斯巴</a:t>
            </a:r>
          </a:p>
        </p:txBody>
      </p:sp>
      <p:sp>
        <p:nvSpPr>
          <p:cNvPr id="4103" name="AutoShape 7"/>
          <p:cNvSpPr>
            <a:spLocks noChangeArrowheads="1"/>
          </p:cNvSpPr>
          <p:nvPr/>
        </p:nvSpPr>
        <p:spPr bwMode="auto">
          <a:xfrm>
            <a:off x="5627688" y="3262313"/>
            <a:ext cx="746125" cy="319087"/>
          </a:xfrm>
          <a:prstGeom prst="wedgeRectCallout">
            <a:avLst>
              <a:gd name="adj1" fmla="val -82764"/>
              <a:gd name="adj2" fmla="val 9204"/>
            </a:avLst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400">
                <a:ea typeface="SimHei" pitchFamily="49" charset="-122"/>
              </a:rPr>
              <a:t>亞羅珥</a:t>
            </a:r>
          </a:p>
        </p:txBody>
      </p:sp>
      <p:sp>
        <p:nvSpPr>
          <p:cNvPr id="4105" name="AutoShape 9"/>
          <p:cNvSpPr>
            <a:spLocks noChangeArrowheads="1"/>
          </p:cNvSpPr>
          <p:nvPr/>
        </p:nvSpPr>
        <p:spPr bwMode="auto">
          <a:xfrm>
            <a:off x="5689600" y="2895600"/>
            <a:ext cx="1328738" cy="320675"/>
          </a:xfrm>
          <a:prstGeom prst="wedgeRectCallout">
            <a:avLst>
              <a:gd name="adj1" fmla="val -67083"/>
              <a:gd name="adj2" fmla="val 53468"/>
            </a:avLst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400">
                <a:ea typeface="SimHei" pitchFamily="49" charset="-122"/>
              </a:rPr>
              <a:t>亞備勒基拉明</a:t>
            </a:r>
          </a:p>
        </p:txBody>
      </p:sp>
      <p:sp>
        <p:nvSpPr>
          <p:cNvPr id="4121" name="Freeform 25"/>
          <p:cNvSpPr>
            <a:spLocks/>
          </p:cNvSpPr>
          <p:nvPr/>
        </p:nvSpPr>
        <p:spPr bwMode="auto">
          <a:xfrm>
            <a:off x="5254625" y="2416175"/>
            <a:ext cx="388938" cy="155575"/>
          </a:xfrm>
          <a:custGeom>
            <a:avLst/>
            <a:gdLst>
              <a:gd name="T0" fmla="*/ 0 w 245"/>
              <a:gd name="T1" fmla="*/ 19 h 98"/>
              <a:gd name="T2" fmla="*/ 50 w 245"/>
              <a:gd name="T3" fmla="*/ 75 h 98"/>
              <a:gd name="T4" fmla="*/ 125 w 245"/>
              <a:gd name="T5" fmla="*/ 86 h 98"/>
              <a:gd name="T6" fmla="*/ 245 w 245"/>
              <a:gd name="T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5" h="98">
                <a:moveTo>
                  <a:pt x="0" y="19"/>
                </a:moveTo>
                <a:cubicBezTo>
                  <a:pt x="14" y="41"/>
                  <a:pt x="29" y="64"/>
                  <a:pt x="50" y="75"/>
                </a:cubicBezTo>
                <a:cubicBezTo>
                  <a:pt x="71" y="86"/>
                  <a:pt x="93" y="98"/>
                  <a:pt x="125" y="86"/>
                </a:cubicBezTo>
                <a:cubicBezTo>
                  <a:pt x="157" y="74"/>
                  <a:pt x="220" y="18"/>
                  <a:pt x="245" y="0"/>
                </a:cubicBezTo>
              </a:path>
            </a:pathLst>
          </a:custGeom>
          <a:noFill/>
          <a:ln w="28575" cmpd="sng">
            <a:solidFill>
              <a:srgbClr val="CC0000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22" name="Freeform 26"/>
          <p:cNvSpPr>
            <a:spLocks/>
          </p:cNvSpPr>
          <p:nvPr/>
        </p:nvSpPr>
        <p:spPr bwMode="auto">
          <a:xfrm>
            <a:off x="5384800" y="2557463"/>
            <a:ext cx="228600" cy="117475"/>
          </a:xfrm>
          <a:custGeom>
            <a:avLst/>
            <a:gdLst>
              <a:gd name="T0" fmla="*/ 0 w 144"/>
              <a:gd name="T1" fmla="*/ 0 h 74"/>
              <a:gd name="T2" fmla="*/ 59 w 144"/>
              <a:gd name="T3" fmla="*/ 19 h 74"/>
              <a:gd name="T4" fmla="*/ 144 w 144"/>
              <a:gd name="T5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4" h="74">
                <a:moveTo>
                  <a:pt x="0" y="0"/>
                </a:moveTo>
                <a:cubicBezTo>
                  <a:pt x="20" y="4"/>
                  <a:pt x="35" y="7"/>
                  <a:pt x="59" y="19"/>
                </a:cubicBezTo>
                <a:cubicBezTo>
                  <a:pt x="83" y="31"/>
                  <a:pt x="126" y="63"/>
                  <a:pt x="144" y="74"/>
                </a:cubicBezTo>
              </a:path>
            </a:pathLst>
          </a:custGeom>
          <a:noFill/>
          <a:ln w="28575" cmpd="sng">
            <a:solidFill>
              <a:srgbClr val="CC0000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23" name="Freeform 27"/>
          <p:cNvSpPr>
            <a:spLocks/>
          </p:cNvSpPr>
          <p:nvPr/>
        </p:nvSpPr>
        <p:spPr bwMode="auto">
          <a:xfrm>
            <a:off x="5176838" y="2438400"/>
            <a:ext cx="144462" cy="974725"/>
          </a:xfrm>
          <a:custGeom>
            <a:avLst/>
            <a:gdLst>
              <a:gd name="T0" fmla="*/ 43 w 91"/>
              <a:gd name="T1" fmla="*/ 0 h 614"/>
              <a:gd name="T2" fmla="*/ 6 w 91"/>
              <a:gd name="T3" fmla="*/ 80 h 614"/>
              <a:gd name="T4" fmla="*/ 5 w 91"/>
              <a:gd name="T5" fmla="*/ 150 h 614"/>
              <a:gd name="T6" fmla="*/ 38 w 91"/>
              <a:gd name="T7" fmla="*/ 181 h 614"/>
              <a:gd name="T8" fmla="*/ 37 w 91"/>
              <a:gd name="T9" fmla="*/ 272 h 614"/>
              <a:gd name="T10" fmla="*/ 19 w 91"/>
              <a:gd name="T11" fmla="*/ 357 h 614"/>
              <a:gd name="T12" fmla="*/ 22 w 91"/>
              <a:gd name="T13" fmla="*/ 442 h 614"/>
              <a:gd name="T14" fmla="*/ 49 w 91"/>
              <a:gd name="T15" fmla="*/ 530 h 614"/>
              <a:gd name="T16" fmla="*/ 91 w 91"/>
              <a:gd name="T17" fmla="*/ 614 h 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1" h="614">
                <a:moveTo>
                  <a:pt x="43" y="0"/>
                </a:moveTo>
                <a:cubicBezTo>
                  <a:pt x="27" y="27"/>
                  <a:pt x="12" y="55"/>
                  <a:pt x="6" y="80"/>
                </a:cubicBezTo>
                <a:cubicBezTo>
                  <a:pt x="0" y="105"/>
                  <a:pt x="0" y="133"/>
                  <a:pt x="5" y="150"/>
                </a:cubicBezTo>
                <a:cubicBezTo>
                  <a:pt x="10" y="167"/>
                  <a:pt x="33" y="161"/>
                  <a:pt x="38" y="181"/>
                </a:cubicBezTo>
                <a:cubicBezTo>
                  <a:pt x="43" y="201"/>
                  <a:pt x="40" y="243"/>
                  <a:pt x="37" y="272"/>
                </a:cubicBezTo>
                <a:cubicBezTo>
                  <a:pt x="34" y="301"/>
                  <a:pt x="21" y="329"/>
                  <a:pt x="19" y="357"/>
                </a:cubicBezTo>
                <a:cubicBezTo>
                  <a:pt x="17" y="385"/>
                  <a:pt x="17" y="413"/>
                  <a:pt x="22" y="442"/>
                </a:cubicBezTo>
                <a:cubicBezTo>
                  <a:pt x="27" y="471"/>
                  <a:pt x="37" y="501"/>
                  <a:pt x="49" y="530"/>
                </a:cubicBezTo>
                <a:cubicBezTo>
                  <a:pt x="61" y="559"/>
                  <a:pt x="82" y="597"/>
                  <a:pt x="91" y="614"/>
                </a:cubicBezTo>
              </a:path>
            </a:pathLst>
          </a:custGeom>
          <a:noFill/>
          <a:ln w="28575" cmpd="sng">
            <a:solidFill>
              <a:srgbClr val="CC0000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24" name="Freeform 28"/>
          <p:cNvSpPr>
            <a:spLocks/>
          </p:cNvSpPr>
          <p:nvPr/>
        </p:nvSpPr>
        <p:spPr bwMode="auto">
          <a:xfrm>
            <a:off x="5202238" y="3044825"/>
            <a:ext cx="195262" cy="203200"/>
          </a:xfrm>
          <a:custGeom>
            <a:avLst/>
            <a:gdLst>
              <a:gd name="T0" fmla="*/ 0 w 123"/>
              <a:gd name="T1" fmla="*/ 0 h 128"/>
              <a:gd name="T2" fmla="*/ 37 w 123"/>
              <a:gd name="T3" fmla="*/ 64 h 128"/>
              <a:gd name="T4" fmla="*/ 123 w 123"/>
              <a:gd name="T5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3" h="128">
                <a:moveTo>
                  <a:pt x="0" y="0"/>
                </a:moveTo>
                <a:cubicBezTo>
                  <a:pt x="7" y="22"/>
                  <a:pt x="17" y="43"/>
                  <a:pt x="37" y="64"/>
                </a:cubicBezTo>
                <a:cubicBezTo>
                  <a:pt x="57" y="85"/>
                  <a:pt x="105" y="115"/>
                  <a:pt x="123" y="128"/>
                </a:cubicBezTo>
              </a:path>
            </a:pathLst>
          </a:custGeom>
          <a:noFill/>
          <a:ln w="28575" cmpd="sng">
            <a:solidFill>
              <a:srgbClr val="CC0000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27" name="AutoShape 31"/>
          <p:cNvSpPr>
            <a:spLocks noChangeArrowheads="1"/>
          </p:cNvSpPr>
          <p:nvPr/>
        </p:nvSpPr>
        <p:spPr bwMode="auto">
          <a:xfrm>
            <a:off x="6926263" y="1851025"/>
            <a:ext cx="749300" cy="320675"/>
          </a:xfrm>
          <a:prstGeom prst="wedgeRectCallout">
            <a:avLst>
              <a:gd name="adj1" fmla="val -91949"/>
              <a:gd name="adj2" fmla="val 49505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400">
                <a:ea typeface="SimHei" pitchFamily="49" charset="-122"/>
              </a:rPr>
              <a:t>雅博河</a:t>
            </a:r>
          </a:p>
        </p:txBody>
      </p:sp>
      <p:sp>
        <p:nvSpPr>
          <p:cNvPr id="4128" name="AutoShape 32"/>
          <p:cNvSpPr>
            <a:spLocks noChangeArrowheads="1"/>
          </p:cNvSpPr>
          <p:nvPr/>
        </p:nvSpPr>
        <p:spPr bwMode="auto">
          <a:xfrm>
            <a:off x="5164138" y="4562475"/>
            <a:ext cx="749300" cy="320675"/>
          </a:xfrm>
          <a:prstGeom prst="wedgeRectCallout">
            <a:avLst>
              <a:gd name="adj1" fmla="val -26060"/>
              <a:gd name="adj2" fmla="val 121782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400">
                <a:ea typeface="SimHei" pitchFamily="49" charset="-122"/>
              </a:rPr>
              <a:t>亞嫩河</a:t>
            </a:r>
          </a:p>
        </p:txBody>
      </p:sp>
      <p:sp>
        <p:nvSpPr>
          <p:cNvPr id="4129" name="AutoShape 33"/>
          <p:cNvSpPr>
            <a:spLocks noChangeArrowheads="1"/>
          </p:cNvSpPr>
          <p:nvPr/>
        </p:nvSpPr>
        <p:spPr bwMode="auto">
          <a:xfrm>
            <a:off x="3482975" y="755650"/>
            <a:ext cx="749300" cy="320675"/>
          </a:xfrm>
          <a:prstGeom prst="wedgeRectCallout">
            <a:avLst>
              <a:gd name="adj1" fmla="val 87926"/>
              <a:gd name="adj2" fmla="val -4454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400">
                <a:ea typeface="SimHei" pitchFamily="49" charset="-122"/>
              </a:rPr>
              <a:t>約但河</a:t>
            </a:r>
          </a:p>
        </p:txBody>
      </p:sp>
      <p:sp>
        <p:nvSpPr>
          <p:cNvPr id="4131" name="Text Box 35"/>
          <p:cNvSpPr txBox="1">
            <a:spLocks noChangeArrowheads="1"/>
          </p:cNvSpPr>
          <p:nvPr/>
        </p:nvSpPr>
        <p:spPr bwMode="auto">
          <a:xfrm>
            <a:off x="901700" y="273050"/>
            <a:ext cx="14541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000">
                <a:ea typeface="SimHei" pitchFamily="49" charset="-122"/>
              </a:rPr>
              <a:t>耶弗他殺敗</a:t>
            </a:r>
          </a:p>
          <a:p>
            <a:pPr>
              <a:lnSpc>
                <a:spcPct val="120000"/>
              </a:lnSpc>
            </a:pPr>
            <a:r>
              <a:rPr lang="zh-TW" altLang="en-US" sz="2000">
                <a:ea typeface="SimHei" pitchFamily="49" charset="-122"/>
              </a:rPr>
              <a:t>亞捫人</a:t>
            </a:r>
          </a:p>
        </p:txBody>
      </p:sp>
      <p:sp>
        <p:nvSpPr>
          <p:cNvPr id="4132" name="Text Box 36"/>
          <p:cNvSpPr txBox="1">
            <a:spLocks noChangeArrowheads="1"/>
          </p:cNvSpPr>
          <p:nvPr/>
        </p:nvSpPr>
        <p:spPr bwMode="auto">
          <a:xfrm>
            <a:off x="8832850" y="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>
                <a:ea typeface="新細明體" pitchFamily="18" charset="-120"/>
              </a:rPr>
              <a:t>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2400" y="1150203"/>
            <a:ext cx="23743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solidFill>
                  <a:srgbClr val="0070C0"/>
                </a:solidFill>
              </a:rPr>
              <a:t>士師記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11:12-18,</a:t>
            </a:r>
          </a:p>
          <a:p>
            <a:r>
              <a:rPr lang="zh-TW" altLang="en-US" sz="2400" b="1" dirty="0">
                <a:solidFill>
                  <a:srgbClr val="0070C0"/>
                </a:solidFill>
              </a:rPr>
              <a:t> </a:t>
            </a:r>
            <a:r>
              <a:rPr lang="zh-TW" altLang="en-US" sz="2400" b="1" dirty="0" smtClean="0">
                <a:solidFill>
                  <a:srgbClr val="0070C0"/>
                </a:solidFill>
              </a:rPr>
              <a:t>             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11:29-33</a:t>
            </a:r>
            <a:endParaRPr 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35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67185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 </a:t>
            </a:r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9</a:t>
            </a:r>
            <a:r>
              <a:rPr lang="zh-TW" altLang="en-US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至</a:t>
            </a:r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12</a:t>
            </a:r>
            <a:r>
              <a:rPr lang="zh-TW" altLang="en-US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章   </a:t>
            </a:r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屬靈與屬血氣</a:t>
            </a:r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3200" dirty="0">
              <a:solidFill>
                <a:srgbClr val="F7964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609600"/>
            <a:ext cx="27638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四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.</a:t>
            </a:r>
            <a:r>
              <a:rPr lang="zh-TW" altLang="en-US" sz="32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屬靈的表現</a:t>
            </a:r>
            <a:endParaRPr lang="en-US" sz="32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1143000"/>
            <a:ext cx="38747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A.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被靈充滿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(11:29)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1600200"/>
            <a:ext cx="25795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B.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不念舊惡  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2057400"/>
            <a:ext cx="18886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C.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認識神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2539425"/>
            <a:ext cx="19207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D.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倚靠神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025362"/>
              </p:ext>
            </p:extLst>
          </p:nvPr>
        </p:nvGraphicFramePr>
        <p:xfrm>
          <a:off x="685800" y="1295400"/>
          <a:ext cx="6645862" cy="3018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2931"/>
                <a:gridCol w="3322931"/>
              </a:tblGrid>
              <a:tr h="60377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000" b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宗楷體 Std W7" pitchFamily="66" charset="-120"/>
                          <a:ea typeface="華康宗楷體 Std W7" pitchFamily="66" charset="-120"/>
                        </a:rPr>
                        <a:t>亞比米勒 </a:t>
                      </a:r>
                      <a:r>
                        <a:rPr lang="en-US" altLang="zh-TW" sz="3000" b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宗楷體 Std W7" pitchFamily="66" charset="-120"/>
                          <a:ea typeface="華康宗楷體 Std W7" pitchFamily="66" charset="-120"/>
                        </a:rPr>
                        <a:t>(</a:t>
                      </a:r>
                      <a:r>
                        <a:rPr lang="zh-TW" altLang="en-US" sz="3000" b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宗楷體 Std W7" pitchFamily="66" charset="-120"/>
                          <a:ea typeface="華康宗楷體 Std W7" pitchFamily="66" charset="-120"/>
                        </a:rPr>
                        <a:t>血氣</a:t>
                      </a:r>
                      <a:r>
                        <a:rPr lang="en-US" altLang="zh-TW" sz="3000" b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宗楷體 Std W7" pitchFamily="66" charset="-120"/>
                          <a:ea typeface="華康宗楷體 Std W7" pitchFamily="66" charset="-120"/>
                        </a:rPr>
                        <a:t>)</a:t>
                      </a:r>
                      <a:endParaRPr lang="en-US" sz="3000" b="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000" b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宗楷體 Std W7" pitchFamily="66" charset="-120"/>
                          <a:ea typeface="華康宗楷體 Std W7" pitchFamily="66" charset="-120"/>
                        </a:rPr>
                        <a:t>耶弗他 </a:t>
                      </a:r>
                      <a:r>
                        <a:rPr lang="en-US" altLang="zh-TW" sz="3000" b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宗楷體 Std W7" pitchFamily="66" charset="-120"/>
                          <a:ea typeface="華康宗楷體 Std W7" pitchFamily="66" charset="-120"/>
                        </a:rPr>
                        <a:t>(</a:t>
                      </a:r>
                      <a:r>
                        <a:rPr lang="zh-TW" altLang="en-US" sz="3000" b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宗楷體 Std W7" pitchFamily="66" charset="-120"/>
                          <a:ea typeface="華康宗楷體 Std W7" pitchFamily="66" charset="-120"/>
                        </a:rPr>
                        <a:t>屬靈</a:t>
                      </a:r>
                      <a:r>
                        <a:rPr lang="en-US" altLang="zh-TW" sz="3000" b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宗楷體 Std W7" pitchFamily="66" charset="-120"/>
                          <a:ea typeface="華康宗楷體 Std W7" pitchFamily="66" charset="-120"/>
                        </a:rPr>
                        <a:t>)</a:t>
                      </a:r>
                      <a:endParaRPr lang="en-US" sz="3000" b="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</a:tr>
              <a:tr h="603775">
                <a:tc>
                  <a:txBody>
                    <a:bodyPr/>
                    <a:lstStyle/>
                    <a:p>
                      <a:r>
                        <a:rPr lang="zh-TW" altLang="en-US" sz="3000" dirty="0" smtClean="0">
                          <a:latin typeface="華康宗楷體 Std W7" pitchFamily="66" charset="-120"/>
                          <a:ea typeface="華康宗楷體 Std W7" pitchFamily="66" charset="-120"/>
                          <a:sym typeface="Wingdings"/>
                        </a:rPr>
                        <a:t>想</a:t>
                      </a:r>
                      <a:r>
                        <a:rPr lang="zh-TW" altLang="en-US" sz="3000" dirty="0" smtClean="0">
                          <a:latin typeface="華康宗楷體 Std W7" pitchFamily="66" charset="-120"/>
                          <a:ea typeface="華康宗楷體 Std W7" pitchFamily="66" charset="-120"/>
                        </a:rPr>
                        <a:t>要爭奪</a:t>
                      </a:r>
                      <a:endParaRPr lang="en-US" sz="3000" dirty="0"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華康宗楷體 Std W7" pitchFamily="66" charset="-120"/>
                          <a:ea typeface="華康宗楷體 Std W7" pitchFamily="66" charset="-120"/>
                          <a:sym typeface="Wingdings"/>
                        </a:rPr>
                        <a:t>不</a:t>
                      </a:r>
                      <a:r>
                        <a:rPr kumimoji="0" lang="zh-TW" altLang="en-US" sz="3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華康宗楷體 Std W7" pitchFamily="66" charset="-120"/>
                          <a:ea typeface="華康宗楷體 Std W7" pitchFamily="66" charset="-120"/>
                        </a:rPr>
                        <a:t>要爭競</a:t>
                      </a:r>
                      <a:endParaRPr lang="en-US" dirty="0"/>
                    </a:p>
                  </a:txBody>
                  <a:tcPr/>
                </a:tc>
              </a:tr>
              <a:tr h="6037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 smtClean="0">
                          <a:latin typeface="華康宗楷體 Std W7" pitchFamily="66" charset="-120"/>
                          <a:ea typeface="華康宗楷體 Std W7" pitchFamily="66" charset="-120"/>
                          <a:sym typeface="Wingdings"/>
                        </a:rPr>
                        <a:t>心胸狹窄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華康宗楷體 Std W7" pitchFamily="66" charset="-120"/>
                          <a:ea typeface="華康宗楷體 Std W7" pitchFamily="66" charset="-120"/>
                          <a:sym typeface="Wingdings"/>
                        </a:rPr>
                        <a:t>心胸廣闊</a:t>
                      </a:r>
                      <a:endParaRPr lang="en-US" dirty="0"/>
                    </a:p>
                  </a:txBody>
                  <a:tcPr/>
                </a:tc>
              </a:tr>
              <a:tr h="6037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 smtClean="0">
                          <a:latin typeface="華康宗楷體 Std W7" pitchFamily="66" charset="-120"/>
                          <a:ea typeface="華康宗楷體 Std W7" pitchFamily="66" charset="-120"/>
                          <a:sym typeface="Wingdings"/>
                        </a:rPr>
                        <a:t>仗賴自己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 smtClean="0">
                          <a:latin typeface="華康宗楷體 Std W7" pitchFamily="66" charset="-120"/>
                          <a:ea typeface="華康宗楷體 Std W7" pitchFamily="66" charset="-120"/>
                          <a:sym typeface="Wingdings"/>
                        </a:rPr>
                        <a:t>倚靠上帝</a:t>
                      </a:r>
                      <a:endParaRPr lang="en-US" sz="3000" dirty="0"/>
                    </a:p>
                  </a:txBody>
                  <a:tcPr/>
                </a:tc>
              </a:tr>
              <a:tr h="6037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 smtClean="0">
                          <a:latin typeface="華康宗楷體 Std W7" pitchFamily="66" charset="-120"/>
                          <a:ea typeface="華康宗楷體 Std W7" pitchFamily="66" charset="-120"/>
                          <a:sym typeface="Wingdings"/>
                        </a:rPr>
                        <a:t>梟雄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 smtClean="0">
                          <a:latin typeface="華康宗楷體 Std W7" pitchFamily="66" charset="-120"/>
                          <a:ea typeface="華康宗楷體 Std W7" pitchFamily="66" charset="-120"/>
                          <a:sym typeface="Wingdings"/>
                        </a:rPr>
                        <a:t>應時勢的英雄</a:t>
                      </a:r>
                      <a:endParaRPr lang="en-US" sz="3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813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jephth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47"/>
            <a:ext cx="9104312" cy="616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381000" y="6096000"/>
            <a:ext cx="3486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 smtClean="0">
                <a:solidFill>
                  <a:srgbClr val="000000"/>
                </a:solidFill>
                <a:ea typeface="SimHei" pitchFamily="49" charset="-122"/>
              </a:rPr>
              <a:t>耶弗他的獨生女迎接父親凱歸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86200" y="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許錯願？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62042" y="2109898"/>
            <a:ext cx="5382051" cy="492443"/>
          </a:xfrm>
          <a:prstGeom prst="rect">
            <a:avLst/>
          </a:prstGeom>
          <a:solidFill>
            <a:schemeClr val="accent3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600" b="1" dirty="0" smtClean="0"/>
              <a:t>A man who misunderstands God</a:t>
            </a:r>
            <a:endParaRPr lang="en-US" sz="2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886200" y="457200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為何人要向神許願？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83868" y="2590800"/>
            <a:ext cx="5382544" cy="492443"/>
          </a:xfrm>
          <a:prstGeom prst="rect">
            <a:avLst/>
          </a:prstGeom>
          <a:solidFill>
            <a:schemeClr val="accent3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sz="2600" b="1" dirty="0" smtClean="0">
                <a:solidFill>
                  <a:srgbClr val="002060"/>
                </a:solidFill>
              </a:rPr>
              <a:t>Know</a:t>
            </a:r>
            <a:r>
              <a:rPr lang="zh-TW" altLang="en-US" sz="2600" b="1" dirty="0" smtClean="0">
                <a:solidFill>
                  <a:srgbClr val="002060"/>
                </a:solidFill>
              </a:rPr>
              <a:t> </a:t>
            </a:r>
            <a:r>
              <a:rPr lang="en-US" altLang="zh-TW" sz="2600" b="1" dirty="0" smtClean="0">
                <a:solidFill>
                  <a:srgbClr val="002060"/>
                </a:solidFill>
              </a:rPr>
              <a:t>God</a:t>
            </a:r>
            <a:r>
              <a:rPr lang="zh-TW" altLang="en-US" sz="2600" b="1" dirty="0" smtClean="0">
                <a:solidFill>
                  <a:srgbClr val="002060"/>
                </a:solidFill>
              </a:rPr>
              <a:t> </a:t>
            </a:r>
            <a:r>
              <a:rPr lang="en-US" altLang="zh-TW" sz="2600" b="1" dirty="0" smtClean="0">
                <a:solidFill>
                  <a:srgbClr val="002060"/>
                </a:solidFill>
              </a:rPr>
              <a:t>or</a:t>
            </a:r>
            <a:r>
              <a:rPr lang="zh-TW" altLang="en-US" sz="2600" b="1" dirty="0" smtClean="0">
                <a:solidFill>
                  <a:srgbClr val="002060"/>
                </a:solidFill>
              </a:rPr>
              <a:t> </a:t>
            </a:r>
            <a:r>
              <a:rPr lang="en-US" altLang="zh-TW" sz="2600" b="1" dirty="0" smtClean="0">
                <a:solidFill>
                  <a:srgbClr val="002060"/>
                </a:solidFill>
              </a:rPr>
              <a:t>know about God</a:t>
            </a:r>
            <a:endParaRPr lang="en-US" sz="26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86200" y="914400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信心軟弱？與神交易？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4157008"/>
            <a:ext cx="9144000" cy="1938992"/>
          </a:xfrm>
          <a:prstGeom prst="rect">
            <a:avLst/>
          </a:prstGeom>
          <a:solidFill>
            <a:srgbClr val="FFCCCC"/>
          </a:solidFill>
        </p:spPr>
        <p:txBody>
          <a:bodyPr wrap="square">
            <a:spAutoFit/>
          </a:bodyPr>
          <a:lstStyle/>
          <a:p>
            <a:r>
              <a:rPr lang="zh-TW" altLang="en-US" sz="3000" dirty="0">
                <a:latin typeface="華康宗楷體 Std W7" pitchFamily="66" charset="-120"/>
                <a:ea typeface="華康宗楷體 Std W7" pitchFamily="66" charset="-120"/>
              </a:rPr>
              <a:t>你在神面前不可冒失開口，也不可心急發言；因為神在天上，你在地下，所以你的言語要寡少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。</a:t>
            </a:r>
            <a:r>
              <a:rPr lang="en-US" altLang="zh-TW" sz="3000" dirty="0" smtClean="0">
                <a:latin typeface="華康宗楷體 Std W7" pitchFamily="66" charset="-120"/>
                <a:ea typeface="華康宗楷體 Std W7" pitchFamily="66" charset="-120"/>
              </a:rPr>
              <a:t>...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你</a:t>
            </a:r>
            <a:r>
              <a:rPr lang="zh-TW" altLang="en-US" sz="3000" dirty="0">
                <a:latin typeface="華康宗楷體 Std W7" pitchFamily="66" charset="-120"/>
                <a:ea typeface="華康宗楷體 Std W7" pitchFamily="66" charset="-120"/>
              </a:rPr>
              <a:t>向神許願，償還不可遲延，因他不喜悅愚昧人，所以你許的願應當償還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。你</a:t>
            </a:r>
            <a:r>
              <a:rPr lang="zh-TW" altLang="en-US" sz="3000" dirty="0">
                <a:latin typeface="華康宗楷體 Std W7" pitchFamily="66" charset="-120"/>
                <a:ea typeface="華康宗楷體 Std W7" pitchFamily="66" charset="-120"/>
              </a:rPr>
              <a:t>許願不還，不如不許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。</a:t>
            </a:r>
            <a:r>
              <a:rPr lang="en-US" altLang="zh-TW" sz="2600" dirty="0" smtClean="0"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2600" dirty="0" smtClean="0">
                <a:latin typeface="華康宗楷體 Std W7" pitchFamily="66" charset="-120"/>
                <a:ea typeface="華康宗楷體 Std W7" pitchFamily="66" charset="-120"/>
              </a:rPr>
              <a:t>傳道書</a:t>
            </a:r>
            <a:r>
              <a:rPr lang="en-US" altLang="zh-TW" sz="2600" dirty="0" smtClean="0">
                <a:latin typeface="華康宗楷體 Std W7" pitchFamily="66" charset="-120"/>
                <a:ea typeface="華康宗楷體 Std W7" pitchFamily="66" charset="-120"/>
              </a:rPr>
              <a:t>5:2-5)</a:t>
            </a:r>
            <a:r>
              <a:rPr lang="zh-TW" altLang="en-US" sz="2600" dirty="0" smtClean="0">
                <a:latin typeface="華康宗楷體 Std W7" pitchFamily="66" charset="-120"/>
                <a:ea typeface="華康宗楷體 Std W7" pitchFamily="66" charset="-120"/>
              </a:rPr>
              <a:t> </a:t>
            </a:r>
            <a:endParaRPr lang="en-US" sz="26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646982" y="3560802"/>
            <a:ext cx="5497018" cy="553998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zh-TW" altLang="en-US" sz="3000" dirty="0">
                <a:latin typeface="華康宗楷體 Std W7" pitchFamily="66" charset="-120"/>
                <a:ea typeface="華康宗楷體 Std W7" pitchFamily="66" charset="-120"/>
              </a:rPr>
              <a:t>人豈能使神有益呢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？</a:t>
            </a:r>
            <a:r>
              <a:rPr lang="en-US" altLang="zh-TW" sz="2600" dirty="0" smtClean="0"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2600" dirty="0" smtClean="0">
                <a:latin typeface="華康宗楷體 Std W7" pitchFamily="66" charset="-120"/>
                <a:ea typeface="華康宗楷體 Std W7" pitchFamily="66" charset="-120"/>
              </a:rPr>
              <a:t>約伯記</a:t>
            </a:r>
            <a:r>
              <a:rPr lang="en-US" altLang="zh-TW" sz="2600" dirty="0" smtClean="0">
                <a:latin typeface="華康宗楷體 Std W7" pitchFamily="66" charset="-120"/>
                <a:ea typeface="華康宗楷體 Std W7" pitchFamily="66" charset="-120"/>
              </a:rPr>
              <a:t>22:2)</a:t>
            </a:r>
            <a:endParaRPr lang="en-US" sz="2600" dirty="0"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5766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8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esacc.edu/~thoqh49081/StudentPapers/jephthah_daugh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4611906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2697" y="152400"/>
            <a:ext cx="40318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對「終身為處女」之解</a:t>
            </a:r>
            <a:endParaRPr lang="en-US" sz="30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1028" name="Picture 4" descr="http://www.artrenewal.org/artwork/852/1852/11055/the_lament_of_jephthahs_daughter-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21920"/>
            <a:ext cx="3990899" cy="6629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5679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0" y="0"/>
            <a:ext cx="9144000" cy="1433513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715963" y="1631950"/>
            <a:ext cx="7639050" cy="393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140000"/>
              </a:lnSpc>
              <a:buFontTx/>
              <a:buAutoNum type="arabicPeriod"/>
            </a:pPr>
            <a:r>
              <a:rPr lang="zh-TW" altLang="en-US" sz="2000">
                <a:latin typeface="SimHei" pitchFamily="49" charset="-122"/>
                <a:ea typeface="SimHei" pitchFamily="49" charset="-122"/>
              </a:rPr>
              <a:t>獻人為燔祭違背摩西律法和以色列習俗，為猶大亞哈斯王和</a:t>
            </a:r>
          </a:p>
          <a:p>
            <a:pPr>
              <a:lnSpc>
                <a:spcPct val="140000"/>
              </a:lnSpc>
            </a:pPr>
            <a:r>
              <a:rPr lang="zh-TW" altLang="en-US" sz="2000">
                <a:latin typeface="SimHei" pitchFamily="49" charset="-122"/>
                <a:ea typeface="新細明體" pitchFamily="18" charset="-120"/>
              </a:rPr>
              <a:t>   </a:t>
            </a:r>
            <a:r>
              <a:rPr lang="zh-TW" altLang="en-US" sz="2000">
                <a:latin typeface="SimHei" pitchFamily="49" charset="-122"/>
                <a:ea typeface="SimHei" pitchFamily="49" charset="-122"/>
              </a:rPr>
              <a:t>瑪拿西王之前所未見</a:t>
            </a:r>
          </a:p>
          <a:p>
            <a:pPr>
              <a:lnSpc>
                <a:spcPct val="140000"/>
              </a:lnSpc>
              <a:buFontTx/>
              <a:buAutoNum type="arabicPeriod" startAt="2"/>
            </a:pPr>
            <a:r>
              <a:rPr lang="zh-TW" altLang="en-US" sz="2000">
                <a:latin typeface="SimHei" pitchFamily="49" charset="-122"/>
                <a:ea typeface="SimHei" pitchFamily="49" charset="-122"/>
              </a:rPr>
              <a:t>耶弗他敬畏神</a:t>
            </a:r>
          </a:p>
          <a:p>
            <a:pPr>
              <a:lnSpc>
                <a:spcPct val="140000"/>
              </a:lnSpc>
              <a:buFontTx/>
              <a:buAutoNum type="arabicPeriod" startAt="2"/>
            </a:pPr>
            <a:r>
              <a:rPr lang="zh-TW" altLang="en-US" sz="2000">
                <a:latin typeface="SimHei" pitchFamily="49" charset="-122"/>
                <a:ea typeface="SimHei" pitchFamily="49" charset="-122"/>
              </a:rPr>
              <a:t>祭司和家鄉長老必然反對獻人為燔祭</a:t>
            </a:r>
          </a:p>
          <a:p>
            <a:pPr>
              <a:lnSpc>
                <a:spcPct val="140000"/>
              </a:lnSpc>
              <a:buFontTx/>
              <a:buAutoNum type="arabicPeriod" startAt="2"/>
            </a:pPr>
            <a:r>
              <a:rPr lang="zh-TW" altLang="en-US" sz="2000">
                <a:latin typeface="SimHei" pitchFamily="49" charset="-122"/>
                <a:ea typeface="SimHei" pitchFamily="49" charset="-122"/>
              </a:rPr>
              <a:t>耶弗他准許女兒為「終為處女」哀哭兩月</a:t>
            </a:r>
          </a:p>
          <a:p>
            <a:pPr>
              <a:lnSpc>
                <a:spcPct val="140000"/>
              </a:lnSpc>
              <a:buFontTx/>
              <a:buAutoNum type="arabicPeriod" startAt="2"/>
            </a:pPr>
            <a:r>
              <a:rPr lang="zh-TW" altLang="en-US" sz="2000">
                <a:latin typeface="SimHei" pitchFamily="49" charset="-122"/>
                <a:ea typeface="SimHei" pitchFamily="49" charset="-122"/>
              </a:rPr>
              <a:t>履行誓言的結果，是他女兒「終身沒有親近男子」</a:t>
            </a:r>
          </a:p>
          <a:p>
            <a:pPr>
              <a:lnSpc>
                <a:spcPct val="140000"/>
              </a:lnSpc>
              <a:buFontTx/>
              <a:buAutoNum type="arabicPeriod" startAt="2"/>
            </a:pPr>
            <a:r>
              <a:rPr lang="zh-TW" altLang="en-US" sz="2000">
                <a:latin typeface="SimHei" pitchFamily="49" charset="-122"/>
                <a:ea typeface="SimHei" pitchFamily="49" charset="-122"/>
              </a:rPr>
              <a:t>聖所中有獻身服事神的婦人</a:t>
            </a:r>
            <a:r>
              <a:rPr lang="en-US" altLang="zh-TW" sz="2000">
                <a:latin typeface="SimHei" pitchFamily="49" charset="-122"/>
                <a:ea typeface="SimHei" pitchFamily="49" charset="-122"/>
              </a:rPr>
              <a:t>(</a:t>
            </a:r>
            <a:r>
              <a:rPr lang="zh-TW" altLang="en-US" sz="2000">
                <a:latin typeface="SimHei" pitchFamily="49" charset="-122"/>
                <a:ea typeface="SimHei" pitchFamily="49" charset="-122"/>
              </a:rPr>
              <a:t>出</a:t>
            </a:r>
            <a:r>
              <a:rPr lang="en-US" altLang="zh-TW" sz="2000">
                <a:latin typeface="SimHei" pitchFamily="49" charset="-122"/>
                <a:ea typeface="SimHei" pitchFamily="49" charset="-122"/>
              </a:rPr>
              <a:t>38:8</a:t>
            </a:r>
            <a:r>
              <a:rPr lang="zh-TW" altLang="en-US" sz="2000">
                <a:latin typeface="SimHei" pitchFamily="49" charset="-122"/>
                <a:ea typeface="SimHei" pitchFamily="49" charset="-122"/>
              </a:rPr>
              <a:t>；撒上</a:t>
            </a:r>
            <a:r>
              <a:rPr lang="en-US" altLang="zh-TW" sz="2000">
                <a:latin typeface="SimHei" pitchFamily="49" charset="-122"/>
                <a:ea typeface="SimHei" pitchFamily="49" charset="-122"/>
              </a:rPr>
              <a:t>2:22</a:t>
            </a:r>
            <a:r>
              <a:rPr lang="zh-TW" altLang="en-US" sz="2000">
                <a:latin typeface="SimHei" pitchFamily="49" charset="-122"/>
                <a:ea typeface="SimHei" pitchFamily="49" charset="-122"/>
              </a:rPr>
              <a:t>；路</a:t>
            </a:r>
            <a:r>
              <a:rPr lang="en-US" altLang="zh-TW" sz="2000">
                <a:latin typeface="SimHei" pitchFamily="49" charset="-122"/>
                <a:ea typeface="SimHei" pitchFamily="49" charset="-122"/>
              </a:rPr>
              <a:t>2:36-37)</a:t>
            </a:r>
          </a:p>
          <a:p>
            <a:pPr>
              <a:lnSpc>
                <a:spcPct val="140000"/>
              </a:lnSpc>
              <a:buFontTx/>
              <a:buAutoNum type="arabicPeriod" startAt="2"/>
            </a:pPr>
            <a:r>
              <a:rPr lang="zh-TW" altLang="en-US" sz="2000">
                <a:latin typeface="SimHei" pitchFamily="49" charset="-122"/>
                <a:ea typeface="SimHei" pitchFamily="49" charset="-122"/>
              </a:rPr>
              <a:t>士</a:t>
            </a:r>
            <a:r>
              <a:rPr lang="en-US" altLang="zh-TW" sz="2000">
                <a:latin typeface="SimHei" pitchFamily="49" charset="-122"/>
                <a:ea typeface="SimHei" pitchFamily="49" charset="-122"/>
              </a:rPr>
              <a:t>11:31</a:t>
            </a:r>
            <a:r>
              <a:rPr lang="zh-TW" altLang="en-US" sz="2000">
                <a:latin typeface="SimHei" pitchFamily="49" charset="-122"/>
                <a:ea typeface="SimHei" pitchFamily="49" charset="-122"/>
              </a:rPr>
              <a:t>的連接詞可翻作「或者」：或者我就將它獻上為燔祭</a:t>
            </a:r>
          </a:p>
          <a:p>
            <a:pPr>
              <a:lnSpc>
                <a:spcPct val="140000"/>
              </a:lnSpc>
              <a:buFontTx/>
              <a:buAutoNum type="arabicPeriod" startAt="2"/>
            </a:pPr>
            <a:r>
              <a:rPr lang="zh-TW" altLang="en-US" sz="2000">
                <a:latin typeface="SimHei" pitchFamily="49" charset="-122"/>
                <a:ea typeface="SimHei" pitchFamily="49" charset="-122"/>
              </a:rPr>
              <a:t>如果是獻人為祭，掌管一切的神必不會讓人首先出門迎接耶弗他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803275" y="635000"/>
            <a:ext cx="780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ea typeface="SimHei" pitchFamily="49" charset="-122"/>
              </a:rPr>
              <a:t>耶弗他應是將女兒奉獻給神，終身不嫁，而非獻為燔祭：</a:t>
            </a:r>
          </a:p>
        </p:txBody>
      </p:sp>
    </p:spTree>
    <p:extLst>
      <p:ext uri="{BB962C8B-B14F-4D97-AF65-F5344CB8AC3E}">
        <p14:creationId xmlns:p14="http://schemas.microsoft.com/office/powerpoint/2010/main" val="1959128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Jephthah and the Ammoni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738" y="-11113"/>
            <a:ext cx="5884862" cy="685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078163" y="2071688"/>
            <a:ext cx="793750" cy="336550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600">
                <a:solidFill>
                  <a:schemeClr val="bg1"/>
                </a:solidFill>
                <a:ea typeface="SimHei" pitchFamily="49" charset="-122"/>
              </a:rPr>
              <a:t>以法蓮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6111875" y="2471738"/>
            <a:ext cx="590550" cy="336550"/>
          </a:xfrm>
          <a:prstGeom prst="rect">
            <a:avLst/>
          </a:prstGeom>
          <a:solidFill>
            <a:srgbClr val="00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600">
                <a:solidFill>
                  <a:schemeClr val="bg1"/>
                </a:solidFill>
                <a:ea typeface="SimHei" pitchFamily="49" charset="-122"/>
              </a:rPr>
              <a:t>亞捫</a:t>
            </a:r>
          </a:p>
        </p:txBody>
      </p:sp>
      <p:sp>
        <p:nvSpPr>
          <p:cNvPr id="6152" name="Freeform 8"/>
          <p:cNvSpPr>
            <a:spLocks/>
          </p:cNvSpPr>
          <p:nvPr/>
        </p:nvSpPr>
        <p:spPr bwMode="auto">
          <a:xfrm>
            <a:off x="4530725" y="5089525"/>
            <a:ext cx="1219200" cy="234950"/>
          </a:xfrm>
          <a:custGeom>
            <a:avLst/>
            <a:gdLst>
              <a:gd name="T0" fmla="*/ 0 w 768"/>
              <a:gd name="T1" fmla="*/ 0 h 148"/>
              <a:gd name="T2" fmla="*/ 72 w 768"/>
              <a:gd name="T3" fmla="*/ 48 h 148"/>
              <a:gd name="T4" fmla="*/ 168 w 768"/>
              <a:gd name="T5" fmla="*/ 48 h 148"/>
              <a:gd name="T6" fmla="*/ 240 w 768"/>
              <a:gd name="T7" fmla="*/ 96 h 148"/>
              <a:gd name="T8" fmla="*/ 293 w 768"/>
              <a:gd name="T9" fmla="*/ 44 h 148"/>
              <a:gd name="T10" fmla="*/ 384 w 768"/>
              <a:gd name="T11" fmla="*/ 20 h 148"/>
              <a:gd name="T12" fmla="*/ 461 w 768"/>
              <a:gd name="T13" fmla="*/ 15 h 148"/>
              <a:gd name="T14" fmla="*/ 562 w 768"/>
              <a:gd name="T15" fmla="*/ 58 h 148"/>
              <a:gd name="T16" fmla="*/ 653 w 768"/>
              <a:gd name="T17" fmla="*/ 63 h 148"/>
              <a:gd name="T18" fmla="*/ 701 w 768"/>
              <a:gd name="T19" fmla="*/ 135 h 148"/>
              <a:gd name="T20" fmla="*/ 768 w 768"/>
              <a:gd name="T21" fmla="*/ 144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68" h="148">
                <a:moveTo>
                  <a:pt x="0" y="0"/>
                </a:moveTo>
                <a:cubicBezTo>
                  <a:pt x="22" y="20"/>
                  <a:pt x="44" y="40"/>
                  <a:pt x="72" y="48"/>
                </a:cubicBezTo>
                <a:cubicBezTo>
                  <a:pt x="100" y="56"/>
                  <a:pt x="140" y="40"/>
                  <a:pt x="168" y="48"/>
                </a:cubicBezTo>
                <a:cubicBezTo>
                  <a:pt x="196" y="56"/>
                  <a:pt x="219" y="97"/>
                  <a:pt x="240" y="96"/>
                </a:cubicBezTo>
                <a:cubicBezTo>
                  <a:pt x="261" y="95"/>
                  <a:pt x="269" y="57"/>
                  <a:pt x="293" y="44"/>
                </a:cubicBezTo>
                <a:cubicBezTo>
                  <a:pt x="317" y="31"/>
                  <a:pt x="356" y="25"/>
                  <a:pt x="384" y="20"/>
                </a:cubicBezTo>
                <a:cubicBezTo>
                  <a:pt x="412" y="15"/>
                  <a:pt x="431" y="9"/>
                  <a:pt x="461" y="15"/>
                </a:cubicBezTo>
                <a:cubicBezTo>
                  <a:pt x="491" y="21"/>
                  <a:pt x="530" y="50"/>
                  <a:pt x="562" y="58"/>
                </a:cubicBezTo>
                <a:cubicBezTo>
                  <a:pt x="594" y="66"/>
                  <a:pt x="630" y="50"/>
                  <a:pt x="653" y="63"/>
                </a:cubicBezTo>
                <a:cubicBezTo>
                  <a:pt x="676" y="76"/>
                  <a:pt x="682" y="122"/>
                  <a:pt x="701" y="135"/>
                </a:cubicBezTo>
                <a:cubicBezTo>
                  <a:pt x="720" y="148"/>
                  <a:pt x="744" y="146"/>
                  <a:pt x="768" y="144"/>
                </a:cubicBezTo>
              </a:path>
            </a:pathLst>
          </a:custGeom>
          <a:noFill/>
          <a:ln w="28575" cmpd="sng">
            <a:solidFill>
              <a:srgbClr val="00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3" name="Freeform 9"/>
          <p:cNvSpPr>
            <a:spLocks/>
          </p:cNvSpPr>
          <p:nvPr/>
        </p:nvSpPr>
        <p:spPr bwMode="auto">
          <a:xfrm>
            <a:off x="4435475" y="2028825"/>
            <a:ext cx="2171700" cy="387350"/>
          </a:xfrm>
          <a:custGeom>
            <a:avLst/>
            <a:gdLst>
              <a:gd name="T0" fmla="*/ 0 w 1368"/>
              <a:gd name="T1" fmla="*/ 239 h 244"/>
              <a:gd name="T2" fmla="*/ 53 w 1368"/>
              <a:gd name="T3" fmla="*/ 232 h 244"/>
              <a:gd name="T4" fmla="*/ 99 w 1368"/>
              <a:gd name="T5" fmla="*/ 169 h 244"/>
              <a:gd name="T6" fmla="*/ 142 w 1368"/>
              <a:gd name="T7" fmla="*/ 112 h 244"/>
              <a:gd name="T8" fmla="*/ 221 w 1368"/>
              <a:gd name="T9" fmla="*/ 54 h 244"/>
              <a:gd name="T10" fmla="*/ 243 w 1368"/>
              <a:gd name="T11" fmla="*/ 35 h 244"/>
              <a:gd name="T12" fmla="*/ 380 w 1368"/>
              <a:gd name="T13" fmla="*/ 35 h 244"/>
              <a:gd name="T14" fmla="*/ 533 w 1368"/>
              <a:gd name="T15" fmla="*/ 54 h 244"/>
              <a:gd name="T16" fmla="*/ 672 w 1368"/>
              <a:gd name="T17" fmla="*/ 18 h 244"/>
              <a:gd name="T18" fmla="*/ 735 w 1368"/>
              <a:gd name="T19" fmla="*/ 4 h 244"/>
              <a:gd name="T20" fmla="*/ 785 w 1368"/>
              <a:gd name="T21" fmla="*/ 40 h 244"/>
              <a:gd name="T22" fmla="*/ 843 w 1368"/>
              <a:gd name="T23" fmla="*/ 71 h 244"/>
              <a:gd name="T24" fmla="*/ 905 w 1368"/>
              <a:gd name="T25" fmla="*/ 71 h 244"/>
              <a:gd name="T26" fmla="*/ 939 w 1368"/>
              <a:gd name="T27" fmla="*/ 35 h 244"/>
              <a:gd name="T28" fmla="*/ 982 w 1368"/>
              <a:gd name="T29" fmla="*/ 16 h 244"/>
              <a:gd name="T30" fmla="*/ 1023 w 1368"/>
              <a:gd name="T31" fmla="*/ 73 h 244"/>
              <a:gd name="T32" fmla="*/ 1078 w 1368"/>
              <a:gd name="T33" fmla="*/ 136 h 244"/>
              <a:gd name="T34" fmla="*/ 1114 w 1368"/>
              <a:gd name="T35" fmla="*/ 155 h 244"/>
              <a:gd name="T36" fmla="*/ 1164 w 1368"/>
              <a:gd name="T37" fmla="*/ 128 h 244"/>
              <a:gd name="T38" fmla="*/ 1251 w 1368"/>
              <a:gd name="T39" fmla="*/ 148 h 244"/>
              <a:gd name="T40" fmla="*/ 1368 w 1368"/>
              <a:gd name="T41" fmla="*/ 92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368" h="244">
                <a:moveTo>
                  <a:pt x="0" y="239"/>
                </a:moveTo>
                <a:cubicBezTo>
                  <a:pt x="18" y="241"/>
                  <a:pt x="36" y="244"/>
                  <a:pt x="53" y="232"/>
                </a:cubicBezTo>
                <a:cubicBezTo>
                  <a:pt x="70" y="220"/>
                  <a:pt x="84" y="189"/>
                  <a:pt x="99" y="169"/>
                </a:cubicBezTo>
                <a:cubicBezTo>
                  <a:pt x="114" y="149"/>
                  <a:pt x="122" y="131"/>
                  <a:pt x="142" y="112"/>
                </a:cubicBezTo>
                <a:cubicBezTo>
                  <a:pt x="162" y="93"/>
                  <a:pt x="204" y="67"/>
                  <a:pt x="221" y="54"/>
                </a:cubicBezTo>
                <a:cubicBezTo>
                  <a:pt x="238" y="41"/>
                  <a:pt x="217" y="38"/>
                  <a:pt x="243" y="35"/>
                </a:cubicBezTo>
                <a:cubicBezTo>
                  <a:pt x="269" y="32"/>
                  <a:pt x="332" y="32"/>
                  <a:pt x="380" y="35"/>
                </a:cubicBezTo>
                <a:cubicBezTo>
                  <a:pt x="428" y="38"/>
                  <a:pt x="484" y="57"/>
                  <a:pt x="533" y="54"/>
                </a:cubicBezTo>
                <a:cubicBezTo>
                  <a:pt x="582" y="51"/>
                  <a:pt x="638" y="26"/>
                  <a:pt x="672" y="18"/>
                </a:cubicBezTo>
                <a:cubicBezTo>
                  <a:pt x="706" y="10"/>
                  <a:pt x="716" y="0"/>
                  <a:pt x="735" y="4"/>
                </a:cubicBezTo>
                <a:cubicBezTo>
                  <a:pt x="754" y="8"/>
                  <a:pt x="767" y="29"/>
                  <a:pt x="785" y="40"/>
                </a:cubicBezTo>
                <a:cubicBezTo>
                  <a:pt x="803" y="51"/>
                  <a:pt x="823" y="66"/>
                  <a:pt x="843" y="71"/>
                </a:cubicBezTo>
                <a:cubicBezTo>
                  <a:pt x="863" y="76"/>
                  <a:pt x="889" y="77"/>
                  <a:pt x="905" y="71"/>
                </a:cubicBezTo>
                <a:cubicBezTo>
                  <a:pt x="921" y="65"/>
                  <a:pt x="926" y="44"/>
                  <a:pt x="939" y="35"/>
                </a:cubicBezTo>
                <a:cubicBezTo>
                  <a:pt x="952" y="26"/>
                  <a:pt x="968" y="10"/>
                  <a:pt x="982" y="16"/>
                </a:cubicBezTo>
                <a:cubicBezTo>
                  <a:pt x="996" y="22"/>
                  <a:pt x="1007" y="53"/>
                  <a:pt x="1023" y="73"/>
                </a:cubicBezTo>
                <a:cubicBezTo>
                  <a:pt x="1039" y="93"/>
                  <a:pt x="1063" y="122"/>
                  <a:pt x="1078" y="136"/>
                </a:cubicBezTo>
                <a:cubicBezTo>
                  <a:pt x="1093" y="150"/>
                  <a:pt x="1100" y="156"/>
                  <a:pt x="1114" y="155"/>
                </a:cubicBezTo>
                <a:cubicBezTo>
                  <a:pt x="1128" y="154"/>
                  <a:pt x="1141" y="129"/>
                  <a:pt x="1164" y="128"/>
                </a:cubicBezTo>
                <a:cubicBezTo>
                  <a:pt x="1187" y="127"/>
                  <a:pt x="1217" y="154"/>
                  <a:pt x="1251" y="148"/>
                </a:cubicBezTo>
                <a:cubicBezTo>
                  <a:pt x="1285" y="142"/>
                  <a:pt x="1292" y="124"/>
                  <a:pt x="1368" y="92"/>
                </a:cubicBezTo>
              </a:path>
            </a:pathLst>
          </a:custGeom>
          <a:noFill/>
          <a:ln w="28575" cmpd="sng">
            <a:solidFill>
              <a:srgbClr val="00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4" name="Freeform 10"/>
          <p:cNvSpPr>
            <a:spLocks/>
          </p:cNvSpPr>
          <p:nvPr/>
        </p:nvSpPr>
        <p:spPr bwMode="auto">
          <a:xfrm>
            <a:off x="4343400" y="144463"/>
            <a:ext cx="238125" cy="3673475"/>
          </a:xfrm>
          <a:custGeom>
            <a:avLst/>
            <a:gdLst>
              <a:gd name="T0" fmla="*/ 123 w 150"/>
              <a:gd name="T1" fmla="*/ 0 h 2314"/>
              <a:gd name="T2" fmla="*/ 133 w 150"/>
              <a:gd name="T3" fmla="*/ 82 h 2314"/>
              <a:gd name="T4" fmla="*/ 133 w 150"/>
              <a:gd name="T5" fmla="*/ 183 h 2314"/>
              <a:gd name="T6" fmla="*/ 147 w 150"/>
              <a:gd name="T7" fmla="*/ 288 h 2314"/>
              <a:gd name="T8" fmla="*/ 114 w 150"/>
              <a:gd name="T9" fmla="*/ 307 h 2314"/>
              <a:gd name="T10" fmla="*/ 114 w 150"/>
              <a:gd name="T11" fmla="*/ 418 h 2314"/>
              <a:gd name="T12" fmla="*/ 138 w 150"/>
              <a:gd name="T13" fmla="*/ 499 h 2314"/>
              <a:gd name="T14" fmla="*/ 114 w 150"/>
              <a:gd name="T15" fmla="*/ 586 h 2314"/>
              <a:gd name="T16" fmla="*/ 70 w 150"/>
              <a:gd name="T17" fmla="*/ 706 h 2314"/>
              <a:gd name="T18" fmla="*/ 104 w 150"/>
              <a:gd name="T19" fmla="*/ 773 h 2314"/>
              <a:gd name="T20" fmla="*/ 104 w 150"/>
              <a:gd name="T21" fmla="*/ 931 h 2314"/>
              <a:gd name="T22" fmla="*/ 94 w 150"/>
              <a:gd name="T23" fmla="*/ 1099 h 2314"/>
              <a:gd name="T24" fmla="*/ 75 w 150"/>
              <a:gd name="T25" fmla="*/ 1311 h 2314"/>
              <a:gd name="T26" fmla="*/ 46 w 150"/>
              <a:gd name="T27" fmla="*/ 1464 h 2314"/>
              <a:gd name="T28" fmla="*/ 3 w 150"/>
              <a:gd name="T29" fmla="*/ 1579 h 2314"/>
              <a:gd name="T30" fmla="*/ 61 w 150"/>
              <a:gd name="T31" fmla="*/ 1714 h 2314"/>
              <a:gd name="T32" fmla="*/ 94 w 150"/>
              <a:gd name="T33" fmla="*/ 1872 h 2314"/>
              <a:gd name="T34" fmla="*/ 42 w 150"/>
              <a:gd name="T35" fmla="*/ 1930 h 2314"/>
              <a:gd name="T36" fmla="*/ 80 w 150"/>
              <a:gd name="T37" fmla="*/ 2007 h 2314"/>
              <a:gd name="T38" fmla="*/ 70 w 150"/>
              <a:gd name="T39" fmla="*/ 2155 h 2314"/>
              <a:gd name="T40" fmla="*/ 109 w 150"/>
              <a:gd name="T41" fmla="*/ 2242 h 2314"/>
              <a:gd name="T42" fmla="*/ 104 w 150"/>
              <a:gd name="T43" fmla="*/ 2314 h 2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0" h="2314">
                <a:moveTo>
                  <a:pt x="123" y="0"/>
                </a:moveTo>
                <a:cubicBezTo>
                  <a:pt x="127" y="26"/>
                  <a:pt x="131" y="52"/>
                  <a:pt x="133" y="82"/>
                </a:cubicBezTo>
                <a:cubicBezTo>
                  <a:pt x="135" y="112"/>
                  <a:pt x="131" y="149"/>
                  <a:pt x="133" y="183"/>
                </a:cubicBezTo>
                <a:cubicBezTo>
                  <a:pt x="135" y="217"/>
                  <a:pt x="150" y="267"/>
                  <a:pt x="147" y="288"/>
                </a:cubicBezTo>
                <a:cubicBezTo>
                  <a:pt x="144" y="309"/>
                  <a:pt x="120" y="285"/>
                  <a:pt x="114" y="307"/>
                </a:cubicBezTo>
                <a:cubicBezTo>
                  <a:pt x="108" y="329"/>
                  <a:pt x="110" y="386"/>
                  <a:pt x="114" y="418"/>
                </a:cubicBezTo>
                <a:cubicBezTo>
                  <a:pt x="118" y="450"/>
                  <a:pt x="138" y="471"/>
                  <a:pt x="138" y="499"/>
                </a:cubicBezTo>
                <a:cubicBezTo>
                  <a:pt x="138" y="527"/>
                  <a:pt x="125" y="552"/>
                  <a:pt x="114" y="586"/>
                </a:cubicBezTo>
                <a:cubicBezTo>
                  <a:pt x="103" y="620"/>
                  <a:pt x="72" y="675"/>
                  <a:pt x="70" y="706"/>
                </a:cubicBezTo>
                <a:cubicBezTo>
                  <a:pt x="68" y="737"/>
                  <a:pt x="98" y="736"/>
                  <a:pt x="104" y="773"/>
                </a:cubicBezTo>
                <a:cubicBezTo>
                  <a:pt x="110" y="810"/>
                  <a:pt x="106" y="877"/>
                  <a:pt x="104" y="931"/>
                </a:cubicBezTo>
                <a:cubicBezTo>
                  <a:pt x="102" y="985"/>
                  <a:pt x="99" y="1036"/>
                  <a:pt x="94" y="1099"/>
                </a:cubicBezTo>
                <a:cubicBezTo>
                  <a:pt x="89" y="1162"/>
                  <a:pt x="83" y="1250"/>
                  <a:pt x="75" y="1311"/>
                </a:cubicBezTo>
                <a:cubicBezTo>
                  <a:pt x="67" y="1372"/>
                  <a:pt x="58" y="1419"/>
                  <a:pt x="46" y="1464"/>
                </a:cubicBezTo>
                <a:cubicBezTo>
                  <a:pt x="34" y="1509"/>
                  <a:pt x="0" y="1537"/>
                  <a:pt x="3" y="1579"/>
                </a:cubicBezTo>
                <a:cubicBezTo>
                  <a:pt x="6" y="1621"/>
                  <a:pt x="46" y="1665"/>
                  <a:pt x="61" y="1714"/>
                </a:cubicBezTo>
                <a:cubicBezTo>
                  <a:pt x="76" y="1763"/>
                  <a:pt x="97" y="1836"/>
                  <a:pt x="94" y="1872"/>
                </a:cubicBezTo>
                <a:cubicBezTo>
                  <a:pt x="91" y="1908"/>
                  <a:pt x="44" y="1908"/>
                  <a:pt x="42" y="1930"/>
                </a:cubicBezTo>
                <a:cubicBezTo>
                  <a:pt x="40" y="1952"/>
                  <a:pt x="75" y="1970"/>
                  <a:pt x="80" y="2007"/>
                </a:cubicBezTo>
                <a:cubicBezTo>
                  <a:pt x="85" y="2044"/>
                  <a:pt x="65" y="2116"/>
                  <a:pt x="70" y="2155"/>
                </a:cubicBezTo>
                <a:cubicBezTo>
                  <a:pt x="75" y="2194"/>
                  <a:pt x="103" y="2216"/>
                  <a:pt x="109" y="2242"/>
                </a:cubicBezTo>
                <a:cubicBezTo>
                  <a:pt x="115" y="2268"/>
                  <a:pt x="102" y="2273"/>
                  <a:pt x="104" y="2314"/>
                </a:cubicBezTo>
              </a:path>
            </a:pathLst>
          </a:custGeom>
          <a:noFill/>
          <a:ln w="38100" cmpd="sng">
            <a:solidFill>
              <a:srgbClr val="00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5" name="AutoShape 11"/>
          <p:cNvSpPr>
            <a:spLocks noChangeArrowheads="1"/>
          </p:cNvSpPr>
          <p:nvPr/>
        </p:nvSpPr>
        <p:spPr bwMode="auto">
          <a:xfrm>
            <a:off x="5618163" y="2079625"/>
            <a:ext cx="749300" cy="320675"/>
          </a:xfrm>
          <a:prstGeom prst="wedgeRectCallout">
            <a:avLst>
              <a:gd name="adj1" fmla="val -91949"/>
              <a:gd name="adj2" fmla="val 49505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400">
                <a:ea typeface="SimHei" pitchFamily="49" charset="-122"/>
              </a:rPr>
              <a:t>米斯巴</a:t>
            </a:r>
          </a:p>
        </p:txBody>
      </p:sp>
      <p:sp>
        <p:nvSpPr>
          <p:cNvPr id="6169" name="Freeform 25"/>
          <p:cNvSpPr>
            <a:spLocks/>
          </p:cNvSpPr>
          <p:nvPr/>
        </p:nvSpPr>
        <p:spPr bwMode="auto">
          <a:xfrm>
            <a:off x="3563938" y="1790700"/>
            <a:ext cx="1000125" cy="534988"/>
          </a:xfrm>
          <a:custGeom>
            <a:avLst/>
            <a:gdLst>
              <a:gd name="T0" fmla="*/ 0 w 630"/>
              <a:gd name="T1" fmla="*/ 158 h 337"/>
              <a:gd name="T2" fmla="*/ 27 w 630"/>
              <a:gd name="T3" fmla="*/ 67 h 337"/>
              <a:gd name="T4" fmla="*/ 61 w 630"/>
              <a:gd name="T5" fmla="*/ 6 h 337"/>
              <a:gd name="T6" fmla="*/ 142 w 630"/>
              <a:gd name="T7" fmla="*/ 32 h 337"/>
              <a:gd name="T8" fmla="*/ 229 w 630"/>
              <a:gd name="T9" fmla="*/ 118 h 337"/>
              <a:gd name="T10" fmla="*/ 305 w 630"/>
              <a:gd name="T11" fmla="*/ 173 h 337"/>
              <a:gd name="T12" fmla="*/ 349 w 630"/>
              <a:gd name="T13" fmla="*/ 235 h 337"/>
              <a:gd name="T14" fmla="*/ 397 w 630"/>
              <a:gd name="T15" fmla="*/ 306 h 337"/>
              <a:gd name="T16" fmla="*/ 469 w 630"/>
              <a:gd name="T17" fmla="*/ 325 h 337"/>
              <a:gd name="T18" fmla="*/ 536 w 630"/>
              <a:gd name="T19" fmla="*/ 323 h 337"/>
              <a:gd name="T20" fmla="*/ 606 w 630"/>
              <a:gd name="T21" fmla="*/ 242 h 337"/>
              <a:gd name="T22" fmla="*/ 630 w 630"/>
              <a:gd name="T23" fmla="*/ 138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0" h="337">
                <a:moveTo>
                  <a:pt x="0" y="158"/>
                </a:moveTo>
                <a:cubicBezTo>
                  <a:pt x="8" y="125"/>
                  <a:pt x="17" y="92"/>
                  <a:pt x="27" y="67"/>
                </a:cubicBezTo>
                <a:cubicBezTo>
                  <a:pt x="37" y="42"/>
                  <a:pt x="42" y="12"/>
                  <a:pt x="61" y="6"/>
                </a:cubicBezTo>
                <a:cubicBezTo>
                  <a:pt x="80" y="0"/>
                  <a:pt x="114" y="13"/>
                  <a:pt x="142" y="32"/>
                </a:cubicBezTo>
                <a:cubicBezTo>
                  <a:pt x="170" y="51"/>
                  <a:pt x="202" y="95"/>
                  <a:pt x="229" y="118"/>
                </a:cubicBezTo>
                <a:cubicBezTo>
                  <a:pt x="256" y="141"/>
                  <a:pt x="285" y="154"/>
                  <a:pt x="305" y="173"/>
                </a:cubicBezTo>
                <a:cubicBezTo>
                  <a:pt x="325" y="192"/>
                  <a:pt x="334" y="213"/>
                  <a:pt x="349" y="235"/>
                </a:cubicBezTo>
                <a:cubicBezTo>
                  <a:pt x="364" y="257"/>
                  <a:pt x="377" y="291"/>
                  <a:pt x="397" y="306"/>
                </a:cubicBezTo>
                <a:cubicBezTo>
                  <a:pt x="417" y="321"/>
                  <a:pt x="446" y="322"/>
                  <a:pt x="469" y="325"/>
                </a:cubicBezTo>
                <a:cubicBezTo>
                  <a:pt x="492" y="328"/>
                  <a:pt x="513" y="337"/>
                  <a:pt x="536" y="323"/>
                </a:cubicBezTo>
                <a:cubicBezTo>
                  <a:pt x="559" y="309"/>
                  <a:pt x="590" y="273"/>
                  <a:pt x="606" y="242"/>
                </a:cubicBezTo>
                <a:cubicBezTo>
                  <a:pt x="622" y="211"/>
                  <a:pt x="622" y="175"/>
                  <a:pt x="630" y="138"/>
                </a:cubicBezTo>
              </a:path>
            </a:pathLst>
          </a:custGeom>
          <a:noFill/>
          <a:ln w="28575" cmpd="sng">
            <a:solidFill>
              <a:srgbClr val="9900CC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70" name="Freeform 26"/>
          <p:cNvSpPr>
            <a:spLocks/>
          </p:cNvSpPr>
          <p:nvPr/>
        </p:nvSpPr>
        <p:spPr bwMode="auto">
          <a:xfrm>
            <a:off x="4656138" y="2016125"/>
            <a:ext cx="584200" cy="388938"/>
          </a:xfrm>
          <a:custGeom>
            <a:avLst/>
            <a:gdLst>
              <a:gd name="T0" fmla="*/ 368 w 368"/>
              <a:gd name="T1" fmla="*/ 245 h 245"/>
              <a:gd name="T2" fmla="*/ 280 w 368"/>
              <a:gd name="T3" fmla="*/ 237 h 245"/>
              <a:gd name="T4" fmla="*/ 173 w 368"/>
              <a:gd name="T5" fmla="*/ 196 h 245"/>
              <a:gd name="T6" fmla="*/ 131 w 368"/>
              <a:gd name="T7" fmla="*/ 127 h 245"/>
              <a:gd name="T8" fmla="*/ 96 w 368"/>
              <a:gd name="T9" fmla="*/ 84 h 245"/>
              <a:gd name="T10" fmla="*/ 0 w 368"/>
              <a:gd name="T11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8" h="245">
                <a:moveTo>
                  <a:pt x="368" y="245"/>
                </a:moveTo>
                <a:cubicBezTo>
                  <a:pt x="341" y="245"/>
                  <a:pt x="312" y="245"/>
                  <a:pt x="280" y="237"/>
                </a:cubicBezTo>
                <a:cubicBezTo>
                  <a:pt x="248" y="229"/>
                  <a:pt x="198" y="214"/>
                  <a:pt x="173" y="196"/>
                </a:cubicBezTo>
                <a:cubicBezTo>
                  <a:pt x="148" y="178"/>
                  <a:pt x="144" y="146"/>
                  <a:pt x="131" y="127"/>
                </a:cubicBezTo>
                <a:cubicBezTo>
                  <a:pt x="118" y="108"/>
                  <a:pt x="118" y="105"/>
                  <a:pt x="96" y="84"/>
                </a:cubicBezTo>
                <a:cubicBezTo>
                  <a:pt x="74" y="63"/>
                  <a:pt x="20" y="18"/>
                  <a:pt x="0" y="0"/>
                </a:cubicBezTo>
              </a:path>
            </a:pathLst>
          </a:custGeom>
          <a:noFill/>
          <a:ln w="28575" cmpd="sng">
            <a:solidFill>
              <a:srgbClr val="CC0000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71" name="AutoShape 27"/>
          <p:cNvSpPr>
            <a:spLocks noChangeArrowheads="1"/>
          </p:cNvSpPr>
          <p:nvPr/>
        </p:nvSpPr>
        <p:spPr bwMode="auto">
          <a:xfrm>
            <a:off x="6926263" y="1851025"/>
            <a:ext cx="749300" cy="320675"/>
          </a:xfrm>
          <a:prstGeom prst="wedgeRectCallout">
            <a:avLst>
              <a:gd name="adj1" fmla="val -91949"/>
              <a:gd name="adj2" fmla="val 49505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400">
                <a:ea typeface="SimHei" pitchFamily="49" charset="-122"/>
              </a:rPr>
              <a:t>雅博河</a:t>
            </a:r>
          </a:p>
        </p:txBody>
      </p:sp>
      <p:sp>
        <p:nvSpPr>
          <p:cNvPr id="6172" name="AutoShape 28"/>
          <p:cNvSpPr>
            <a:spLocks noChangeArrowheads="1"/>
          </p:cNvSpPr>
          <p:nvPr/>
        </p:nvSpPr>
        <p:spPr bwMode="auto">
          <a:xfrm>
            <a:off x="5164138" y="4562475"/>
            <a:ext cx="749300" cy="320675"/>
          </a:xfrm>
          <a:prstGeom prst="wedgeRectCallout">
            <a:avLst>
              <a:gd name="adj1" fmla="val -26060"/>
              <a:gd name="adj2" fmla="val 121782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400">
                <a:ea typeface="SimHei" pitchFamily="49" charset="-122"/>
              </a:rPr>
              <a:t>亞嫩河</a:t>
            </a:r>
          </a:p>
        </p:txBody>
      </p:sp>
      <p:sp>
        <p:nvSpPr>
          <p:cNvPr id="6173" name="AutoShape 29"/>
          <p:cNvSpPr>
            <a:spLocks noChangeArrowheads="1"/>
          </p:cNvSpPr>
          <p:nvPr/>
        </p:nvSpPr>
        <p:spPr bwMode="auto">
          <a:xfrm>
            <a:off x="3482975" y="755650"/>
            <a:ext cx="749300" cy="320675"/>
          </a:xfrm>
          <a:prstGeom prst="wedgeRectCallout">
            <a:avLst>
              <a:gd name="adj1" fmla="val 87926"/>
              <a:gd name="adj2" fmla="val -4454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1400">
                <a:ea typeface="SimHei" pitchFamily="49" charset="-122"/>
              </a:rPr>
              <a:t>約但河</a:t>
            </a:r>
          </a:p>
        </p:txBody>
      </p:sp>
      <p:sp>
        <p:nvSpPr>
          <p:cNvPr id="6176" name="Text Box 32"/>
          <p:cNvSpPr txBox="1">
            <a:spLocks noChangeArrowheads="1"/>
          </p:cNvSpPr>
          <p:nvPr/>
        </p:nvSpPr>
        <p:spPr bwMode="auto">
          <a:xfrm>
            <a:off x="901700" y="854075"/>
            <a:ext cx="14541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000" dirty="0">
                <a:ea typeface="SimHei" pitchFamily="49" charset="-122"/>
              </a:rPr>
              <a:t>耶弗他殺敗</a:t>
            </a:r>
          </a:p>
          <a:p>
            <a:pPr>
              <a:lnSpc>
                <a:spcPct val="120000"/>
              </a:lnSpc>
            </a:pPr>
            <a:r>
              <a:rPr lang="zh-TW" altLang="en-US" sz="2000" dirty="0">
                <a:ea typeface="SimHei" pitchFamily="49" charset="-122"/>
              </a:rPr>
              <a:t>以法蓮人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9386" y="345757"/>
            <a:ext cx="218521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600" dirty="0" smtClean="0">
                <a:solidFill>
                  <a:srgbClr val="0070C0"/>
                </a:solidFill>
                <a:latin typeface="華康宗楷體 Std W7" pitchFamily="66" charset="-120"/>
                <a:ea typeface="華康宗楷體 Std W7" pitchFamily="66" charset="-120"/>
              </a:rPr>
              <a:t>另一個軟弱：</a:t>
            </a:r>
            <a:endParaRPr lang="en-US" sz="2600" dirty="0">
              <a:solidFill>
                <a:srgbClr val="0070C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0706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354" name="Group 66"/>
          <p:cNvGraphicFramePr>
            <a:graphicFrameLocks noGrp="1"/>
          </p:cNvGraphicFramePr>
          <p:nvPr/>
        </p:nvGraphicFramePr>
        <p:xfrm>
          <a:off x="917575" y="1765300"/>
          <a:ext cx="7488238" cy="4064000"/>
        </p:xfrm>
        <a:graphic>
          <a:graphicData uri="http://schemas.openxmlformats.org/drawingml/2006/table">
            <a:tbl>
              <a:tblPr/>
              <a:tblGrid>
                <a:gridCol w="3563938"/>
                <a:gridCol w="1854200"/>
                <a:gridCol w="2070100"/>
              </a:tblGrid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事件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8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死亡人數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8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經文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8F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可拉黨叛逆遭瘟疫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14,700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itchFamily="49" charset="-122"/>
                        <a:ea typeface="SimHei" pitchFamily="49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民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以色列人拜巴力毗珥遭瘟疫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24,000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itchFamily="49" charset="-122"/>
                        <a:ea typeface="SimHei" pitchFamily="49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民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耶弗他殺敗以法蓮人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42,000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SimHei" pitchFamily="49" charset="-122"/>
                        <a:ea typeface="SimHei" pitchFamily="49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士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便雅憫人殺敗十一支派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40,000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itchFamily="49" charset="-122"/>
                        <a:ea typeface="SimHei" pitchFamily="49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士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十一支派幾乎剿滅便雅憫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25,100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itchFamily="49" charset="-122"/>
                        <a:ea typeface="SimHei" pitchFamily="49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士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約櫃被擄以色列人陣亡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30,000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itchFamily="49" charset="-122"/>
                        <a:ea typeface="SimHei" pitchFamily="49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撒上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押沙龍內亂叛軍被殺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20,000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itchFamily="49" charset="-122"/>
                        <a:ea typeface="SimHei" pitchFamily="49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撒下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大衛數點百姓引起瘟疫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70,000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itchFamily="49" charset="-122"/>
                        <a:ea typeface="SimHei" pitchFamily="49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撒下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北國比加殺敗南國亞哈斯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120,000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itchFamily="49" charset="-122"/>
                        <a:ea typeface="SimHei" pitchFamily="49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代下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55" name="Text Box 67"/>
          <p:cNvSpPr txBox="1">
            <a:spLocks noChangeArrowheads="1"/>
          </p:cNvSpPr>
          <p:nvPr/>
        </p:nvSpPr>
        <p:spPr bwMode="auto">
          <a:xfrm>
            <a:off x="2935288" y="950913"/>
            <a:ext cx="3232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ea typeface="SimHei" pitchFamily="49" charset="-122"/>
              </a:rPr>
              <a:t>以色列人重大死亡事件</a:t>
            </a:r>
          </a:p>
        </p:txBody>
      </p:sp>
    </p:spTree>
    <p:extLst>
      <p:ext uri="{BB962C8B-B14F-4D97-AF65-F5344CB8AC3E}">
        <p14:creationId xmlns:p14="http://schemas.microsoft.com/office/powerpoint/2010/main" val="335949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till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r="17795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67185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士師記 </a:t>
            </a:r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9</a:t>
            </a:r>
            <a:r>
              <a:rPr lang="zh-TW" altLang="en-US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至</a:t>
            </a:r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12</a:t>
            </a:r>
            <a:r>
              <a:rPr lang="zh-TW" altLang="en-US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章   </a:t>
            </a:r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屬靈與屬血氣</a:t>
            </a:r>
            <a:r>
              <a:rPr lang="en-US" altLang="zh-TW" sz="3200" dirty="0" smtClean="0">
                <a:solidFill>
                  <a:srgbClr val="F7964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3200" dirty="0">
              <a:solidFill>
                <a:srgbClr val="F7964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874454"/>
            <a:ext cx="8382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因為隨從肉體的人體貼肉體的事，隨從聖靈的人體貼聖靈的事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。體</a:t>
            </a:r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貼肉體的，就是死；體貼聖靈的，乃是生命、平安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。原</a:t>
            </a:r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來體貼肉體的，就是與神為仇；因為不服神的律法，也是不能服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，而</a:t>
            </a:r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且屬肉體的人不能得神的喜歡。 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pPr algn="just"/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                                      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羅馬書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8:5-8)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74640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4273</TotalTime>
  <Words>2483</Words>
  <Application>Microsoft Office PowerPoint</Application>
  <PresentationFormat>On-screen Show (4:3)</PresentationFormat>
  <Paragraphs>306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Office Theme</vt:lpstr>
      <vt:lpstr>Default Design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39</cp:revision>
  <dcterms:created xsi:type="dcterms:W3CDTF">2013-09-28T02:10:08Z</dcterms:created>
  <dcterms:modified xsi:type="dcterms:W3CDTF">2013-10-10T23:10:52Z</dcterms:modified>
</cp:coreProperties>
</file>